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B2A055A-5FE4-45CD-854B-2B5B7E7BC87B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59A8493-2660-45F9-9C27-A20192724DB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A055A-5FE4-45CD-854B-2B5B7E7BC87B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8493-2660-45F9-9C27-A20192724DB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A055A-5FE4-45CD-854B-2B5B7E7BC87B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8493-2660-45F9-9C27-A20192724DB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B2A055A-5FE4-45CD-854B-2B5B7E7BC87B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8493-2660-45F9-9C27-A20192724DB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B2A055A-5FE4-45CD-854B-2B5B7E7BC87B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59A8493-2660-45F9-9C27-A20192724DBF}" type="slidenum">
              <a:rPr lang="uk-UA" smtClean="0"/>
              <a:pPr/>
              <a:t>‹#›</a:t>
            </a:fld>
            <a:endParaRPr lang="uk-UA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B2A055A-5FE4-45CD-854B-2B5B7E7BC87B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59A8493-2660-45F9-9C27-A20192724DB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B2A055A-5FE4-45CD-854B-2B5B7E7BC87B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59A8493-2660-45F9-9C27-A20192724DB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A055A-5FE4-45CD-854B-2B5B7E7BC87B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8493-2660-45F9-9C27-A20192724DB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B2A055A-5FE4-45CD-854B-2B5B7E7BC87B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59A8493-2660-45F9-9C27-A20192724DB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B2A055A-5FE4-45CD-854B-2B5B7E7BC87B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59A8493-2660-45F9-9C27-A20192724DB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B2A055A-5FE4-45CD-854B-2B5B7E7BC87B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59A8493-2660-45F9-9C27-A20192724DB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B2A055A-5FE4-45CD-854B-2B5B7E7BC87B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59A8493-2660-45F9-9C27-A20192724DBF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hyperlink" Target="http://uk.wikipedia.org/wiki/%D0%9C%D0%B0%D1%80%D1%96%D1%97%D0%BD%D1%81%D1%8C%D0%BA%D0%B8%D0%B9_%D0%BF%D0%B0%D0%BB%D0%B0%D1%86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hyperlink" Target="http://uk.wikipedia.org/wiki/%D0%9C%D0%B8%D1%85%D0%B0%D0%B9%D0%BB%D1%96%D0%B2%D1%81%D1%8C%D0%BA%D0%B8%D0%B9_%D0%97%D0%BE%D0%BB%D0%BE%D1%82%D0%BE%D0%B2%D0%B5%D1%80%D1%85%D0%B8%D0%B9_%D1%81%D0%BE%D0%B1%D0%BE%D1%80" TargetMode="External"/><Relationship Id="rId4" Type="http://schemas.openxmlformats.org/officeDocument/2006/relationships/hyperlink" Target="http://uk.wikipedia.org/wiki/%D0%A1%D0%BE%D0%B1%D0%BE%D1%80_%D1%81%D0%B2%D1%8F%D1%82%D0%BE%D0%B3%D0%BE_%D0%AE%D1%80%D0%B0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B%D1%8C%D0%B2%D1%96%D0%B2%D1%81%D1%8C%D0%BA%D0%B0_%D0%BE%D0%B1%D0%BB%D0%B0%D1%81%D1%82%D1%8C" TargetMode="External"/><Relationship Id="rId3" Type="http://schemas.openxmlformats.org/officeDocument/2006/relationships/image" Target="../media/image15.jpeg"/><Relationship Id="rId7" Type="http://schemas.openxmlformats.org/officeDocument/2006/relationships/hyperlink" Target="http://uk.wikipedia.org/wiki/%D0%9F%D0%BE%D0%BC%D0%BE%D1%80%D1%8F%D0%BD%D1%81%D1%8C%D0%BA%D0%B8%D0%B9_%D0%B7%D0%B0%D0%BC%D0%BE%D0%BA" TargetMode="Externa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3%D0%BA%D1%80%D0%B0%D1%97%D0%BD%D0%B0" TargetMode="External"/><Relationship Id="rId5" Type="http://schemas.openxmlformats.org/officeDocument/2006/relationships/hyperlink" Target="http://uk.wikipedia.org/wiki/%D0%9F%D0%BE%D0%BB%D1%82%D0%B0%D0%B2%D1%81%D1%8C%D0%BA%D0%B0_%D0%BE%D0%B1%D0%BB%D0%B0%D1%81%D1%82%D1%8C" TargetMode="External"/><Relationship Id="rId4" Type="http://schemas.openxmlformats.org/officeDocument/2006/relationships/image" Target="../media/image16.jpeg"/><Relationship Id="rId9" Type="http://schemas.openxmlformats.org/officeDocument/2006/relationships/hyperlink" Target="http://uk.wikipedia.org/wiki/1610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8_%D1%81%D1%82%D0%BE%D0%BB%D1%96%D1%82%D1%82%D1%8F" TargetMode="External"/><Relationship Id="rId13" Type="http://schemas.openxmlformats.org/officeDocument/2006/relationships/hyperlink" Target="http://uk.wikipedia.org/wiki/%D0%9C%D0%B0%D0%BD%D1%8C%D1%94%D1%80%D0%B8%D0%B7%D0%BC" TargetMode="External"/><Relationship Id="rId3" Type="http://schemas.openxmlformats.org/officeDocument/2006/relationships/hyperlink" Target="http://uk.wikipedia.org/wiki/%D0%86%D1%81%D0%BF%D0%B0%D0%BD%D1%81%D1%8C%D0%BA%D0%B0_%D0%BC%D0%BE%D0%B2%D0%B0" TargetMode="External"/><Relationship Id="rId7" Type="http://schemas.openxmlformats.org/officeDocument/2006/relationships/hyperlink" Target="http://uk.wikipedia.org/wiki/16_%D1%81%D1%82%D0%BE%D0%BB%D1%96%D1%82%D1%82%D1%8F" TargetMode="External"/><Relationship Id="rId12" Type="http://schemas.openxmlformats.org/officeDocument/2006/relationships/hyperlink" Target="http://uk.wikipedia.org/wiki/%D0%93%D1%83%D0%BC%D0%B0%D0%BD%D1%96%D0%B7%D0%BC" TargetMode="External"/><Relationship Id="rId2" Type="http://schemas.openxmlformats.org/officeDocument/2006/relationships/hyperlink" Target="http://uk.wikipedia.org/wiki/%D0%9F%D0%BE%D1%80%D1%82%D1%83%D0%B3%D0%B0%D0%BB%D1%8C%D1%81%D1%8C%D0%BA%D0%B0_%D0%BC%D0%BE%D0%B2%D0%B0" TargetMode="External"/><Relationship Id="rId16" Type="http://schemas.openxmlformats.org/officeDocument/2006/relationships/hyperlink" Target="http://uk.wikipedia.org/wiki/%D0%A0%D0%B8%D0%B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0%D1%80%D1%85%D1%96%D1%82%D0%B5%D0%BA%D1%82%D1%83%D1%80%D0%BD%D0%B8%D0%B9_%D1%81%D1%82%D0%B8%D0%BB%D1%8C" TargetMode="External"/><Relationship Id="rId11" Type="http://schemas.openxmlformats.org/officeDocument/2006/relationships/hyperlink" Target="http://uk.wikipedia.org/wiki/%D0%95%D1%81%D1%82%D0%B5%D1%82%D0%B8%D0%BA%D0%B0" TargetMode="External"/><Relationship Id="rId5" Type="http://schemas.openxmlformats.org/officeDocument/2006/relationships/hyperlink" Target="http://uk.wikipedia.org/wiki/%D0%A1%D1%82%D0%B8%D0%BB%D1%8C" TargetMode="External"/><Relationship Id="rId15" Type="http://schemas.openxmlformats.org/officeDocument/2006/relationships/hyperlink" Target="http://uk.wikipedia.org/wiki/%D0%A1%D0%B0%D0%BD%D1%82%D0%B0_%D0%A1%D1%83%D1%81%D0%B0%D0%BD%D0%B0_(%D0%A0%D0%B8%D0%BC)" TargetMode="External"/><Relationship Id="rId10" Type="http://schemas.openxmlformats.org/officeDocument/2006/relationships/hyperlink" Target="http://uk.wikipedia.org/wiki/%D0%9A%D0%BB%D0%B0%D1%81%D0%B8%D1%86%D0%B8%D0%B7%D0%BC" TargetMode="External"/><Relationship Id="rId4" Type="http://schemas.openxmlformats.org/officeDocument/2006/relationships/hyperlink" Target="http://uk.wikipedia.org/wiki/%D0%A4%D1%80%D0%B0%D0%BD%D1%86%D1%83%D0%B7%D1%8C%D0%BA%D0%B0_%D0%BC%D0%BE%D0%B2%D0%B0" TargetMode="External"/><Relationship Id="rId9" Type="http://schemas.openxmlformats.org/officeDocument/2006/relationships/hyperlink" Target="http://uk.wikipedia.org/wiki/%D0%A0%D0%B5%D0%BD%D0%B5%D1%81%D0%B0%D0%BD%D1%81" TargetMode="External"/><Relationship Id="rId1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0%D1%80%D1%85%D1%96%D1%82%D0%B5%D0%BA%D1%82%D1%83%D1%80%D0%BD%D0%B8%D0%B9_%D0%BE%D1%80%D0%B4%D0%B5%D1%80" TargetMode="External"/><Relationship Id="rId2" Type="http://schemas.openxmlformats.org/officeDocument/2006/relationships/hyperlink" Target="http://uk.wikipedia.org/wiki/%D0%9C%D1%96%D0%BA%D0%B5%D0%BB%D0%B0%D0%BD%D0%B4%D0%B6%D0%B5%D0%BB%D0%BE_%D0%91%D1%83%D0%BE%D0%BD%D0%B0%D1%80%D0%BE%D1%82%D1%82%D1%96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uk.wikipedia.org/wiki/%D0%9F%D1%96%D0%BB%D1%8F%D1%81%D1%82%D1%80" TargetMode="External"/><Relationship Id="rId4" Type="http://schemas.openxmlformats.org/officeDocument/2006/relationships/hyperlink" Target="http://uk.wikipedia.org/wiki/%D0%9A%D0%B0%D1%80%D0%BD%D0%B8%D0%B7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B%D0%BE%D1%80%D0%B5%D0%BD%D1%86%D0%BE_%D0%91%D0%B5%D1%80%D0%BD%D1%96%D0%BD%D1%96" TargetMode="External"/><Relationship Id="rId13" Type="http://schemas.openxmlformats.org/officeDocument/2006/relationships/hyperlink" Target="http://uk.wikipedia.org/wiki/%D0%94%D0%B6%D0%BE%D1%80%D0%B4%D0%B0%D0%BD%D0%BE_%D0%9B%D1%83%D0%BA%D0%B0" TargetMode="External"/><Relationship Id="rId18" Type="http://schemas.openxmlformats.org/officeDocument/2006/relationships/hyperlink" Target="http://uk.wikipedia.org/wiki/%D0%A4%D0%BB%D0%B0%D0%BD%D0%B4%D1%80%D1%96%D1%8F" TargetMode="External"/><Relationship Id="rId3" Type="http://schemas.openxmlformats.org/officeDocument/2006/relationships/hyperlink" Target="http://uk.wikipedia.org/wiki/%D0%92%D1%96%D0%B4%D1%80%D0%BE%D0%B4%D0%B6%D0%B5%D0%BD%D0%BD%D1%8F" TargetMode="External"/><Relationship Id="rId21" Type="http://schemas.openxmlformats.org/officeDocument/2006/relationships/hyperlink" Target="http://uk.wikipedia.org/wiki/%D0%90%D0%B2%D1%81%D1%82%D1%80%D1%96%D1%8F" TargetMode="External"/><Relationship Id="rId7" Type="http://schemas.openxmlformats.org/officeDocument/2006/relationships/hyperlink" Target="http://uk.wikipedia.org/wiki/%D0%A1%D0%BA%D1%83%D0%BB%D1%8C%D0%BF%D1%82%D0%BE%D1%80" TargetMode="External"/><Relationship Id="rId12" Type="http://schemas.openxmlformats.org/officeDocument/2006/relationships/hyperlink" Target="http://uk.wikipedia.org/wiki/%D0%9F'%D1%94%D1%82%D1%80%D0%BE_%D0%B4%D0%B0_%D0%9A%D0%BE%D1%80%D1%82%D0%BE%D0%BD%D0%B0" TargetMode="External"/><Relationship Id="rId17" Type="http://schemas.openxmlformats.org/officeDocument/2006/relationships/hyperlink" Target="http://uk.wikipedia.org/wiki/%D0%A4%D1%80%D0%B0%D0%BD%D1%86%D1%96%D1%8F" TargetMode="External"/><Relationship Id="rId2" Type="http://schemas.openxmlformats.org/officeDocument/2006/relationships/hyperlink" Target="http://uk.wikipedia.org/wiki/%D0%86%D1%82%D0%B0%D0%BB%D1%96%D1%8F" TargetMode="External"/><Relationship Id="rId16" Type="http://schemas.openxmlformats.org/officeDocument/2006/relationships/hyperlink" Target="http://uk.wikipedia.org/wiki/%D0%9D%D1%96%D0%BC%D0%B5%D1%87%D1%87%D0%B8%D0%BD%D0%B0" TargetMode="External"/><Relationship Id="rId20" Type="http://schemas.openxmlformats.org/officeDocument/2006/relationships/hyperlink" Target="http://uk.wikipedia.org/wiki/%D0%A3%D0%BA%D1%80%D0%B0%D1%97%D0%BD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0%D1%80%D1%85%D1%96%D1%82%D0%B5%D0%BA%D1%82%D0%BE%D1%80" TargetMode="External"/><Relationship Id="rId11" Type="http://schemas.openxmlformats.org/officeDocument/2006/relationships/hyperlink" Target="http://uk.wikipedia.org/wiki/%D0%AE%D0%B2%D0%B0%D1%80%D0%B0" TargetMode="External"/><Relationship Id="rId5" Type="http://schemas.openxmlformats.org/officeDocument/2006/relationships/hyperlink" Target="http://uk.wikipedia.org/wiki/%D0%84%D0%B2%D1%80%D0%BE%D0%BF%D0%B0" TargetMode="External"/><Relationship Id="rId15" Type="http://schemas.openxmlformats.org/officeDocument/2006/relationships/hyperlink" Target="http://uk.wikipedia.org/wiki/%D0%86%D1%81%D0%BF%D0%B0%D0%BD%D1%96%D1%8F" TargetMode="External"/><Relationship Id="rId10" Type="http://schemas.openxmlformats.org/officeDocument/2006/relationships/hyperlink" Target="http://uk.wikipedia.org/wiki/%D0%9A%D0%B0%D1%80%D0%BB%D0%BE_%D0%A4%D0%BE%D0%BD%D1%82%D0%B0%D0%BD%D0%B0" TargetMode="External"/><Relationship Id="rId19" Type="http://schemas.openxmlformats.org/officeDocument/2006/relationships/hyperlink" Target="http://uk.wikipedia.org/wiki/%D0%9F%D0%BE%D0%BB%D1%8C%D1%89%D0%B0" TargetMode="External"/><Relationship Id="rId4" Type="http://schemas.openxmlformats.org/officeDocument/2006/relationships/hyperlink" Target="http://uk.wikipedia.org/wiki/%D0%90%D0%B1%D1%81%D0%BE%D0%BB%D1%8E%D1%82%D0%B8%D0%B7%D0%BC" TargetMode="External"/><Relationship Id="rId9" Type="http://schemas.openxmlformats.org/officeDocument/2006/relationships/hyperlink" Target="http://uk.wikipedia.org/wiki/%D0%A4%D1%80%D0%B0%D0%BD%D1%87%D0%B5%D1%81%D0%BA%D0%BE_%D0%91%D0%BE%D1%80%D1%80%D0%BE%D0%BC%D1%96%D0%BD%D1%96" TargetMode="External"/><Relationship Id="rId14" Type="http://schemas.openxmlformats.org/officeDocument/2006/relationships/hyperlink" Target="http://uk.wikipedia.org/wiki/%D0%9C%D0%B0%D0%BD%D1%8C%D1%8F%D1%81%D0%BA%D0%BE" TargetMode="External"/><Relationship Id="rId2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F%D0%B5%D0%B4%D1%80%D0%BE_%D0%9A%D0%B0%D0%BB%D1%8C%D0%B4%D0%B5%D1%80%D0%BE%D0%BD_%D0%B4%D0%B5_%D0%BB%D0%B0_%D0%91%D0%B0%D1%80%D0%BA%D0%B0" TargetMode="External"/><Relationship Id="rId13" Type="http://schemas.openxmlformats.org/officeDocument/2006/relationships/hyperlink" Target="http://uk.wikipedia.org/w/index.php?title=%D0%A4%D1%8E%D1%80%D0%B5%D1%82%D1%8C%D1%94%D1%80&amp;action=edit&amp;redlink=1" TargetMode="External"/><Relationship Id="rId18" Type="http://schemas.openxmlformats.org/officeDocument/2006/relationships/hyperlink" Target="http://uk.wikipedia.org/wiki/%D0%9F%D1%80%D0%B5%D1%86%D1%96%D0%BE%D0%B7%D0%BD%D0%B0_%D0%BB%D1%96%D1%82%D0%B5%D1%80%D0%B0%D1%82%D1%83%D1%80%D0%B0" TargetMode="External"/><Relationship Id="rId3" Type="http://schemas.openxmlformats.org/officeDocument/2006/relationships/hyperlink" Target="http://uk.wikipedia.org/wiki/%D0%A1%D1%82%D0%B8%D0%BB%D1%96%D1%81%D1%82%D0%B8%D1%87%D0%BD%D0%B0_%D1%84%D1%96%D0%B3%D1%83%D1%80%D0%B0" TargetMode="External"/><Relationship Id="rId21" Type="http://schemas.openxmlformats.org/officeDocument/2006/relationships/hyperlink" Target="http://uk.wikipedia.org/wiki/%D0%A1%D0%BE%D0%BD%D0%B5%D1%82" TargetMode="External"/><Relationship Id="rId7" Type="http://schemas.openxmlformats.org/officeDocument/2006/relationships/hyperlink" Target="http://uk.wikipedia.org/wiki/%D0%91%D1%83%D1%80%D0%BB%D0%B5%D1%81%D0%BA" TargetMode="External"/><Relationship Id="rId12" Type="http://schemas.openxmlformats.org/officeDocument/2006/relationships/hyperlink" Target="http://uk.wikipedia.org/w/index.php?title=%D0%A1%D0%BA%D1%8E%D0%B4%D0%B5%D1%80%D1%96,_%D0%9C%D0%B0%D0%B4%D0%BB%D0%B5%D0%BD_%D0%B4%D0%B5&amp;action=edit&amp;redlink=1" TargetMode="External"/><Relationship Id="rId17" Type="http://schemas.openxmlformats.org/officeDocument/2006/relationships/hyperlink" Target="http://uk.wikipedia.org/wiki/%D0%95%D0%B2%D1%84%D1%83%D1%97%D0%B7%D0%BC" TargetMode="External"/><Relationship Id="rId2" Type="http://schemas.openxmlformats.org/officeDocument/2006/relationships/hyperlink" Target="http://uk.wikipedia.org/wiki/%D0%9C%D0%B5%D1%82%D0%B0%D1%84%D0%BE%D1%80%D0%B0" TargetMode="External"/><Relationship Id="rId16" Type="http://schemas.openxmlformats.org/officeDocument/2006/relationships/hyperlink" Target="http://uk.wikipedia.org/w/index.php?title=%D0%9C%D0%B0%D1%80%D0%B8%D0%BD%D1%96%D0%B7%D0%BC&amp;action=edit&amp;redlink=1" TargetMode="External"/><Relationship Id="rId20" Type="http://schemas.openxmlformats.org/officeDocument/2006/relationships/hyperlink" Target="http://uk.wikipedia.org/w/index.php?title=%D0%AE%D1%80%D1%84%D0%B5,_%D0%9E%D0%BD%D0%BE%D1%80%D0%B5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E%D0%BA%D1%81%D0%B8%D0%BC%D0%BE%D1%80%D0%BE%D0%BD" TargetMode="External"/><Relationship Id="rId11" Type="http://schemas.openxmlformats.org/officeDocument/2006/relationships/hyperlink" Target="http://uk.wikipedia.org/w/index.php?title=%D0%A1%D0%BA%D1%8E%D0%B4%D0%B5%D1%80%D1%96,_%D0%96%D0%BE%D1%80%D0%B6_%D0%B4%D0%B5&amp;action=edit&amp;redlink=1" TargetMode="External"/><Relationship Id="rId24" Type="http://schemas.openxmlformats.org/officeDocument/2006/relationships/hyperlink" Target="http://uk.wikipedia.org/wiki/%D0%9C%D0%B0%D0%B4%D1%80%D0%B8%D0%B3%D0%B0%D0%BB" TargetMode="External"/><Relationship Id="rId5" Type="http://schemas.openxmlformats.org/officeDocument/2006/relationships/hyperlink" Target="http://uk.wikipedia.org/wiki/%D0%93%D1%80%D0%B0%D0%B4%D0%B0%D1%86%D1%96%D1%8F" TargetMode="External"/><Relationship Id="rId15" Type="http://schemas.openxmlformats.org/officeDocument/2006/relationships/hyperlink" Target="http://uk.wikipedia.org/w/index.php?title=%D0%A1%D0%BA%D0%B0%D1%80%D1%80%D0%BE%D0%BD,_%D0%9F%D0%BE%D0%BB%D1%8C&amp;action=edit&amp;redlink=1" TargetMode="External"/><Relationship Id="rId23" Type="http://schemas.openxmlformats.org/officeDocument/2006/relationships/hyperlink" Target="http://uk.wikipedia.org/w/index.php?title=%D0%9A%D0%BE%D0%BD%D1%87%D0%B5%D1%82%D1%82%D0%BE&amp;action=edit&amp;redlink=1" TargetMode="External"/><Relationship Id="rId10" Type="http://schemas.openxmlformats.org/officeDocument/2006/relationships/hyperlink" Target="http://uk.wikipedia.org/w/index.php?title=%D0%93%D0%B0%D0%BB%D0%B0%D0%BD%D1%82%D0%BD%D0%BE-%D0%B3%D0%B5%D1%80%D0%BE%D1%97%D1%87%D0%BD%D0%B8%D0%B9_%D1%80%D0%BE%D0%BC%D0%B0%D0%BD&amp;action=edit&amp;redlink=1" TargetMode="External"/><Relationship Id="rId19" Type="http://schemas.openxmlformats.org/officeDocument/2006/relationships/hyperlink" Target="http://uk.wikipedia.org/wiki/%D0%9F%D0%B0%D1%81%D1%82%D0%BE%D1%80%D0%B0%D0%BB%D1%8C_(%D0%B6%D0%B0%D0%BD%D1%80)" TargetMode="External"/><Relationship Id="rId4" Type="http://schemas.openxmlformats.org/officeDocument/2006/relationships/hyperlink" Target="http://uk.wikipedia.org/wiki/%D0%9F%D0%B0%D1%80%D0%B0%D0%BB%D0%B5%D0%BB%D1%96%D0%B7%D0%BC" TargetMode="External"/><Relationship Id="rId9" Type="http://schemas.openxmlformats.org/officeDocument/2006/relationships/hyperlink" Target="http://uk.wikipedia.org/wiki/%D0%96%D0%B0%D0%BD%D1%80" TargetMode="External"/><Relationship Id="rId14" Type="http://schemas.openxmlformats.org/officeDocument/2006/relationships/hyperlink" Target="http://uk.wikipedia.org/w/index.php?title=%D0%A1%D0%BE%D1%80%D0%B5%D0%BB%D1%8C,_%D0%A8%D0%B0%D1%80%D0%BB%D1%8C&amp;action=edit&amp;redlink=1" TargetMode="External"/><Relationship Id="rId22" Type="http://schemas.openxmlformats.org/officeDocument/2006/relationships/hyperlink" Target="http://uk.wikipedia.org/w/index.php?title=%D0%A0%D0%BE%D0%BD%D0%B4%D0%BE_(%D0%BF%D0%BE%D0%B5%D0%B7%D1%96%D1%8F)&amp;action=edit&amp;redlink=1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A%D0%B0%D1%80%D0%BB%D0%BE_%D0%9C%D0%B0%D0%B4%D0%B5%D1%80%D0%BD%D0%BE" TargetMode="External"/><Relationship Id="rId13" Type="http://schemas.openxmlformats.org/officeDocument/2006/relationships/hyperlink" Target="http://uk.wikipedia.org/wiki/%D0%93%D0%BE%D1%80%D0%BE%D0%B4%D0%B5%D0%BD%D0%BA%D0%B0" TargetMode="External"/><Relationship Id="rId18" Type="http://schemas.openxmlformats.org/officeDocument/2006/relationships/hyperlink" Target="http://uk.wikipedia.org/wiki/%D0%9A%D1%80%D0%B5%D0%BC%D0%B5%D0%BD%D0%B5%D1%86%D1%8C" TargetMode="External"/><Relationship Id="rId26" Type="http://schemas.openxmlformats.org/officeDocument/2006/relationships/hyperlink" Target="http://uk.wikipedia.org/wiki/%D0%94%D0%BE%D0%BC%D1%96%D0%BD%D1%96%D0%BA%D0%B0%D0%BD%D1%81%D1%8C%D0%BA%D0%B8%D0%B9_%D0%BA%D0%BE%D1%81%D1%82%D0%B5%D0%BB_(%D0%9B%D1%8C%D0%B2%D1%96%D0%B2)" TargetMode="External"/><Relationship Id="rId3" Type="http://schemas.openxmlformats.org/officeDocument/2006/relationships/hyperlink" Target="http://uk.wikipedia.org/wiki/%D0%9A%D0%BE%D1%81%D1%82%D0%B5%D0%BB_%D1%94%D0%B7%D1%83%D1%97%D1%82%D1%96%D0%B2_(%D0%9B%D1%8C%D0%B2%D1%96%D0%B2)" TargetMode="External"/><Relationship Id="rId21" Type="http://schemas.openxmlformats.org/officeDocument/2006/relationships/hyperlink" Target="http://uk.wikipedia.org/wiki/%D0%9A%D0%B0%D0%BC'%D1%8F%D0%BD%D0%B5%D1%86%D1%8C-%D0%9F%D0%BE%D0%B4%D1%96%D0%BB%D1%8C%D1%81%D1%8C%D0%BA%D0%B8%D0%B9" TargetMode="External"/><Relationship Id="rId7" Type="http://schemas.openxmlformats.org/officeDocument/2006/relationships/hyperlink" Target="http://uk.wikipedia.org/wiki/%D0%94%D0%B6%D0%BE%D0%B2%D0%B0%D0%BD%D0%BD%D1%96_%D0%91%D0%B0%D1%82%D1%82%D0%B8%D1%81%D1%82%D0%B0_%D0%94%D0%B6%D0%B8%D0%B7%D0%BB%D0%B5%D0%BD%D1%96" TargetMode="External"/><Relationship Id="rId12" Type="http://schemas.openxmlformats.org/officeDocument/2006/relationships/hyperlink" Target="http://uk.wikipedia.org/wiki/%D0%91%D0%B0%D1%80" TargetMode="External"/><Relationship Id="rId17" Type="http://schemas.openxmlformats.org/officeDocument/2006/relationships/hyperlink" Target="http://uk.wikipedia.org/wiki/%D0%86%D0%B7%D1%8F%D1%81%D0%BB%D0%B0%D0%B2" TargetMode="External"/><Relationship Id="rId25" Type="http://schemas.openxmlformats.org/officeDocument/2006/relationships/hyperlink" Target="http://uk.wikipedia.org/wiki/%D0%91%D0%BE%D0%B3%D0%BE%D1%80%D0%BE%D0%B4%D1%87%D0%B0%D0%BD%D0%B8" TargetMode="External"/><Relationship Id="rId2" Type="http://schemas.openxmlformats.org/officeDocument/2006/relationships/hyperlink" Target="http://uk.wikipedia.org/wiki/%D0%9B%D1%8C%D0%B2%D1%96%D0%B2" TargetMode="External"/><Relationship Id="rId16" Type="http://schemas.openxmlformats.org/officeDocument/2006/relationships/hyperlink" Target="http://uk.wikipedia.org/wiki/%D0%92%D1%96%D0%BD%D0%BD%D0%B8%D1%86%D1%8F" TargetMode="External"/><Relationship Id="rId20" Type="http://schemas.openxmlformats.org/officeDocument/2006/relationships/hyperlink" Target="http://uk.wikipedia.org/wiki/%D0%91%D0%B5%D1%80%D0%B4%D0%B8%D1%87%D1%96%D0%B2" TargetMode="External"/><Relationship Id="rId29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6%D0%B5%D1%80%D0%BA%D0%B2%D0%B0_%D0%A1%D1%82%D1%80%D1%96%D1%82%D0%B5%D0%BD%D0%BD%D1%8F_%D0%93%D0%BE%D1%81%D0%BF%D0%BE%D0%B4%D0%BD%D1%8C%D0%BE%D0%B3%D0%BE_(%D0%9B%D1%8C%D0%B2%D1%96%D0%B2)" TargetMode="External"/><Relationship Id="rId11" Type="http://schemas.openxmlformats.org/officeDocument/2006/relationships/hyperlink" Target="http://uk.wikipedia.org/wiki/%D0%A0%D0%B0%D0%B4%D0%B7%D1%96%D0%B2%D1%96%D0%BB%D0%B8" TargetMode="External"/><Relationship Id="rId24" Type="http://schemas.openxmlformats.org/officeDocument/2006/relationships/hyperlink" Target="http://uk.wikipedia.org/wiki/%D0%9F%D1%96%D0%B4%D0%BA%D0%B0%D0%BC%D1%96%D0%BD%D1%8C" TargetMode="External"/><Relationship Id="rId5" Type="http://schemas.openxmlformats.org/officeDocument/2006/relationships/hyperlink" Target="http://uk.wikipedia.org/wiki/%D0%94%D0%B6%D0%B0%D0%BA%D0%BE%D0%BC%D0%BE_%D0%91%D1%80%D1%96%D0%B0%D0%BD%D0%BE" TargetMode="External"/><Relationship Id="rId15" Type="http://schemas.openxmlformats.org/officeDocument/2006/relationships/hyperlink" Target="http://uk.wikipedia.org/wiki/%D0%97%D0%BE%D0%BB%D0%BE%D1%87%D1%96%D0%B2_(%D0%BC%D1%96%D1%81%D1%82%D0%BE)" TargetMode="External"/><Relationship Id="rId23" Type="http://schemas.openxmlformats.org/officeDocument/2006/relationships/hyperlink" Target="http://uk.wikipedia.org/wiki/%D0%A3%D0%B3%D0%BD%D1%96%D0%B2" TargetMode="External"/><Relationship Id="rId28" Type="http://schemas.openxmlformats.org/officeDocument/2006/relationships/image" Target="../media/image8.jpeg"/><Relationship Id="rId10" Type="http://schemas.openxmlformats.org/officeDocument/2006/relationships/hyperlink" Target="http://uk.wikipedia.org/wiki/%D0%9E%D0%BB%D0%B8%D0%BA%D0%B0" TargetMode="External"/><Relationship Id="rId19" Type="http://schemas.openxmlformats.org/officeDocument/2006/relationships/hyperlink" Target="http://uk.wikipedia.org/wiki/%D0%9F%D0%BE%D1%87%D0%B0%D1%97%D0%B2" TargetMode="External"/><Relationship Id="rId4" Type="http://schemas.openxmlformats.org/officeDocument/2006/relationships/hyperlink" Target="http://uk.wikipedia.org/wiki/%D0%A6%D0%B5%D1%80%D0%BA%D0%B2%D0%B0_Il_Ges%C3%B9" TargetMode="External"/><Relationship Id="rId9" Type="http://schemas.openxmlformats.org/officeDocument/2006/relationships/hyperlink" Target="http://uk.wikipedia.org/wiki/%D0%9B%D1%83%D1%86%D1%8C%D0%BA" TargetMode="External"/><Relationship Id="rId14" Type="http://schemas.openxmlformats.org/officeDocument/2006/relationships/hyperlink" Target="http://uk.wikipedia.org/wiki/%D0%91%D1%83%D1%87%D0%B0%D1%87" TargetMode="External"/><Relationship Id="rId22" Type="http://schemas.openxmlformats.org/officeDocument/2006/relationships/hyperlink" Target="http://uk.wikipedia.org/wiki/%D0%9D%D0%B0%D0%B2%D0%B0%D1%80%D1%96%D1%8F" TargetMode="External"/><Relationship Id="rId27" Type="http://schemas.openxmlformats.org/officeDocument/2006/relationships/hyperlink" Target="http://uk.wikipedia.org/wiki/%D0%A1%D0%BE%D0%B1%D0%BE%D1%80_%D1%81%D0%B2%D1%8F%D1%82%D0%BE%D0%B3%D0%BE_%D0%AE%D1%80%D0%B0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6%D0%BE%D0%B2%D0%BA%D0%B2%D0%B0" TargetMode="External"/><Relationship Id="rId2" Type="http://schemas.openxmlformats.org/officeDocument/2006/relationships/hyperlink" Target="http://uk.wikipedia.org/wiki/%D0%92%D0%BE%D0%B7%D0%BD%D0%B8%D1%86%D1%8C%D0%BA%D0%B8%D0%B9_%D0%91%D0%BE%D1%80%D0%B8%D1%81_%D0%93%D1%80%D0%B8%D0%B3%D0%BE%D1%80%D0%BE%D0%B2%D0%B8%D1%87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hyperlink" Target="http://uk.wikipedia.org/wiki/%D0%90%D0%BD%D0%B4%D1%80%D0%B5%D0%B0%D1%81_%D0%A8%D0%BB%D1%8E%D1%82%D0%B5%D1%8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2060848"/>
            <a:ext cx="4896544" cy="1470025"/>
          </a:xfrm>
        </p:spPr>
        <p:txBody>
          <a:bodyPr>
            <a:noAutofit/>
          </a:bodyPr>
          <a:lstStyle/>
          <a:p>
            <a:r>
              <a:rPr lang="uk-UA" sz="6600" dirty="0" smtClean="0"/>
              <a:t>     </a:t>
            </a:r>
            <a:r>
              <a:rPr lang="uk-UA" sz="8800" dirty="0" smtClean="0"/>
              <a:t>Бароко</a:t>
            </a:r>
            <a:endParaRPr lang="uk-UA" sz="8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7742158" flipV="1">
            <a:off x="4472802" y="5533212"/>
            <a:ext cx="9687656" cy="789133"/>
          </a:xfrm>
        </p:spPr>
        <p:txBody>
          <a:bodyPr/>
          <a:lstStyle/>
          <a:p>
            <a:endParaRPr lang="uk-UA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3808" y="0"/>
            <a:ext cx="8229600" cy="1399032"/>
          </a:xfrm>
        </p:spPr>
        <p:txBody>
          <a:bodyPr/>
          <a:lstStyle/>
          <a:p>
            <a:r>
              <a:rPr lang="uk-UA" b="1" dirty="0" smtClean="0"/>
              <a:t>Деякі пам'ятки</a:t>
            </a:r>
            <a:br>
              <a:rPr lang="uk-UA" b="1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404664"/>
            <a:ext cx="3024336" cy="4176464"/>
          </a:xfrm>
        </p:spPr>
        <p:txBody>
          <a:bodyPr>
            <a:normAutofit/>
          </a:bodyPr>
          <a:lstStyle/>
          <a:p>
            <a:endParaRPr lang="uk-UA" dirty="0"/>
          </a:p>
        </p:txBody>
      </p:sp>
      <p:pic>
        <p:nvPicPr>
          <p:cNvPr id="9218" name="Picture 2" descr="C:\Users\Олег\Desktop\Новая папка (2)\200px-SoborSwJuraLwow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0"/>
            <a:ext cx="2592288" cy="3463133"/>
          </a:xfrm>
          <a:prstGeom prst="rect">
            <a:avLst/>
          </a:prstGeom>
          <a:noFill/>
        </p:spPr>
      </p:pic>
      <p:pic>
        <p:nvPicPr>
          <p:cNvPr id="9219" name="Picture 3" descr="C:\Users\Олег\Desktop\Новая папка (2)\270px-Kiev_stmichael_May_20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221088"/>
            <a:ext cx="3635896" cy="244264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3356992"/>
            <a:ext cx="3430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hlinkClick r:id="rId4" tooltip="Собор святого Юра"/>
              </a:rPr>
              <a:t>Собор святого Юра</a:t>
            </a:r>
            <a:r>
              <a:rPr lang="ru-RU" dirty="0" smtClean="0"/>
              <a:t> в </a:t>
            </a:r>
            <a:r>
              <a:rPr lang="ru-RU" dirty="0" err="1" smtClean="0"/>
              <a:t>Львові</a:t>
            </a:r>
            <a:endParaRPr lang="ru-RU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602128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>
                <a:hlinkClick r:id="rId5" tooltip="Михайлівський Золотоверхий собор"/>
              </a:rPr>
              <a:t>Михайлівський</a:t>
            </a:r>
            <a:r>
              <a:rPr lang="ru-RU" dirty="0" smtClean="0">
                <a:hlinkClick r:id="rId5" tooltip="Михайлівський Золотоверхий собор"/>
              </a:rPr>
              <a:t> Золотоверхий собор</a:t>
            </a:r>
            <a:r>
              <a:rPr lang="ru-RU" dirty="0" smtClean="0"/>
              <a:t> в </a:t>
            </a:r>
            <a:r>
              <a:rPr lang="ru-RU" dirty="0" err="1" smtClean="0"/>
              <a:t>Києві</a:t>
            </a:r>
            <a:endParaRPr lang="ru-RU" dirty="0" smtClean="0"/>
          </a:p>
        </p:txBody>
      </p:sp>
      <p:pic>
        <p:nvPicPr>
          <p:cNvPr id="9220" name="Picture 4" descr="C:\Users\Олег\Desktop\Новая папка (2)\300px-Mariinsky_Palace (1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76056" y="620688"/>
            <a:ext cx="3810000" cy="285750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4932040" y="3861048"/>
            <a:ext cx="3528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hlinkClick r:id="rId7" tooltip="Маріїнський палац"/>
              </a:rPr>
              <a:t>Маріїнський палац</a:t>
            </a:r>
            <a:r>
              <a:rPr lang="uk-UA" dirty="0"/>
              <a:t> в Києві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229600" cy="1399032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Бароко</a:t>
            </a:r>
            <a:r>
              <a:rPr lang="ru-RU" dirty="0" smtClean="0"/>
              <a:t> не золоте (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нікому</a:t>
            </a:r>
            <a:r>
              <a:rPr lang="ru-RU" dirty="0" smtClean="0"/>
              <a:t> не </a:t>
            </a:r>
            <a:r>
              <a:rPr lang="ru-RU" dirty="0" err="1" smtClean="0"/>
              <a:t>потрібне</a:t>
            </a:r>
            <a:r>
              <a:rPr lang="ru-RU" dirty="0" smtClean="0"/>
              <a:t> ? )</a:t>
            </a:r>
            <a:br>
              <a:rPr lang="ru-RU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52536" y="980728"/>
            <a:ext cx="9396536" cy="4499992"/>
          </a:xfrm>
        </p:spPr>
        <p:txBody>
          <a:bodyPr/>
          <a:lstStyle/>
          <a:p>
            <a:r>
              <a:rPr lang="uk-UA" dirty="0" smtClean="0"/>
              <a:t>Нажаль , в Україні є багато закинутих </a:t>
            </a:r>
            <a:r>
              <a:rPr lang="uk-UA" dirty="0" err="1" smtClean="0"/>
              <a:t>пам</a:t>
            </a:r>
            <a:r>
              <a:rPr lang="en-US" dirty="0" smtClean="0"/>
              <a:t>’</a:t>
            </a:r>
            <a:r>
              <a:rPr lang="uk-UA" dirty="0" smtClean="0"/>
              <a:t>яток архітектури доби Бароко </a:t>
            </a:r>
            <a:endParaRPr lang="uk-UA" dirty="0"/>
          </a:p>
        </p:txBody>
      </p:sp>
      <p:pic>
        <p:nvPicPr>
          <p:cNvPr id="8194" name="Picture 2" descr="C:\Users\Олег\Desktop\Новая папка (2)\120px-Палац_Апостолів_у_Хомутці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54438"/>
            <a:ext cx="3347864" cy="2747432"/>
          </a:xfrm>
          <a:prstGeom prst="rect">
            <a:avLst/>
          </a:prstGeom>
          <a:noFill/>
        </p:spPr>
      </p:pic>
      <p:pic>
        <p:nvPicPr>
          <p:cNvPr id="8195" name="Picture 3" descr="C:\Users\Олег\Desktop\Новая папка (2)\120px-Замок_в_Поморянах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1846318"/>
            <a:ext cx="3744416" cy="2734810"/>
          </a:xfrm>
          <a:prstGeom prst="rect">
            <a:avLst/>
          </a:prstGeom>
          <a:noFill/>
        </p:spPr>
      </p:pic>
      <p:pic>
        <p:nvPicPr>
          <p:cNvPr id="8196" name="Picture 4" descr="C:\Users\Олег\Desktop\Новая папка (2)\80px-Door_entrance_1610 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2332" y="980728"/>
            <a:ext cx="1751668" cy="374441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0" y="4725144"/>
            <a:ext cx="3203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Покинутий</a:t>
            </a:r>
            <a:r>
              <a:rPr lang="ru-RU" dirty="0"/>
              <a:t> палац </a:t>
            </a:r>
            <a:r>
              <a:rPr lang="ru-RU" dirty="0" err="1"/>
              <a:t>Муравйових-Апостолів</a:t>
            </a:r>
            <a:r>
              <a:rPr lang="ru-RU" dirty="0"/>
              <a:t> (</a:t>
            </a:r>
            <a:r>
              <a:rPr lang="ru-RU" dirty="0" err="1"/>
              <a:t>Хомутець</a:t>
            </a:r>
            <a:r>
              <a:rPr lang="ru-RU" dirty="0"/>
              <a:t>, </a:t>
            </a:r>
            <a:r>
              <a:rPr lang="ru-RU" dirty="0" err="1">
                <a:hlinkClick r:id="rId5" tooltip="Полтавська область"/>
              </a:rPr>
              <a:t>Полтавська</a:t>
            </a:r>
            <a:r>
              <a:rPr lang="ru-RU" dirty="0">
                <a:hlinkClick r:id="rId5" tooltip="Полтавська область"/>
              </a:rPr>
              <a:t> область</a:t>
            </a:r>
            <a:r>
              <a:rPr lang="ru-RU" dirty="0"/>
              <a:t>), </a:t>
            </a:r>
            <a:r>
              <a:rPr lang="ru-RU" dirty="0" err="1">
                <a:hlinkClick r:id="rId6" tooltip="Україна"/>
              </a:rPr>
              <a:t>Україна</a:t>
            </a:r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491880" y="4797152"/>
            <a:ext cx="28803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hlinkClick r:id="rId7" tooltip="Поморянський замок"/>
              </a:rPr>
              <a:t>Поморянський</a:t>
            </a:r>
            <a:r>
              <a:rPr lang="ru-RU" dirty="0">
                <a:hlinkClick r:id="rId7" tooltip="Поморянський замок"/>
              </a:rPr>
              <a:t> замок</a:t>
            </a:r>
            <a:r>
              <a:rPr lang="ru-RU" dirty="0"/>
              <a:t>, </a:t>
            </a:r>
            <a:r>
              <a:rPr lang="ru-RU" dirty="0" err="1"/>
              <a:t>Україна</a:t>
            </a:r>
            <a:r>
              <a:rPr lang="ru-RU" dirty="0"/>
              <a:t>, </a:t>
            </a:r>
            <a:r>
              <a:rPr lang="ru-RU" u="sng" dirty="0" err="1">
                <a:hlinkClick r:id="rId8" tooltip="Львівська область"/>
              </a:rPr>
              <a:t>Львівська</a:t>
            </a:r>
            <a:r>
              <a:rPr lang="ru-RU" u="sng" dirty="0">
                <a:hlinkClick r:id="rId8" tooltip="Львівська область"/>
              </a:rPr>
              <a:t> область</a:t>
            </a:r>
            <a:endParaRPr lang="uk-UA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516216" y="4941168"/>
            <a:ext cx="2627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Пошкоджені двері </a:t>
            </a:r>
            <a:r>
              <a:rPr lang="uk-UA" dirty="0">
                <a:hlinkClick r:id="rId9" tooltip="1610"/>
              </a:rPr>
              <a:t>1610</a:t>
            </a:r>
            <a:r>
              <a:rPr lang="uk-UA" dirty="0"/>
              <a:t>року.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5013176"/>
            <a:ext cx="7859216" cy="1441632"/>
          </a:xfrm>
        </p:spPr>
        <p:txBody>
          <a:bodyPr>
            <a:normAutofit/>
          </a:bodyPr>
          <a:lstStyle/>
          <a:p>
            <a:r>
              <a:rPr lang="uk-UA" dirty="0" smtClean="0"/>
              <a:t>Підготував</a:t>
            </a:r>
            <a:endParaRPr lang="uk-UA" dirty="0"/>
          </a:p>
        </p:txBody>
      </p:sp>
      <p:pic>
        <p:nvPicPr>
          <p:cNvPr id="10242" name="Picture 2" descr="C:\Users\Олег\Desktop\Новая папка (2)\Reggia_di_Portici,_salone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476672"/>
            <a:ext cx="7444077" cy="3894956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-171400"/>
            <a:ext cx="7499176" cy="1152128"/>
          </a:xfrm>
        </p:spPr>
        <p:txBody>
          <a:bodyPr/>
          <a:lstStyle/>
          <a:p>
            <a:r>
              <a:rPr lang="uk-UA" dirty="0" smtClean="0"/>
              <a:t>Що таке </a:t>
            </a:r>
            <a:r>
              <a:rPr lang="uk-UA" dirty="0" err="1" smtClean="0"/>
              <a:t>“Бароко</a:t>
            </a:r>
            <a:r>
              <a:rPr lang="uk-UA" dirty="0" smtClean="0"/>
              <a:t> ”?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80528" y="836712"/>
            <a:ext cx="5472608" cy="6021288"/>
          </a:xfrm>
        </p:spPr>
        <p:txBody>
          <a:bodyPr>
            <a:normAutofit fontScale="62500" lnSpcReduction="20000"/>
          </a:bodyPr>
          <a:lstStyle/>
          <a:p>
            <a:r>
              <a:rPr lang="vi-VN" b="1" dirty="0" smtClean="0"/>
              <a:t>Баро́ко</a:t>
            </a:r>
            <a:r>
              <a:rPr lang="vi-VN" dirty="0" smtClean="0"/>
              <a:t> (від </a:t>
            </a:r>
            <a:r>
              <a:rPr lang="vi-VN" dirty="0" smtClean="0">
                <a:hlinkClick r:id="rId2" tooltip="Португальська мова"/>
              </a:rPr>
              <a:t>порт.</a:t>
            </a:r>
            <a:r>
              <a:rPr lang="vi-VN" dirty="0" smtClean="0"/>
              <a:t> </a:t>
            </a:r>
            <a:r>
              <a:rPr lang="en-US" i="1" dirty="0" err="1" smtClean="0"/>
              <a:t>barroco</a:t>
            </a:r>
            <a:r>
              <a:rPr lang="en-US" dirty="0" smtClean="0"/>
              <a:t> </a:t>
            </a:r>
            <a:r>
              <a:rPr lang="vi-VN" dirty="0" smtClean="0">
                <a:hlinkClick r:id="rId3" tooltip="Іспанська мова"/>
              </a:rPr>
              <a:t>ісп.</a:t>
            </a:r>
            <a:r>
              <a:rPr lang="vi-VN" dirty="0" smtClean="0"/>
              <a:t> </a:t>
            </a:r>
            <a:r>
              <a:rPr lang="en-US" i="1" dirty="0" err="1" smtClean="0"/>
              <a:t>barrueco</a:t>
            </a:r>
            <a:r>
              <a:rPr lang="en-US" dirty="0" smtClean="0"/>
              <a:t> </a:t>
            </a:r>
            <a:r>
              <a:rPr lang="vi-VN" dirty="0" smtClean="0"/>
              <a:t>та </a:t>
            </a:r>
            <a:r>
              <a:rPr lang="vi-VN" dirty="0" smtClean="0">
                <a:hlinkClick r:id="rId4" tooltip="Французька мова"/>
              </a:rPr>
              <a:t>фр.</a:t>
            </a:r>
            <a:r>
              <a:rPr lang="vi-VN" dirty="0" smtClean="0"/>
              <a:t> </a:t>
            </a:r>
            <a:r>
              <a:rPr lang="en-US" i="1" dirty="0" smtClean="0"/>
              <a:t>baroque</a:t>
            </a:r>
            <a:r>
              <a:rPr lang="en-US" dirty="0" smtClean="0"/>
              <a:t> — </a:t>
            </a:r>
            <a:r>
              <a:rPr lang="vi-VN" dirty="0" smtClean="0"/>
              <a:t>перлина неправильної форми) — </a:t>
            </a:r>
            <a:r>
              <a:rPr lang="vi-VN" dirty="0" smtClean="0">
                <a:hlinkClick r:id="rId5" tooltip="Стиль"/>
              </a:rPr>
              <a:t>стиль</a:t>
            </a:r>
            <a:r>
              <a:rPr lang="vi-VN" dirty="0" smtClean="0"/>
              <a:t> у європейському мистецтві (живописі, скульптурі, музиці, літературі) та</a:t>
            </a:r>
            <a:r>
              <a:rPr lang="vi-VN" dirty="0" smtClean="0">
                <a:hlinkClick r:id="rId6" tooltip="Архітектурний стиль"/>
              </a:rPr>
              <a:t>архітектурі</a:t>
            </a:r>
            <a:r>
              <a:rPr lang="vi-VN" dirty="0" smtClean="0"/>
              <a:t> початку </a:t>
            </a:r>
            <a:r>
              <a:rPr lang="vi-VN" dirty="0" smtClean="0">
                <a:hlinkClick r:id="rId7" tooltip="16 століття"/>
              </a:rPr>
              <a:t>16</a:t>
            </a:r>
            <a:r>
              <a:rPr lang="vi-VN" dirty="0" smtClean="0"/>
              <a:t> — кінця </a:t>
            </a:r>
            <a:r>
              <a:rPr lang="vi-VN" dirty="0" smtClean="0">
                <a:hlinkClick r:id="rId8" tooltip="18 століття"/>
              </a:rPr>
              <a:t>18</a:t>
            </a:r>
            <a:r>
              <a:rPr lang="vi-VN" dirty="0" smtClean="0"/>
              <a:t> ст. Хронологічно бароко слідує за </a:t>
            </a:r>
            <a:r>
              <a:rPr lang="vi-VN" dirty="0" smtClean="0">
                <a:hlinkClick r:id="rId9" tooltip="Ренесанс"/>
              </a:rPr>
              <a:t>Ренесансом</a:t>
            </a:r>
            <a:r>
              <a:rPr lang="vi-VN" dirty="0" smtClean="0"/>
              <a:t>, за ним слідує </a:t>
            </a:r>
            <a:r>
              <a:rPr lang="vi-VN" dirty="0" smtClean="0">
                <a:hlinkClick r:id="rId10" tooltip="Класицизм"/>
              </a:rPr>
              <a:t>Класицизм</a:t>
            </a:r>
            <a:r>
              <a:rPr lang="vi-VN" dirty="0" smtClean="0"/>
              <a:t>. За </a:t>
            </a:r>
            <a:r>
              <a:rPr lang="vi-VN" dirty="0" smtClean="0">
                <a:hlinkClick r:id="rId11" tooltip="Естетика"/>
              </a:rPr>
              <a:t>естетичним</a:t>
            </a:r>
            <a:r>
              <a:rPr lang="vi-VN" dirty="0" smtClean="0"/>
              <a:t> визначенням, бароко — стиль, що виникає на хвилі кризи </a:t>
            </a:r>
            <a:r>
              <a:rPr lang="vi-VN" dirty="0" smtClean="0">
                <a:hlinkClick r:id="rId12" tooltip="Гуманізм"/>
              </a:rPr>
              <a:t>гуманізму</a:t>
            </a:r>
            <a:r>
              <a:rPr lang="vi-VN" dirty="0" smtClean="0"/>
              <a:t> і народження </a:t>
            </a:r>
            <a:r>
              <a:rPr lang="vi-VN" dirty="0" smtClean="0">
                <a:hlinkClick r:id="rId13" tooltip="Маньєризм"/>
              </a:rPr>
              <a:t>маньєризму</a:t>
            </a:r>
            <a:r>
              <a:rPr lang="vi-VN" dirty="0" smtClean="0"/>
              <a:t>. Він висловлює бажання насолоджуватись дарунками життя, мистецтва і природи.</a:t>
            </a:r>
            <a:r>
              <a:rPr lang="uk-UA" dirty="0" smtClean="0"/>
              <a:t> Бароко в перекладі з італійської означає «чудернацький». Великого значення в цей час набули церемоніали, етикет, ушляхетнення образу життя й зовнішнього вигляду людини. Ці постулати знайшли своє відображення в мистецтві. Основні риси стилю бароко — парадність, урочистість, пишність, динамічність.</a:t>
            </a:r>
            <a:r>
              <a:rPr lang="vi-VN" dirty="0" smtClean="0"/>
              <a:t> </a:t>
            </a:r>
            <a:endParaRPr lang="uk-UA" dirty="0"/>
          </a:p>
        </p:txBody>
      </p:sp>
      <p:pic>
        <p:nvPicPr>
          <p:cNvPr id="1026" name="Picture 2" descr="C:\Users\Олег\Desktop\Новая папка (2)\200px-Santa_Susanna_(Rome)_-_facade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508104" y="980728"/>
            <a:ext cx="2972048" cy="372992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364088" y="5013176"/>
            <a:ext cx="35638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церква</a:t>
            </a:r>
            <a:r>
              <a:rPr lang="ru-RU" dirty="0" err="1">
                <a:hlinkClick r:id="rId15" tooltip="Санта Сусана (Рим)"/>
              </a:rPr>
              <a:t>Св</a:t>
            </a:r>
            <a:r>
              <a:rPr lang="ru-RU" dirty="0">
                <a:hlinkClick r:id="rId15" tooltip="Санта Сусана (Рим)"/>
              </a:rPr>
              <a:t>. </a:t>
            </a:r>
            <a:r>
              <a:rPr lang="ru-RU" dirty="0" err="1">
                <a:hlinkClick r:id="rId15" tooltip="Санта Сусана (Рим)"/>
              </a:rPr>
              <a:t>Сусанни</a:t>
            </a:r>
            <a:r>
              <a:rPr lang="ru-RU" dirty="0"/>
              <a:t> у </a:t>
            </a:r>
            <a:r>
              <a:rPr lang="ru-RU" dirty="0" err="1">
                <a:hlinkClick r:id="rId16" tooltip="Рим"/>
              </a:rPr>
              <a:t>Римі</a:t>
            </a:r>
            <a:r>
              <a:rPr lang="ru-RU" dirty="0"/>
              <a:t>, один </a:t>
            </a:r>
            <a:r>
              <a:rPr lang="ru-RU" dirty="0" err="1"/>
              <a:t>з</a:t>
            </a:r>
            <a:r>
              <a:rPr lang="ru-RU" dirty="0"/>
              <a:t> перших </a:t>
            </a:r>
            <a:r>
              <a:rPr lang="ru-RU" dirty="0" err="1"/>
              <a:t>зразків</a:t>
            </a:r>
            <a:r>
              <a:rPr lang="ru-RU" dirty="0"/>
              <a:t> </a:t>
            </a:r>
            <a:r>
              <a:rPr lang="ru-RU" dirty="0" err="1"/>
              <a:t>римського</a:t>
            </a:r>
            <a:r>
              <a:rPr lang="ru-RU" dirty="0"/>
              <a:t> </a:t>
            </a:r>
            <a:r>
              <a:rPr lang="ru-RU" dirty="0" err="1"/>
              <a:t>бароко</a:t>
            </a:r>
            <a:r>
              <a:rPr lang="ru-RU" dirty="0"/>
              <a:t>, 1603 </a:t>
            </a:r>
            <a:r>
              <a:rPr lang="ru-RU" dirty="0" err="1"/>
              <a:t>рік</a:t>
            </a:r>
            <a:r>
              <a:rPr lang="ru-RU" dirty="0"/>
              <a:t>.</a:t>
            </a:r>
            <a:endParaRPr lang="uk-UA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399032"/>
          </a:xfrm>
        </p:spPr>
        <p:txBody>
          <a:bodyPr/>
          <a:lstStyle/>
          <a:p>
            <a:r>
              <a:rPr lang="uk-UA" dirty="0" smtClean="0"/>
              <a:t>Загальна характеристика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016" y="809328"/>
            <a:ext cx="9145016" cy="6048672"/>
          </a:xfrm>
        </p:spPr>
        <p:txBody>
          <a:bodyPr>
            <a:normAutofit/>
          </a:bodyPr>
          <a:lstStyle/>
          <a:p>
            <a:r>
              <a:rPr lang="uk-UA" dirty="0" smtClean="0"/>
              <a:t>Культура бароко позначена тяжінням до:</a:t>
            </a:r>
          </a:p>
          <a:p>
            <a:r>
              <a:rPr lang="uk-UA" dirty="0" smtClean="0"/>
              <a:t>Прагнення вразити читача пишним оздобленням твору;</a:t>
            </a:r>
          </a:p>
          <a:p>
            <a:r>
              <a:rPr lang="uk-UA" dirty="0" smtClean="0"/>
              <a:t>Відтворенням постійного руху, пишності, вихору часу;</a:t>
            </a:r>
          </a:p>
          <a:p>
            <a:r>
              <a:rPr lang="uk-UA" dirty="0" smtClean="0"/>
              <a:t>Алегоризм;</a:t>
            </a:r>
          </a:p>
          <a:p>
            <a:r>
              <a:rPr lang="uk-UA" dirty="0" smtClean="0"/>
              <a:t>Різкий контраст;</a:t>
            </a:r>
          </a:p>
          <a:p>
            <a:r>
              <a:rPr lang="uk-UA" dirty="0" smtClean="0"/>
              <a:t>Тенденції життєствердного сприйняття дійсності;</a:t>
            </a:r>
          </a:p>
          <a:p>
            <a:r>
              <a:rPr lang="uk-UA" dirty="0" smtClean="0"/>
              <a:t>Вираження просвітницької тематики;</a:t>
            </a:r>
          </a:p>
          <a:p>
            <a:endParaRPr lang="uk-UA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399032"/>
            <a:ext cx="8229600" cy="1399032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6516216" cy="6858000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Засновником бароко в Італії вважають </a:t>
            </a:r>
            <a:r>
              <a:rPr lang="uk-UA" u="sng" dirty="0" smtClean="0">
                <a:hlinkClick r:id="rId2" tooltip="Мікеланджело Буонаротті"/>
              </a:rPr>
              <a:t>Мікеланджело </a:t>
            </a:r>
            <a:r>
              <a:rPr lang="uk-UA" u="sng" dirty="0" err="1" smtClean="0">
                <a:hlinkClick r:id="rId2" tooltip="Мікеланджело Буонаротті"/>
              </a:rPr>
              <a:t>Буонаротті</a:t>
            </a:r>
            <a:r>
              <a:rPr lang="uk-UA" dirty="0" smtClean="0"/>
              <a:t> (1475—1564). Саме він підсилив архітектуру велетенським </a:t>
            </a:r>
            <a:r>
              <a:rPr lang="uk-UA" dirty="0" smtClean="0">
                <a:hlinkClick r:id="rId3" tooltip="Архітектурний ордер"/>
              </a:rPr>
              <a:t>ордером</a:t>
            </a:r>
            <a:r>
              <a:rPr lang="uk-UA" dirty="0" smtClean="0"/>
              <a:t>, широко використовував </a:t>
            </a:r>
            <a:r>
              <a:rPr lang="uk-UA" dirty="0" smtClean="0">
                <a:hlinkClick r:id="rId4" tooltip="Карниз"/>
              </a:rPr>
              <a:t>карнизи</a:t>
            </a:r>
            <a:r>
              <a:rPr lang="uk-UA" dirty="0" smtClean="0"/>
              <a:t>, подвоєння </a:t>
            </a:r>
            <a:r>
              <a:rPr lang="uk-UA" dirty="0" smtClean="0">
                <a:hlinkClick r:id="rId5" tooltip="Пілястр"/>
              </a:rPr>
              <a:t>пілястр</a:t>
            </a:r>
            <a:r>
              <a:rPr lang="uk-UA" dirty="0" smtClean="0"/>
              <a:t> та колон, тісняву архітектурних елементів та надлюдський розмір. Скульптурні та архітектурні твори генія й досі справляють враження скорботи, напруги, нервовості, хоча зберігають чітку побудову, симетрію і потойбічну, майже неможливу красу.</a:t>
            </a:r>
          </a:p>
          <a:p>
            <a:endParaRPr lang="uk-UA" dirty="0"/>
          </a:p>
        </p:txBody>
      </p:sp>
      <p:pic>
        <p:nvPicPr>
          <p:cNvPr id="3074" name="Picture 2" descr="C:\Users\Олег\Desktop\Новая папка (2)\225px-Michelangelo-Buonarroti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00598" y="476672"/>
            <a:ext cx="3043402" cy="4464496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-315416"/>
            <a:ext cx="5050904" cy="1399032"/>
          </a:xfrm>
        </p:spPr>
        <p:txBody>
          <a:bodyPr/>
          <a:lstStyle/>
          <a:p>
            <a:r>
              <a:rPr lang="uk-UA" dirty="0" smtClean="0"/>
              <a:t>Історія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324544" y="692696"/>
            <a:ext cx="6552728" cy="6552728"/>
          </a:xfrm>
        </p:spPr>
        <p:txBody>
          <a:bodyPr>
            <a:normAutofit fontScale="62500" lnSpcReduction="20000"/>
          </a:bodyPr>
          <a:lstStyle/>
          <a:p>
            <a:r>
              <a:rPr lang="uk-UA" dirty="0" smtClean="0"/>
              <a:t>Бароко виникло і набуло великого розвитку в </a:t>
            </a:r>
            <a:r>
              <a:rPr lang="uk-UA" dirty="0" smtClean="0">
                <a:hlinkClick r:id="rId2" tooltip="Італія"/>
              </a:rPr>
              <a:t>Італії</a:t>
            </a:r>
            <a:r>
              <a:rPr lang="uk-UA" dirty="0" smtClean="0"/>
              <a:t>, замінивши прості і ясні форми мистецтва Раннього і Високого </a:t>
            </a:r>
            <a:r>
              <a:rPr lang="uk-UA" dirty="0" smtClean="0">
                <a:hlinkClick r:id="rId3" tooltip="Відродження"/>
              </a:rPr>
              <a:t>Відродження</a:t>
            </a:r>
            <a:r>
              <a:rPr lang="uk-UA" dirty="0" smtClean="0"/>
              <a:t>. Пов'язане з дворянською культурою часів розквіту </a:t>
            </a:r>
            <a:r>
              <a:rPr lang="uk-UA" dirty="0" smtClean="0">
                <a:hlinkClick r:id="rId4" tooltip="Абсолютизм"/>
              </a:rPr>
              <a:t>абсолютизму</a:t>
            </a:r>
            <a:r>
              <a:rPr lang="uk-UA" dirty="0" smtClean="0"/>
              <a:t>, бароко було покликане прославляти знать і церкву. Але в ньому відбилися і прогресивні ідеї, зумовлені тогочасною боротьбою за національну єдність в різних країнах </a:t>
            </a:r>
            <a:r>
              <a:rPr lang="uk-UA" dirty="0" smtClean="0">
                <a:hlinkClick r:id="rId5" tooltip="Європа"/>
              </a:rPr>
              <a:t>Європи</a:t>
            </a:r>
            <a:r>
              <a:rPr lang="uk-UA" dirty="0" smtClean="0"/>
              <a:t>. Поряд з цим бароко відкрило нові можливості для мистецтва, що особливо яскраво виявилися в синтезі мистецтв, в створенні грандіозних міських і паркових ансамблів тощо.</a:t>
            </a:r>
          </a:p>
          <a:p>
            <a:r>
              <a:rPr lang="uk-UA" dirty="0" smtClean="0"/>
              <a:t>Найкращі представники італійського бароко: </a:t>
            </a:r>
            <a:r>
              <a:rPr lang="uk-UA" dirty="0" smtClean="0">
                <a:hlinkClick r:id="rId6" tooltip="Архітектор"/>
              </a:rPr>
              <a:t>архітектор</a:t>
            </a:r>
            <a:r>
              <a:rPr lang="uk-UA" dirty="0" smtClean="0"/>
              <a:t> і </a:t>
            </a:r>
            <a:r>
              <a:rPr lang="uk-UA" dirty="0" smtClean="0">
                <a:hlinkClick r:id="rId7" tooltip="Скульптор"/>
              </a:rPr>
              <a:t>скульптор</a:t>
            </a:r>
            <a:r>
              <a:rPr lang="uk-UA" dirty="0" smtClean="0"/>
              <a:t> </a:t>
            </a:r>
            <a:r>
              <a:rPr lang="uk-UA" dirty="0" smtClean="0">
                <a:hlinkClick r:id="rId8" tooltip="Лоренцо Берніні"/>
              </a:rPr>
              <a:t>Лоренцо </a:t>
            </a:r>
            <a:r>
              <a:rPr lang="uk-UA" dirty="0" err="1" smtClean="0">
                <a:hlinkClick r:id="rId8" tooltip="Лоренцо Берніні"/>
              </a:rPr>
              <a:t>Берніні</a:t>
            </a:r>
            <a:r>
              <a:rPr lang="uk-UA" dirty="0" smtClean="0"/>
              <a:t>, архітектори </a:t>
            </a:r>
            <a:r>
              <a:rPr lang="uk-UA" dirty="0" err="1" smtClean="0">
                <a:hlinkClick r:id="rId9" tooltip="Франческо Борроміні"/>
              </a:rPr>
              <a:t>Франческо</a:t>
            </a:r>
            <a:r>
              <a:rPr lang="uk-UA" dirty="0" smtClean="0">
                <a:hlinkClick r:id="rId9" tooltip="Франческо Борроміні"/>
              </a:rPr>
              <a:t> </a:t>
            </a:r>
            <a:r>
              <a:rPr lang="uk-UA" dirty="0" err="1" smtClean="0">
                <a:hlinkClick r:id="rId9" tooltip="Франческо Борроміні"/>
              </a:rPr>
              <a:t>Борроміні</a:t>
            </a:r>
            <a:r>
              <a:rPr lang="uk-UA" dirty="0" smtClean="0"/>
              <a:t> і </a:t>
            </a:r>
            <a:r>
              <a:rPr lang="uk-UA" dirty="0" smtClean="0">
                <a:hlinkClick r:id="rId10" tooltip="Карло Фонтана"/>
              </a:rPr>
              <a:t>Карло Фонтана</a:t>
            </a:r>
            <a:r>
              <a:rPr lang="uk-UA" dirty="0" smtClean="0"/>
              <a:t>,</a:t>
            </a:r>
            <a:r>
              <a:rPr lang="uk-UA" dirty="0" err="1" smtClean="0">
                <a:hlinkClick r:id="rId11" tooltip="Ювара"/>
              </a:rPr>
              <a:t>Ювара</a:t>
            </a:r>
            <a:r>
              <a:rPr lang="uk-UA" dirty="0" smtClean="0"/>
              <a:t>, живописці </a:t>
            </a:r>
            <a:r>
              <a:rPr lang="uk-UA" dirty="0" err="1" smtClean="0">
                <a:hlinkClick r:id="rId12" tooltip="П'єтро да Кортона"/>
              </a:rPr>
              <a:t>П'єтро</a:t>
            </a:r>
            <a:r>
              <a:rPr lang="uk-UA" dirty="0" smtClean="0">
                <a:hlinkClick r:id="rId12" tooltip="П'єтро да Кортона"/>
              </a:rPr>
              <a:t> </a:t>
            </a:r>
            <a:r>
              <a:rPr lang="uk-UA" dirty="0" err="1" smtClean="0">
                <a:hlinkClick r:id="rId12" tooltip="П'єтро да Кортона"/>
              </a:rPr>
              <a:t>да</a:t>
            </a:r>
            <a:r>
              <a:rPr lang="uk-UA" dirty="0" smtClean="0">
                <a:hlinkClick r:id="rId12" tooltip="П'єтро да Кортона"/>
              </a:rPr>
              <a:t> </a:t>
            </a:r>
            <a:r>
              <a:rPr lang="uk-UA" dirty="0" err="1" smtClean="0">
                <a:hlinkClick r:id="rId12" tooltip="П'єтро да Кортона"/>
              </a:rPr>
              <a:t>Кортона</a:t>
            </a:r>
            <a:r>
              <a:rPr lang="uk-UA" dirty="0" smtClean="0"/>
              <a:t>, </a:t>
            </a:r>
            <a:r>
              <a:rPr lang="uk-UA" dirty="0" smtClean="0">
                <a:hlinkClick r:id="rId13" tooltip="Джордано Лука"/>
              </a:rPr>
              <a:t>Джордано Лука</a:t>
            </a:r>
            <a:r>
              <a:rPr lang="uk-UA" dirty="0" smtClean="0"/>
              <a:t>, </a:t>
            </a:r>
            <a:r>
              <a:rPr lang="uk-UA" dirty="0" err="1" smtClean="0">
                <a:hlinkClick r:id="rId14" tooltip="Маньяско"/>
              </a:rPr>
              <a:t>Маньяско</a:t>
            </a:r>
            <a:r>
              <a:rPr lang="uk-UA" dirty="0" smtClean="0"/>
              <a:t>, Дж. Б.</a:t>
            </a:r>
            <a:r>
              <a:rPr lang="uk-UA" dirty="0" err="1" smtClean="0"/>
              <a:t>Тьєполо</a:t>
            </a:r>
            <a:r>
              <a:rPr lang="uk-UA" dirty="0" smtClean="0"/>
              <a:t>. Здобуті в Італії досягнення бароко лягли в основу подальшого розвитку мистецтва </a:t>
            </a:r>
            <a:r>
              <a:rPr lang="uk-UA" dirty="0" smtClean="0">
                <a:hlinkClick r:id="rId15" tooltip="Іспанія"/>
              </a:rPr>
              <a:t>Іспанії</a:t>
            </a:r>
            <a:r>
              <a:rPr lang="uk-UA" dirty="0" smtClean="0"/>
              <a:t> та її американських колоній, а також </a:t>
            </a:r>
            <a:r>
              <a:rPr lang="uk-UA" dirty="0" smtClean="0">
                <a:hlinkClick r:id="rId16" tooltip="Німеччина"/>
              </a:rPr>
              <a:t>Німеччини</a:t>
            </a:r>
            <a:r>
              <a:rPr lang="uk-UA" dirty="0" smtClean="0"/>
              <a:t>, частково </a:t>
            </a:r>
            <a:r>
              <a:rPr lang="uk-UA" dirty="0" smtClean="0">
                <a:hlinkClick r:id="rId17" tooltip="Франція"/>
              </a:rPr>
              <a:t>Франції</a:t>
            </a:r>
            <a:r>
              <a:rPr lang="uk-UA" dirty="0" smtClean="0"/>
              <a:t>, </a:t>
            </a:r>
            <a:r>
              <a:rPr lang="uk-UA" dirty="0" smtClean="0">
                <a:hlinkClick r:id="rId18" tooltip="Фландрія"/>
              </a:rPr>
              <a:t>Фландрії</a:t>
            </a:r>
            <a:r>
              <a:rPr lang="uk-UA" dirty="0" smtClean="0"/>
              <a:t>, </a:t>
            </a:r>
            <a:r>
              <a:rPr lang="uk-UA" dirty="0" smtClean="0">
                <a:hlinkClick r:id="rId19" tooltip="Польща"/>
              </a:rPr>
              <a:t>Польщі</a:t>
            </a:r>
            <a:r>
              <a:rPr lang="uk-UA" dirty="0" smtClean="0"/>
              <a:t> та </a:t>
            </a:r>
            <a:r>
              <a:rPr lang="uk-UA" dirty="0" smtClean="0">
                <a:hlinkClick r:id="rId20" tooltip="Україна"/>
              </a:rPr>
              <a:t>України</a:t>
            </a:r>
            <a:r>
              <a:rPr lang="uk-UA" dirty="0" smtClean="0"/>
              <a:t> в її складі, </a:t>
            </a:r>
            <a:r>
              <a:rPr lang="uk-UA" dirty="0" smtClean="0">
                <a:hlinkClick r:id="rId21" tooltip="Австрія"/>
              </a:rPr>
              <a:t>Австрії</a:t>
            </a:r>
            <a:r>
              <a:rPr lang="uk-UA" dirty="0" smtClean="0"/>
              <a:t> та Чехословаччини в її складі тощо</a:t>
            </a:r>
          </a:p>
          <a:p>
            <a:endParaRPr lang="uk-UA" dirty="0"/>
          </a:p>
        </p:txBody>
      </p:sp>
      <p:pic>
        <p:nvPicPr>
          <p:cNvPr id="4098" name="Picture 2" descr="C:\Users\Олег\Desktop\Новая папка (2)\180px-BerniniAngel01.jpg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6210999" y="1052736"/>
            <a:ext cx="2933001" cy="439248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8229600" cy="1399032"/>
          </a:xfrm>
        </p:spPr>
        <p:txBody>
          <a:bodyPr/>
          <a:lstStyle/>
          <a:p>
            <a:r>
              <a:rPr lang="uk-UA" dirty="0" smtClean="0"/>
              <a:t>Бароко в літературі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8388424" cy="5949280"/>
          </a:xfrm>
        </p:spPr>
        <p:txBody>
          <a:bodyPr>
            <a:normAutofit fontScale="55000" lnSpcReduction="20000"/>
          </a:bodyPr>
          <a:lstStyle/>
          <a:p>
            <a:r>
              <a:rPr lang="uk-UA" dirty="0" smtClean="0"/>
              <a:t>Письменники та поети в епоху бароко сприймали реальний світ як ілюзію та сон. Реалістичні описи часто поєднувалися з їх алегоричним зображенням. Широко використовувалися в цю добу символи,</a:t>
            </a:r>
            <a:r>
              <a:rPr lang="uk-UA" dirty="0" smtClean="0">
                <a:hlinkClick r:id="rId2" tooltip="Метафора"/>
              </a:rPr>
              <a:t>метафори</a:t>
            </a:r>
            <a:r>
              <a:rPr lang="uk-UA" dirty="0" smtClean="0"/>
              <a:t>, театральні прийоми, графічні зображення (рядки віршів утворюють малюнок), насиченість риторичними фігурами, </a:t>
            </a:r>
            <a:r>
              <a:rPr lang="uk-UA" dirty="0" smtClean="0">
                <a:hlinkClick r:id="rId3" tooltip="Стилістична фігура"/>
              </a:rPr>
              <a:t>антитезами</a:t>
            </a:r>
            <a:r>
              <a:rPr lang="uk-UA" dirty="0" smtClean="0"/>
              <a:t>, </a:t>
            </a:r>
            <a:r>
              <a:rPr lang="uk-UA" dirty="0" err="1" smtClean="0">
                <a:hlinkClick r:id="rId4" tooltip="Паралелізм"/>
              </a:rPr>
              <a:t>паралелізмами</a:t>
            </a:r>
            <a:r>
              <a:rPr lang="uk-UA" dirty="0" smtClean="0"/>
              <a:t>, </a:t>
            </a:r>
            <a:r>
              <a:rPr lang="uk-UA" dirty="0" smtClean="0">
                <a:hlinkClick r:id="rId5" tooltip="Градація"/>
              </a:rPr>
              <a:t>градаціями</a:t>
            </a:r>
            <a:r>
              <a:rPr lang="uk-UA" dirty="0" smtClean="0"/>
              <a:t>, </a:t>
            </a:r>
            <a:r>
              <a:rPr lang="uk-UA" dirty="0" smtClean="0">
                <a:hlinkClick r:id="rId6" tooltip="Оксиморон"/>
              </a:rPr>
              <a:t>оксиморонами</a:t>
            </a:r>
            <a:r>
              <a:rPr lang="uk-UA" dirty="0" smtClean="0"/>
              <a:t>. </a:t>
            </a:r>
            <a:r>
              <a:rPr lang="uk-UA" dirty="0" err="1" smtClean="0"/>
              <a:t>Існує</a:t>
            </a:r>
            <a:r>
              <a:rPr lang="uk-UA" dirty="0" err="1" smtClean="0">
                <a:hlinkClick r:id="rId7" tooltip="Бурлеск"/>
              </a:rPr>
              <a:t>бурлескно</a:t>
            </a:r>
            <a:r>
              <a:rPr lang="uk-UA" dirty="0" err="1" smtClean="0"/>
              <a:t>-сатиричне</a:t>
            </a:r>
            <a:r>
              <a:rPr lang="uk-UA" dirty="0" smtClean="0"/>
              <a:t> відношення до дійсності. Для літератури бароко характерне прагнення до різноманіття, підсумовування знань про світ, всеохоплюваність, енциклопедизм, який іноді обертається хаотичністю та </a:t>
            </a:r>
            <a:r>
              <a:rPr lang="uk-UA" dirty="0" err="1" smtClean="0"/>
              <a:t>колекціюванням</a:t>
            </a:r>
            <a:r>
              <a:rPr lang="uk-UA" dirty="0" smtClean="0"/>
              <a:t> сміховин, намаганням дослідити буття в його контрастах (дух та плоть, морок та світло, тимчасове та вічне). Етика бароко тяжіє до символіки ночі, теми тліну і марноти, життя-сну (Ф. де </a:t>
            </a:r>
            <a:r>
              <a:rPr lang="uk-UA" dirty="0" err="1" smtClean="0"/>
              <a:t>Кеведо-і-Вільєгас</a:t>
            </a:r>
            <a:r>
              <a:rPr lang="uk-UA" dirty="0" smtClean="0"/>
              <a:t>, </a:t>
            </a:r>
            <a:r>
              <a:rPr lang="uk-UA" dirty="0" smtClean="0">
                <a:hlinkClick r:id="rId8" tooltip="Педро Кальдерон де ла Барка"/>
              </a:rPr>
              <a:t>П. Кальдерон</a:t>
            </a:r>
            <a:r>
              <a:rPr lang="uk-UA" dirty="0" smtClean="0"/>
              <a:t>). Відома п'єса Кальдерона так і зветься: «Життя це сон». Утворилися </a:t>
            </a:r>
            <a:r>
              <a:rPr lang="uk-UA" dirty="0" smtClean="0">
                <a:hlinkClick r:id="rId9" tooltip="Жанр"/>
              </a:rPr>
              <a:t>жанри</a:t>
            </a:r>
            <a:r>
              <a:rPr lang="uk-UA" dirty="0" smtClean="0"/>
              <a:t> — </a:t>
            </a:r>
            <a:r>
              <a:rPr lang="uk-UA" dirty="0" smtClean="0">
                <a:hlinkClick r:id="rId10" tooltip="Галантно-героїчний роман (ще не написана)"/>
              </a:rPr>
              <a:t>галантно-героїчний роман</a:t>
            </a:r>
            <a:r>
              <a:rPr lang="uk-UA" dirty="0" smtClean="0"/>
              <a:t> (</a:t>
            </a:r>
            <a:r>
              <a:rPr lang="uk-UA" dirty="0" smtClean="0">
                <a:hlinkClick r:id="rId11" tooltip="Скюдері, Жорж де (ще не написана)"/>
              </a:rPr>
              <a:t>Ж. де </a:t>
            </a:r>
            <a:r>
              <a:rPr lang="uk-UA" dirty="0" err="1" smtClean="0">
                <a:hlinkClick r:id="rId11" tooltip="Скюдері, Жорж де (ще не написана)"/>
              </a:rPr>
              <a:t>Скюдері</a:t>
            </a:r>
            <a:r>
              <a:rPr lang="uk-UA" dirty="0" smtClean="0"/>
              <a:t>, </a:t>
            </a:r>
            <a:r>
              <a:rPr lang="uk-UA" dirty="0" smtClean="0">
                <a:hlinkClick r:id="rId12" tooltip="Скюдері, Мадлен де (ще не написана)"/>
              </a:rPr>
              <a:t>М. де </a:t>
            </a:r>
            <a:r>
              <a:rPr lang="uk-UA" dirty="0" err="1" smtClean="0">
                <a:hlinkClick r:id="rId12" tooltip="Скюдері, Мадлен де (ще не написана)"/>
              </a:rPr>
              <a:t>Скюдері</a:t>
            </a:r>
            <a:r>
              <a:rPr lang="uk-UA" dirty="0" smtClean="0"/>
              <a:t>), реально-побутовий та сатиричний роман (</a:t>
            </a:r>
            <a:r>
              <a:rPr lang="uk-UA" dirty="0" err="1" smtClean="0">
                <a:hlinkClick r:id="rId13" tooltip="Фюретьєр (ще не написана)"/>
              </a:rPr>
              <a:t>Фюретьєр</a:t>
            </a:r>
            <a:r>
              <a:rPr lang="uk-UA" dirty="0" smtClean="0"/>
              <a:t>, </a:t>
            </a:r>
            <a:r>
              <a:rPr lang="uk-UA" dirty="0" smtClean="0">
                <a:hlinkClick r:id="rId14" tooltip="Сорель, Шарль (ще не написана)"/>
              </a:rPr>
              <a:t>Ш. </a:t>
            </a:r>
            <a:r>
              <a:rPr lang="uk-UA" dirty="0" err="1" smtClean="0">
                <a:hlinkClick r:id="rId14" tooltip="Сорель, Шарль (ще не написана)"/>
              </a:rPr>
              <a:t>Сорель</a:t>
            </a:r>
            <a:r>
              <a:rPr lang="uk-UA" dirty="0" smtClean="0"/>
              <a:t>, </a:t>
            </a:r>
            <a:r>
              <a:rPr lang="uk-UA" dirty="0" smtClean="0">
                <a:hlinkClick r:id="rId15" tooltip="Скаррон, Поль (ще не написана)"/>
              </a:rPr>
              <a:t>П. </a:t>
            </a:r>
            <a:r>
              <a:rPr lang="uk-UA" dirty="0" err="1" smtClean="0">
                <a:hlinkClick r:id="rId15" tooltip="Скаррон, Поль (ще не написана)"/>
              </a:rPr>
              <a:t>Скаррон</a:t>
            </a:r>
            <a:r>
              <a:rPr lang="uk-UA" dirty="0" smtClean="0"/>
              <a:t>). Бароко як стиль дав декілька різновидів, течій: </a:t>
            </a:r>
            <a:r>
              <a:rPr lang="uk-UA" dirty="0" smtClean="0">
                <a:hlinkClick r:id="rId16" tooltip="Маринізм (ще не написана)"/>
              </a:rPr>
              <a:t>маринізм</a:t>
            </a:r>
            <a:r>
              <a:rPr lang="uk-UA" dirty="0" smtClean="0"/>
              <a:t>, гонгоризм (</a:t>
            </a:r>
            <a:r>
              <a:rPr lang="uk-UA" dirty="0" err="1" smtClean="0"/>
              <a:t>культеранізм</a:t>
            </a:r>
            <a:r>
              <a:rPr lang="uk-UA" dirty="0" smtClean="0"/>
              <a:t>), </a:t>
            </a:r>
            <a:r>
              <a:rPr lang="uk-UA" dirty="0" err="1" smtClean="0"/>
              <a:t>консептизм</a:t>
            </a:r>
            <a:r>
              <a:rPr lang="uk-UA" dirty="0" smtClean="0"/>
              <a:t> (Італія, Іспанія), метафізична школа та </a:t>
            </a:r>
            <a:r>
              <a:rPr lang="uk-UA" dirty="0" smtClean="0">
                <a:hlinkClick r:id="rId17" tooltip="Евфуїзм"/>
              </a:rPr>
              <a:t>евфуїзм</a:t>
            </a:r>
            <a:r>
              <a:rPr lang="uk-UA" dirty="0" smtClean="0"/>
              <a:t> (Англія) (див. </a:t>
            </a:r>
            <a:r>
              <a:rPr lang="uk-UA" dirty="0" err="1" smtClean="0">
                <a:hlinkClick r:id="rId18" tooltip="Преціозна література"/>
              </a:rPr>
              <a:t>Преціозна</a:t>
            </a:r>
            <a:r>
              <a:rPr lang="uk-UA" dirty="0" smtClean="0">
                <a:hlinkClick r:id="rId18" tooltip="Преціозна література"/>
              </a:rPr>
              <a:t> література</a:t>
            </a:r>
            <a:r>
              <a:rPr lang="uk-UA" dirty="0" smtClean="0"/>
              <a:t>).</a:t>
            </a:r>
          </a:p>
          <a:p>
            <a:r>
              <a:rPr lang="uk-UA" dirty="0" smtClean="0"/>
              <a:t>Дії романів часто переносяться у вигаданий світ античності, у Давню Грецію, палацові кавалери та дами постають у вигляді пастухів, виникла й окрема назва </a:t>
            </a:r>
            <a:r>
              <a:rPr lang="uk-UA" dirty="0" smtClean="0">
                <a:hlinkClick r:id="rId19" tooltip="Пастораль (жанр)"/>
              </a:rPr>
              <a:t>пасторалі</a:t>
            </a:r>
            <a:r>
              <a:rPr lang="uk-UA" dirty="0" smtClean="0"/>
              <a:t> (</a:t>
            </a:r>
            <a:r>
              <a:rPr lang="uk-UA" dirty="0" smtClean="0">
                <a:hlinkClick r:id="rId20" tooltip="Юрфе, Оноре (ще не написана)"/>
              </a:rPr>
              <a:t>Оноре </a:t>
            </a:r>
            <a:r>
              <a:rPr lang="uk-UA" dirty="0" err="1" smtClean="0">
                <a:hlinkClick r:id="rId20" tooltip="Юрфе, Оноре (ще не написана)"/>
              </a:rPr>
              <a:t>д'Юрфе</a:t>
            </a:r>
            <a:r>
              <a:rPr lang="uk-UA" dirty="0" smtClean="0"/>
              <a:t>, «</a:t>
            </a:r>
            <a:r>
              <a:rPr lang="uk-UA" dirty="0" err="1" smtClean="0"/>
              <a:t>Астрея</a:t>
            </a:r>
            <a:r>
              <a:rPr lang="uk-UA" dirty="0" smtClean="0"/>
              <a:t>»). В поезії розквітли примхливість або вигадливість, складні метафори. Розповсюдились такі форми, як </a:t>
            </a:r>
            <a:r>
              <a:rPr lang="uk-UA" dirty="0" smtClean="0">
                <a:hlinkClick r:id="rId21" tooltip="Сонет"/>
              </a:rPr>
              <a:t>сонет</a:t>
            </a:r>
            <a:r>
              <a:rPr lang="uk-UA" dirty="0" smtClean="0"/>
              <a:t>, </a:t>
            </a:r>
            <a:r>
              <a:rPr lang="uk-UA" dirty="0" smtClean="0">
                <a:hlinkClick r:id="rId22" tooltip="Рондо (поезія) (ще не написана)"/>
              </a:rPr>
              <a:t>рондо</a:t>
            </a:r>
            <a:r>
              <a:rPr lang="uk-UA" dirty="0" smtClean="0"/>
              <a:t>, </a:t>
            </a:r>
            <a:r>
              <a:rPr lang="uk-UA" dirty="0" err="1" smtClean="0">
                <a:hlinkClick r:id="rId23" tooltip="Кончетто (ще не написана)"/>
              </a:rPr>
              <a:t>кончетті</a:t>
            </a:r>
            <a:r>
              <a:rPr lang="uk-UA" dirty="0" smtClean="0"/>
              <a:t> (невеличкий вірш з обов'язковою дотепною думкою), </a:t>
            </a:r>
            <a:r>
              <a:rPr lang="uk-UA" dirty="0" smtClean="0">
                <a:hlinkClick r:id="rId24" tooltip="Мадригал"/>
              </a:rPr>
              <a:t>мадригали</a:t>
            </a:r>
            <a:r>
              <a:rPr lang="uk-UA" dirty="0" smtClean="0"/>
              <a:t>.</a:t>
            </a:r>
          </a:p>
          <a:p>
            <a:endParaRPr lang="uk-UA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171400"/>
            <a:ext cx="8229600" cy="1399032"/>
          </a:xfrm>
        </p:spPr>
        <p:txBody>
          <a:bodyPr/>
          <a:lstStyle/>
          <a:p>
            <a:r>
              <a:rPr lang="uk-UA" dirty="0" smtClean="0"/>
              <a:t>Скульптури Бароко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5122" name="Picture 2" descr="C:\Users\Олег\Desktop\Новая папка (2)\80px-Giovanni_battista_foggini,_busto_di_vittoria_della_rovere,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24744"/>
            <a:ext cx="2987824" cy="3816424"/>
          </a:xfrm>
          <a:prstGeom prst="rect">
            <a:avLst/>
          </a:prstGeom>
          <a:noFill/>
        </p:spPr>
      </p:pic>
      <p:pic>
        <p:nvPicPr>
          <p:cNvPr id="5123" name="Picture 3" descr="C:\Users\Олег\Desktop\Новая папка (2)\200px-Sunset-Summer_Garden-Saint_Petersbur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260648"/>
            <a:ext cx="2478856" cy="3240360"/>
          </a:xfrm>
          <a:prstGeom prst="rect">
            <a:avLst/>
          </a:prstGeom>
          <a:noFill/>
        </p:spPr>
      </p:pic>
      <p:pic>
        <p:nvPicPr>
          <p:cNvPr id="5124" name="Picture 4" descr="C:\Users\Олег\Desktop\Новая папка (2)\250px-Cítoliby_Chrono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3604544"/>
            <a:ext cx="5184576" cy="3253456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8560" y="260648"/>
            <a:ext cx="8229600" cy="105273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Бароко в українському мистецтві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468560" y="1052736"/>
            <a:ext cx="6640760" cy="5805264"/>
          </a:xfrm>
        </p:spPr>
        <p:txBody>
          <a:bodyPr>
            <a:normAutofit fontScale="55000" lnSpcReduction="20000"/>
          </a:bodyPr>
          <a:lstStyle/>
          <a:p>
            <a:r>
              <a:rPr lang="uk-UA" dirty="0" smtClean="0"/>
              <a:t>На західні землі України бароко прийшло рано — в перші роки 17ст. Протягом 1610-1630-х років у Львові був збудований найбільший у </a:t>
            </a:r>
            <a:r>
              <a:rPr lang="uk-UA" dirty="0" smtClean="0">
                <a:hlinkClick r:id="rId2" tooltip="Львів"/>
              </a:rPr>
              <a:t>Львові</a:t>
            </a:r>
            <a:r>
              <a:rPr lang="uk-UA" dirty="0" smtClean="0"/>
              <a:t> </a:t>
            </a:r>
            <a:r>
              <a:rPr lang="uk-UA" dirty="0" smtClean="0">
                <a:hlinkClick r:id="rId3" tooltip="Костел єзуїтів (Львів)"/>
              </a:rPr>
              <a:t>костел єзуїтів</a:t>
            </a:r>
            <a:r>
              <a:rPr lang="uk-UA" dirty="0" smtClean="0"/>
              <a:t> на плані першого барокового римського собору </a:t>
            </a:r>
            <a:r>
              <a:rPr lang="uk-UA" dirty="0" err="1" smtClean="0">
                <a:hlinkClick r:id="rId4" tooltip="Церква Il Gesù"/>
              </a:rPr>
              <a:t>Іль</a:t>
            </a:r>
            <a:r>
              <a:rPr lang="uk-UA" dirty="0" smtClean="0">
                <a:hlinkClick r:id="rId4" tooltip="Церква Il Gesù"/>
              </a:rPr>
              <a:t> </a:t>
            </a:r>
            <a:r>
              <a:rPr lang="uk-UA" dirty="0" err="1" smtClean="0">
                <a:hlinkClick r:id="rId4" tooltip="Церква Il Gesù"/>
              </a:rPr>
              <a:t>Джезу</a:t>
            </a:r>
            <a:r>
              <a:rPr lang="uk-UA" dirty="0" smtClean="0"/>
              <a:t>, завершенням будівництва якого займався архітектор </a:t>
            </a:r>
            <a:r>
              <a:rPr lang="uk-UA" dirty="0" smtClean="0">
                <a:hlinkClick r:id="rId5" tooltip="Джакомо Бріано"/>
              </a:rPr>
              <a:t>Джакомо </a:t>
            </a:r>
            <a:r>
              <a:rPr lang="uk-UA" dirty="0" err="1" smtClean="0">
                <a:hlinkClick r:id="rId5" tooltip="Джакомо Бріано"/>
              </a:rPr>
              <a:t>Бріано</a:t>
            </a:r>
            <a:r>
              <a:rPr lang="uk-UA" dirty="0" smtClean="0"/>
              <a:t>. Католицька громада Львова вже у 1644 р. мала дивний зразок італійського бароко — </a:t>
            </a:r>
            <a:r>
              <a:rPr lang="uk-UA" dirty="0" err="1" smtClean="0">
                <a:hlinkClick r:id="rId6" tooltip="Церква Стрітення Господнього (Львів)"/>
              </a:rPr>
              <a:t>Стрітенський</a:t>
            </a:r>
            <a:r>
              <a:rPr lang="uk-UA" dirty="0" smtClean="0">
                <a:hlinkClick r:id="rId6" tooltip="Церква Стрітення Господнього (Львів)"/>
              </a:rPr>
              <a:t> костел босих кармелітів</a:t>
            </a:r>
            <a:r>
              <a:rPr lang="uk-UA" dirty="0" smtClean="0"/>
              <a:t> (збережений). Архітектор </a:t>
            </a:r>
            <a:r>
              <a:rPr lang="uk-UA" dirty="0" err="1" smtClean="0">
                <a:hlinkClick r:id="rId7" tooltip="Джованні Баттиста Джизлені"/>
              </a:rPr>
              <a:t>Джованні</a:t>
            </a:r>
            <a:r>
              <a:rPr lang="uk-UA" dirty="0" smtClean="0">
                <a:hlinkClick r:id="rId7" tooltip="Джованні Баттиста Джизлені"/>
              </a:rPr>
              <a:t> </a:t>
            </a:r>
            <a:r>
              <a:rPr lang="uk-UA" dirty="0" err="1" smtClean="0">
                <a:hlinkClick r:id="rId7" tooltip="Джованні Баттиста Джизлені"/>
              </a:rPr>
              <a:t>Баттиста</a:t>
            </a:r>
            <a:r>
              <a:rPr lang="uk-UA" dirty="0" smtClean="0">
                <a:hlinkClick r:id="rId7" tooltip="Джованні Баттиста Джизлені"/>
              </a:rPr>
              <a:t> </a:t>
            </a:r>
            <a:r>
              <a:rPr lang="uk-UA" dirty="0" err="1" smtClean="0">
                <a:hlinkClick r:id="rId7" tooltip="Джованні Баттиста Джизлені"/>
              </a:rPr>
              <a:t>Джизлені</a:t>
            </a:r>
            <a:r>
              <a:rPr lang="uk-UA" dirty="0" smtClean="0"/>
              <a:t> майже точно скопіював храм </a:t>
            </a:r>
            <a:r>
              <a:rPr lang="uk-UA" dirty="0" smtClean="0">
                <a:hlinkClick r:id="rId8" tooltip="Карло Мадерно"/>
              </a:rPr>
              <a:t>Карло </a:t>
            </a:r>
            <a:r>
              <a:rPr lang="uk-UA" dirty="0" err="1" smtClean="0">
                <a:hlinkClick r:id="rId8" tooltip="Карло Мадерно"/>
              </a:rPr>
              <a:t>Мадерно</a:t>
            </a:r>
            <a:r>
              <a:rPr lang="uk-UA" dirty="0" smtClean="0"/>
              <a:t> у Римі, побудований там у 1603 р. Зберігся й Петропавлівський костел і монастир у </a:t>
            </a:r>
            <a:r>
              <a:rPr lang="uk-UA" u="sng" dirty="0" smtClean="0">
                <a:hlinkClick r:id="rId9" tooltip="Луцьк"/>
              </a:rPr>
              <a:t>Луцьку</a:t>
            </a:r>
            <a:r>
              <a:rPr lang="uk-UA" dirty="0" smtClean="0"/>
              <a:t>, побудований архітектором з </a:t>
            </a:r>
            <a:r>
              <a:rPr lang="uk-UA" dirty="0" err="1" smtClean="0"/>
              <a:t>Венеції</a:t>
            </a:r>
            <a:r>
              <a:rPr lang="uk-UA" dirty="0" err="1" smtClean="0">
                <a:hlinkClick r:id="rId5" tooltip="Джакомо Бріано"/>
              </a:rPr>
              <a:t>Джакомо</a:t>
            </a:r>
            <a:r>
              <a:rPr lang="uk-UA" dirty="0" smtClean="0">
                <a:hlinkClick r:id="rId5" tooltip="Джакомо Бріано"/>
              </a:rPr>
              <a:t> </a:t>
            </a:r>
            <a:r>
              <a:rPr lang="uk-UA" dirty="0" err="1" smtClean="0">
                <a:hlinkClick r:id="rId5" tooltip="Джакомо Бріано"/>
              </a:rPr>
              <a:t>Бріано</a:t>
            </a:r>
            <a:r>
              <a:rPr lang="uk-UA" dirty="0" smtClean="0"/>
              <a:t> у 1606–1610 рр. Не вщухає захоплення й від костелу Св. Трійці в містечку </a:t>
            </a:r>
            <a:r>
              <a:rPr lang="uk-UA" dirty="0" err="1" smtClean="0">
                <a:hlinkClick r:id="rId10" tooltip="Олика"/>
              </a:rPr>
              <a:t>Олика</a:t>
            </a:r>
            <a:r>
              <a:rPr lang="uk-UA" dirty="0" smtClean="0"/>
              <a:t>, побудований </a:t>
            </a:r>
            <a:r>
              <a:rPr lang="uk-UA" dirty="0" err="1" smtClean="0">
                <a:hlinkClick r:id="rId11" tooltip="Радзівіли"/>
              </a:rPr>
              <a:t>Радзивіллами</a:t>
            </a:r>
            <a:r>
              <a:rPr lang="uk-UA" dirty="0" smtClean="0"/>
              <a:t>, де працювали Б. </a:t>
            </a:r>
            <a:r>
              <a:rPr lang="uk-UA" dirty="0" err="1" smtClean="0"/>
              <a:t>Моллі</a:t>
            </a:r>
            <a:r>
              <a:rPr lang="uk-UA" dirty="0" smtClean="0"/>
              <a:t> та Я. </a:t>
            </a:r>
            <a:r>
              <a:rPr lang="uk-UA" dirty="0" err="1" smtClean="0"/>
              <a:t>Маліверна</a:t>
            </a:r>
            <a:r>
              <a:rPr lang="uk-UA" dirty="0" smtClean="0"/>
              <a:t> ще в 1635–1640 рр. (збіднілий, пошарпаний, але збережений). А будуть ще церковні барокові велетні в </a:t>
            </a:r>
            <a:r>
              <a:rPr lang="uk-UA" dirty="0" smtClean="0">
                <a:hlinkClick r:id="rId12" tooltip="Бар"/>
              </a:rPr>
              <a:t>Барі</a:t>
            </a:r>
            <a:r>
              <a:rPr lang="uk-UA" dirty="0" smtClean="0"/>
              <a:t>, </a:t>
            </a:r>
            <a:r>
              <a:rPr lang="uk-UA" dirty="0" smtClean="0">
                <a:hlinkClick r:id="rId13" tooltip="Городенка"/>
              </a:rPr>
              <a:t>Городенці</a:t>
            </a:r>
            <a:r>
              <a:rPr lang="uk-UA" dirty="0" smtClean="0"/>
              <a:t>, </a:t>
            </a:r>
            <a:r>
              <a:rPr lang="uk-UA" dirty="0" err="1" smtClean="0">
                <a:hlinkClick r:id="rId14" tooltip="Бучач"/>
              </a:rPr>
              <a:t>Бучачі</a:t>
            </a:r>
            <a:r>
              <a:rPr lang="uk-UA" dirty="0" smtClean="0"/>
              <a:t> , </a:t>
            </a:r>
            <a:r>
              <a:rPr lang="uk-UA" dirty="0" err="1" smtClean="0"/>
              <a:t>Микулинцях</a:t>
            </a:r>
            <a:r>
              <a:rPr lang="uk-UA" dirty="0" smtClean="0"/>
              <a:t>, </a:t>
            </a:r>
            <a:r>
              <a:rPr lang="uk-UA" dirty="0" smtClean="0">
                <a:hlinkClick r:id="rId15" tooltip="Золочів (місто)"/>
              </a:rPr>
              <a:t>Золочеві</a:t>
            </a:r>
            <a:r>
              <a:rPr lang="uk-UA" dirty="0" smtClean="0"/>
              <a:t>,</a:t>
            </a:r>
            <a:r>
              <a:rPr lang="uk-UA" dirty="0" smtClean="0">
                <a:hlinkClick r:id="rId16" tooltip="Вінниця"/>
              </a:rPr>
              <a:t>Вінниці</a:t>
            </a:r>
            <a:r>
              <a:rPr lang="uk-UA" dirty="0" smtClean="0"/>
              <a:t>, </a:t>
            </a:r>
            <a:r>
              <a:rPr lang="uk-UA" dirty="0" err="1" smtClean="0">
                <a:hlinkClick r:id="rId17" tooltip="Ізяслав"/>
              </a:rPr>
              <a:t>Ізяславі</a:t>
            </a:r>
            <a:r>
              <a:rPr lang="uk-UA" dirty="0" smtClean="0"/>
              <a:t>, </a:t>
            </a:r>
            <a:r>
              <a:rPr lang="uk-UA" dirty="0" err="1" smtClean="0">
                <a:hlinkClick r:id="rId18" tooltip="Кременець"/>
              </a:rPr>
              <a:t>Кременці</a:t>
            </a:r>
            <a:r>
              <a:rPr lang="uk-UA" dirty="0" smtClean="0"/>
              <a:t>, </a:t>
            </a:r>
            <a:r>
              <a:rPr lang="uk-UA" dirty="0" smtClean="0">
                <a:hlinkClick r:id="rId19" tooltip="Почаїв"/>
              </a:rPr>
              <a:t>Почаєві</a:t>
            </a:r>
            <a:r>
              <a:rPr lang="uk-UA" dirty="0" smtClean="0"/>
              <a:t>. Шедеври бароко донині стоять у </a:t>
            </a:r>
            <a:r>
              <a:rPr lang="uk-UA" dirty="0" smtClean="0">
                <a:hlinkClick r:id="rId2" tooltip="Львів"/>
              </a:rPr>
              <a:t>Львові</a:t>
            </a:r>
            <a:r>
              <a:rPr lang="uk-UA" dirty="0" smtClean="0"/>
              <a:t>, </a:t>
            </a:r>
            <a:r>
              <a:rPr lang="uk-UA" dirty="0" smtClean="0">
                <a:hlinkClick r:id="rId20" tooltip="Бердичів"/>
              </a:rPr>
              <a:t>Бердичеві</a:t>
            </a:r>
            <a:r>
              <a:rPr lang="uk-UA" dirty="0" smtClean="0"/>
              <a:t>, </a:t>
            </a:r>
            <a:r>
              <a:rPr lang="uk-UA" dirty="0" smtClean="0">
                <a:hlinkClick r:id="rId21" tooltip="Кам'янець-Подільський"/>
              </a:rPr>
              <a:t>Кам'янці-Подільському</a:t>
            </a:r>
            <a:r>
              <a:rPr lang="uk-UA" dirty="0" smtClean="0"/>
              <a:t>, </a:t>
            </a:r>
            <a:r>
              <a:rPr lang="uk-UA" dirty="0" err="1" smtClean="0">
                <a:hlinkClick r:id="rId22" tooltip="Наварія"/>
              </a:rPr>
              <a:t>Наварії</a:t>
            </a:r>
            <a:r>
              <a:rPr lang="uk-UA" dirty="0" smtClean="0"/>
              <a:t>, </a:t>
            </a:r>
            <a:r>
              <a:rPr lang="uk-UA" dirty="0" err="1" smtClean="0">
                <a:hlinkClick r:id="rId23" tooltip="Угнів"/>
              </a:rPr>
              <a:t>Угневі</a:t>
            </a:r>
            <a:r>
              <a:rPr lang="uk-UA" dirty="0" smtClean="0"/>
              <a:t>, </a:t>
            </a:r>
            <a:r>
              <a:rPr lang="uk-UA" dirty="0" err="1" smtClean="0">
                <a:hlinkClick r:id="rId24" tooltip="Підкамінь"/>
              </a:rPr>
              <a:t>Підкамені</a:t>
            </a:r>
            <a:r>
              <a:rPr lang="uk-UA" dirty="0" smtClean="0"/>
              <a:t>, </a:t>
            </a:r>
            <a:r>
              <a:rPr lang="uk-UA" dirty="0" err="1" smtClean="0">
                <a:hlinkClick r:id="rId25" tooltip="Богородчани"/>
              </a:rPr>
              <a:t>Богородчанах</a:t>
            </a:r>
            <a:r>
              <a:rPr lang="uk-UA" dirty="0" smtClean="0"/>
              <a:t>. На завершення доби бароко з середини </a:t>
            </a:r>
            <a:r>
              <a:rPr lang="en-US" dirty="0" smtClean="0"/>
              <a:t>XVIII </a:t>
            </a:r>
            <a:r>
              <a:rPr lang="uk-UA" dirty="0" smtClean="0"/>
              <a:t>ст. у Львові були зведені </a:t>
            </a:r>
            <a:r>
              <a:rPr lang="uk-UA" dirty="0" smtClean="0">
                <a:hlinkClick r:id="rId26" tooltip="Домініканський костел (Львів)"/>
              </a:rPr>
              <a:t>костел Божого тіла домініканців</a:t>
            </a:r>
            <a:r>
              <a:rPr lang="uk-UA" dirty="0" smtClean="0"/>
              <a:t> та </a:t>
            </a:r>
            <a:r>
              <a:rPr lang="uk-UA" dirty="0" smtClean="0">
                <a:hlinkClick r:id="rId27" tooltip="Собор святого Юра"/>
              </a:rPr>
              <a:t>Собор святого Юра</a:t>
            </a:r>
            <a:r>
              <a:rPr lang="uk-UA" dirty="0" smtClean="0"/>
              <a:t>, перебудовані інтер'єри більшості святинь.</a:t>
            </a:r>
            <a:endParaRPr lang="uk-UA" dirty="0"/>
          </a:p>
        </p:txBody>
      </p:sp>
      <p:pic>
        <p:nvPicPr>
          <p:cNvPr id="6146" name="Picture 2" descr="C:\Users\Олег\Desktop\Новая папка (2)\90px-Lwów_-_k._Dominikan_2.JPG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5940152" y="0"/>
            <a:ext cx="3032336" cy="2936378"/>
          </a:xfrm>
          <a:prstGeom prst="rect">
            <a:avLst/>
          </a:prstGeom>
          <a:noFill/>
        </p:spPr>
      </p:pic>
      <p:pic>
        <p:nvPicPr>
          <p:cNvPr id="6147" name="Picture 3" descr="C:\Users\Олег\Desktop\Новая папка (2)\90px-Lvov19.jpg"/>
          <p:cNvPicPr>
            <a:picLocks noChangeAspect="1" noChangeArrowheads="1"/>
          </p:cNvPicPr>
          <p:nvPr/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6156176" y="3356992"/>
            <a:ext cx="2736304" cy="3023659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6012160" y="2996952"/>
            <a:ext cx="2858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u="sng" dirty="0">
                <a:hlinkClick r:id="rId26" tooltip="Домініканський костел (Львів)"/>
              </a:rPr>
              <a:t>Домініканський костел</a:t>
            </a:r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530510" y="6488668"/>
            <a:ext cx="36134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Фасад костелу </a:t>
            </a:r>
            <a:r>
              <a:rPr lang="ru-RU" dirty="0" err="1"/>
              <a:t>єзуїтів</a:t>
            </a:r>
            <a:r>
              <a:rPr lang="ru-RU" dirty="0"/>
              <a:t> у </a:t>
            </a:r>
            <a:r>
              <a:rPr lang="ru-RU" dirty="0" err="1"/>
              <a:t>Львові</a:t>
            </a:r>
            <a:endParaRPr lang="uk-UA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7977064" cy="836712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Барокові надгробки в Україні</a:t>
            </a:r>
            <a:br>
              <a:rPr lang="uk-UA" b="1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324544" y="548680"/>
            <a:ext cx="6192688" cy="6309320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Прикрасою деяких барокових костьолів України були барокові надгробки. Тема нечаста в обговореннях про твори мистецтва, а дарма.</a:t>
            </a:r>
          </a:p>
          <a:p>
            <a:r>
              <a:rPr lang="uk-UA" dirty="0" smtClean="0"/>
              <a:t>Меморіальна пластика одна з характерних рис доби бароко і класицизму. Надгробок Олександра </a:t>
            </a:r>
            <a:r>
              <a:rPr lang="uk-UA" dirty="0" err="1" smtClean="0"/>
              <a:t>Ванка</a:t>
            </a:r>
            <a:r>
              <a:rPr lang="uk-UA" dirty="0" smtClean="0"/>
              <a:t> </a:t>
            </a:r>
            <a:r>
              <a:rPr lang="uk-UA" dirty="0" err="1" smtClean="0"/>
              <a:t>Лагодовського</a:t>
            </a:r>
            <a:r>
              <a:rPr lang="uk-UA" dirty="0" smtClean="0"/>
              <a:t> 16 століття розмістили у Львівській галереї мистецтв за його значущі мистецькі якості.</a:t>
            </a:r>
          </a:p>
          <a:p>
            <a:r>
              <a:rPr lang="uk-UA" dirty="0" smtClean="0"/>
              <a:t>Про врятований </a:t>
            </a:r>
            <a:r>
              <a:rPr lang="uk-UA" dirty="0" err="1" smtClean="0">
                <a:hlinkClick r:id="rId2" tooltip="Возницький Борис Григорович"/>
              </a:rPr>
              <a:t>Возницьким</a:t>
            </a:r>
            <a:r>
              <a:rPr lang="uk-UA" dirty="0" smtClean="0">
                <a:hlinkClick r:id="rId2" tooltip="Возницький Борис Григорович"/>
              </a:rPr>
              <a:t> Борисом Григоровичем</a:t>
            </a:r>
            <a:r>
              <a:rPr lang="uk-UA" dirty="0" smtClean="0"/>
              <a:t> надгробок дітей родини </a:t>
            </a:r>
            <a:r>
              <a:rPr lang="uk-UA" dirty="0" err="1" smtClean="0"/>
              <a:t>Понінських</a:t>
            </a:r>
            <a:r>
              <a:rPr lang="uk-UA" dirty="0" smtClean="0"/>
              <a:t> скульптора </a:t>
            </a:r>
            <a:r>
              <a:rPr lang="uk-UA" dirty="0" err="1" smtClean="0"/>
              <a:t>Канови</a:t>
            </a:r>
            <a:r>
              <a:rPr lang="uk-UA" dirty="0" smtClean="0"/>
              <a:t> тепер відомо й широкому загалу.</a:t>
            </a:r>
          </a:p>
          <a:p>
            <a:r>
              <a:rPr lang="uk-UA" dirty="0" smtClean="0"/>
              <a:t>Але є твори, що випали з поля зору дослідників. Серед них є значущі. Так, в місті </a:t>
            </a:r>
            <a:r>
              <a:rPr lang="uk-UA" dirty="0" err="1" smtClean="0">
                <a:hlinkClick r:id="rId3" tooltip="Жовква"/>
              </a:rPr>
              <a:t>Жовква</a:t>
            </a:r>
            <a:r>
              <a:rPr lang="uk-UA" dirty="0" smtClean="0"/>
              <a:t> </a:t>
            </a:r>
            <a:r>
              <a:rPr lang="uk-UA" dirty="0" err="1" smtClean="0"/>
              <a:t>зберіглися</a:t>
            </a:r>
            <a:r>
              <a:rPr lang="uk-UA" dirty="0" smtClean="0"/>
              <a:t> два надгробки роботи </a:t>
            </a:r>
            <a:r>
              <a:rPr lang="uk-UA" dirty="0" err="1" smtClean="0">
                <a:hlinkClick r:id="rId4" tooltip="Андреас Шлютер"/>
              </a:rPr>
              <a:t>Андреаса</a:t>
            </a:r>
            <a:r>
              <a:rPr lang="uk-UA" dirty="0" smtClean="0">
                <a:hlinkClick r:id="rId4" tooltip="Андреас Шлютер"/>
              </a:rPr>
              <a:t> </a:t>
            </a:r>
            <a:r>
              <a:rPr lang="uk-UA" dirty="0" err="1" smtClean="0">
                <a:hlinkClick r:id="rId4" tooltip="Андреас Шлютер"/>
              </a:rPr>
              <a:t>Шлютера</a:t>
            </a:r>
            <a:r>
              <a:rPr lang="uk-UA" dirty="0" smtClean="0"/>
              <a:t>, знакової постаті в мистецтві бароко. Зберегти, вивчити і зробити копії тих надгробків — завдання невідкладне.</a:t>
            </a:r>
          </a:p>
          <a:p>
            <a:endParaRPr lang="uk-UA" dirty="0"/>
          </a:p>
        </p:txBody>
      </p:sp>
      <p:pic>
        <p:nvPicPr>
          <p:cNvPr id="7170" name="Picture 2" descr="C:\Users\Олег\Desktop\Новая папка (2)\200px-Dominican_Church_Zhovkva_007 (1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82329" y="764704"/>
            <a:ext cx="3261671" cy="435229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652120" y="5373216"/>
            <a:ext cx="32758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Колишній</a:t>
            </a:r>
            <a:r>
              <a:rPr lang="ru-RU" dirty="0"/>
              <a:t> </a:t>
            </a:r>
            <a:r>
              <a:rPr lang="ru-RU" dirty="0" err="1"/>
              <a:t>Домініканський</a:t>
            </a:r>
            <a:r>
              <a:rPr lang="ru-RU" dirty="0"/>
              <a:t> костел, </a:t>
            </a:r>
            <a:r>
              <a:rPr lang="ru-RU" dirty="0" err="1">
                <a:hlinkClick r:id="rId3" tooltip="Жовква"/>
              </a:rPr>
              <a:t>Жовква</a:t>
            </a:r>
            <a:r>
              <a:rPr lang="ru-RU" dirty="0"/>
              <a:t>. </a:t>
            </a:r>
            <a:r>
              <a:rPr lang="ru-RU" dirty="0" err="1"/>
              <a:t>Надгробок</a:t>
            </a:r>
            <a:r>
              <a:rPr lang="ru-RU" dirty="0"/>
              <a:t> Марка </a:t>
            </a:r>
            <a:r>
              <a:rPr lang="ru-RU" dirty="0" smtClean="0"/>
              <a:t> </a:t>
            </a:r>
            <a:r>
              <a:rPr lang="ru-RU" dirty="0" err="1" smtClean="0"/>
              <a:t>Собеського</a:t>
            </a:r>
            <a:r>
              <a:rPr lang="ru-RU" dirty="0" smtClean="0"/>
              <a:t> </a:t>
            </a:r>
            <a:endParaRPr lang="uk-UA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108</TotalTime>
  <Words>233</Words>
  <Application>Microsoft Office PowerPoint</Application>
  <PresentationFormat>Экран (4:3)</PresentationFormat>
  <Paragraphs>40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Яркая</vt:lpstr>
      <vt:lpstr>     Бароко</vt:lpstr>
      <vt:lpstr>Що таке “Бароко ”?</vt:lpstr>
      <vt:lpstr>Загальна характеристика </vt:lpstr>
      <vt:lpstr>Слайд 4</vt:lpstr>
      <vt:lpstr>Історія</vt:lpstr>
      <vt:lpstr>Бароко в літературі </vt:lpstr>
      <vt:lpstr>Скульптури Бароко</vt:lpstr>
      <vt:lpstr>Бароко в українському мистецтві </vt:lpstr>
      <vt:lpstr>Барокові надгробки в Україні </vt:lpstr>
      <vt:lpstr>Деякі пам'ятки </vt:lpstr>
      <vt:lpstr>Бароко не золоте ( і нікому не потрібне ? ) </vt:lpstr>
      <vt:lpstr>Слайд 12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Бароко</dc:title>
  <dc:creator>Олег</dc:creator>
  <cp:lastModifiedBy>Олег</cp:lastModifiedBy>
  <cp:revision>2</cp:revision>
  <dcterms:created xsi:type="dcterms:W3CDTF">2014-09-16T16:54:29Z</dcterms:created>
  <dcterms:modified xsi:type="dcterms:W3CDTF">2015-02-01T13:31:15Z</dcterms:modified>
</cp:coreProperties>
</file>