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6" d="100"/>
          <a:sy n="76" d="100"/>
        </p:scale>
        <p:origin x="-12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53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52852C-FF28-4548-B2FA-66828EF9D87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ECF04DB-D7EE-44BC-AF52-57C3021F0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8458200" cy="1470025"/>
          </a:xfrm>
        </p:spPr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                  </a:t>
            </a:r>
            <a:r>
              <a:rPr lang="uk-UA" sz="6000" dirty="0" smtClean="0">
                <a:latin typeface="Comic Sans MS" pitchFamily="66" charset="0"/>
              </a:rPr>
              <a:t>Конфлікт</a:t>
            </a:r>
            <a:endParaRPr lang="ru-RU" sz="6000" dirty="0">
              <a:latin typeface="Comic Sans MS" pitchFamily="66" charset="0"/>
            </a:endParaRPr>
          </a:p>
        </p:txBody>
      </p:sp>
      <p:pic>
        <p:nvPicPr>
          <p:cNvPr id="4" name="Рисунок 3" descr="1375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5" y="1988840"/>
            <a:ext cx="6137597" cy="4357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160728" cy="63408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atin typeface="Comic Sans MS" pitchFamily="66" charset="0"/>
              </a:rPr>
              <a:t>Стадії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конфлікту</a:t>
            </a:r>
            <a:r>
              <a:rPr lang="ru-RU" b="1" dirty="0" smtClean="0">
                <a:latin typeface="Comic Sans MS" pitchFamily="66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7498080" cy="4800600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dirty="0" err="1" smtClean="0">
                <a:latin typeface="Comic Sans MS" pitchFamily="66" charset="0"/>
              </a:rPr>
              <a:t>Виникнення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ситуації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Усвідомлення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ситуації</a:t>
            </a:r>
            <a:r>
              <a:rPr lang="ru-RU" dirty="0" smtClean="0">
                <a:latin typeface="Comic Sans MS" pitchFamily="66" charset="0"/>
              </a:rPr>
              <a:t> як </a:t>
            </a:r>
            <a:r>
              <a:rPr lang="ru-RU" dirty="0" err="1" smtClean="0">
                <a:latin typeface="Comic Sans MS" pitchFamily="66" charset="0"/>
              </a:rPr>
              <a:t>конфліктної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хоча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однією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сторін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Стадія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поведінки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або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взаємодії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Стадія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вирішення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конфлікту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5___66_418x2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4586904"/>
            <a:ext cx="3767136" cy="2271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latin typeface="Comic Sans MS" pitchFamily="66" charset="0"/>
              </a:rPr>
              <a:t>Способи</a:t>
            </a:r>
            <a:r>
              <a:rPr lang="ru-RU" b="1" i="1" dirty="0" smtClean="0">
                <a:latin typeface="Comic Sans MS" pitchFamily="66" charset="0"/>
              </a:rPr>
              <a:t> </a:t>
            </a:r>
            <a:r>
              <a:rPr lang="ru-RU" b="1" i="1" dirty="0" err="1" smtClean="0">
                <a:latin typeface="Comic Sans MS" pitchFamily="66" charset="0"/>
              </a:rPr>
              <a:t>управління</a:t>
            </a:r>
            <a:r>
              <a:rPr lang="ru-RU" b="1" i="1" dirty="0" smtClean="0">
                <a:latin typeface="Comic Sans MS" pitchFamily="66" charset="0"/>
              </a:rPr>
              <a:t> </a:t>
            </a:r>
            <a:r>
              <a:rPr lang="ru-RU" b="1" i="1" dirty="0" err="1" smtClean="0">
                <a:latin typeface="Comic Sans MS" pitchFamily="66" charset="0"/>
              </a:rPr>
              <a:t>конфліктом</a:t>
            </a:r>
            <a:r>
              <a:rPr lang="ru-RU" b="1" i="1" dirty="0" smtClean="0">
                <a:latin typeface="Comic Sans MS" pitchFamily="66" charset="0"/>
              </a:rPr>
              <a:t>: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>
                <a:latin typeface="Comic Sans MS" pitchFamily="66" charset="0"/>
              </a:rPr>
              <a:t>Ухилення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взаємодії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Згладжування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конфлікту</a:t>
            </a:r>
            <a:r>
              <a:rPr lang="ru-RU" dirty="0" smtClean="0">
                <a:latin typeface="Comic Sans MS" pitchFamily="66" charset="0"/>
              </a:rPr>
              <a:t>. </a:t>
            </a:r>
          </a:p>
          <a:p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Боротьба</a:t>
            </a:r>
            <a:r>
              <a:rPr lang="ru-RU" dirty="0" smtClean="0">
                <a:latin typeface="Comic Sans MS" pitchFamily="66" charset="0"/>
              </a:rPr>
              <a:t> за перемогу в </a:t>
            </a:r>
            <a:r>
              <a:rPr lang="ru-RU" dirty="0" err="1" smtClean="0">
                <a:latin typeface="Comic Sans MS" pitchFamily="66" charset="0"/>
              </a:rPr>
              <a:t>конфлікті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Компроміс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Співробітництво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5" name="Рисунок 4" descr="4307259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3717032"/>
            <a:ext cx="3888432" cy="2616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Comic Sans MS" pitchFamily="66" charset="0"/>
              </a:rPr>
              <a:t>Методика </a:t>
            </a:r>
            <a:r>
              <a:rPr lang="ru-RU" b="1" i="1" dirty="0" err="1" smtClean="0">
                <a:latin typeface="Comic Sans MS" pitchFamily="66" charset="0"/>
              </a:rPr>
              <a:t>вирішення</a:t>
            </a:r>
            <a:r>
              <a:rPr lang="ru-RU" b="1" i="1" dirty="0" smtClean="0">
                <a:latin typeface="Comic Sans MS" pitchFamily="66" charset="0"/>
              </a:rPr>
              <a:t> </a:t>
            </a:r>
            <a:r>
              <a:rPr lang="ru-RU" b="1" i="1" dirty="0" err="1" smtClean="0">
                <a:latin typeface="Comic Sans MS" pitchFamily="66" charset="0"/>
              </a:rPr>
              <a:t>конфлікту</a:t>
            </a:r>
            <a:r>
              <a:rPr lang="ru-RU" b="1" i="1" dirty="0" smtClean="0">
                <a:latin typeface="Comic Sans MS" pitchFamily="66" charset="0"/>
              </a:rPr>
              <a:t> </a:t>
            </a:r>
            <a:r>
              <a:rPr lang="ru-RU" dirty="0" smtClean="0">
                <a:latin typeface="Comic Sans MS" pitchFamily="66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Comic Sans MS" pitchFamily="66" charset="0"/>
              </a:rPr>
              <a:t> “</a:t>
            </a:r>
            <a:r>
              <a:rPr lang="ru-RU" dirty="0" err="1" smtClean="0">
                <a:latin typeface="Comic Sans MS" pitchFamily="66" charset="0"/>
              </a:rPr>
              <a:t>Зняти</a:t>
            </a:r>
            <a:r>
              <a:rPr lang="ru-RU" dirty="0" smtClean="0">
                <a:latin typeface="Comic Sans MS" pitchFamily="66" charset="0"/>
              </a:rPr>
              <a:t> маски”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“стати самим собою”.</a:t>
            </a:r>
          </a:p>
          <a:p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Виявити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усвідомити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справжню</a:t>
            </a:r>
            <a:r>
              <a:rPr lang="ru-RU" dirty="0" smtClean="0">
                <a:latin typeface="Comic Sans MS" pitchFamily="66" charset="0"/>
              </a:rPr>
              <a:t> причину </a:t>
            </a:r>
            <a:r>
              <a:rPr lang="ru-RU" dirty="0" err="1" smtClean="0">
                <a:latin typeface="Comic Sans MS" pitchFamily="66" charset="0"/>
              </a:rPr>
              <a:t>конфлікту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Відмовитися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принципу “</a:t>
            </a:r>
            <a:r>
              <a:rPr lang="ru-RU" dirty="0" err="1" smtClean="0">
                <a:latin typeface="Comic Sans MS" pitchFamily="66" charset="0"/>
              </a:rPr>
              <a:t>перемога</a:t>
            </a:r>
            <a:r>
              <a:rPr lang="ru-RU" dirty="0" smtClean="0">
                <a:latin typeface="Comic Sans MS" pitchFamily="66" charset="0"/>
              </a:rPr>
              <a:t> за </a:t>
            </a:r>
            <a:r>
              <a:rPr lang="ru-RU" dirty="0" err="1" smtClean="0">
                <a:latin typeface="Comic Sans MS" pitchFamily="66" charset="0"/>
              </a:rPr>
              <a:t>будь-яку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ціну</a:t>
            </a:r>
            <a:r>
              <a:rPr lang="ru-RU" dirty="0" smtClean="0">
                <a:latin typeface="Comic Sans MS" pitchFamily="66" charset="0"/>
              </a:rPr>
              <a:t>”. </a:t>
            </a:r>
          </a:p>
          <a:p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Знайти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декілька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можливих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варіантів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вирішення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конфлікту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Оцінити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варіанти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вибрати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кращий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Переконати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іншу</a:t>
            </a:r>
            <a:r>
              <a:rPr lang="ru-RU" dirty="0" smtClean="0">
                <a:latin typeface="Comic Sans MS" pitchFamily="66" charset="0"/>
              </a:rPr>
              <a:t> сторону </a:t>
            </a:r>
            <a:r>
              <a:rPr lang="ru-RU" dirty="0" err="1" smtClean="0">
                <a:latin typeface="Comic Sans MS" pitchFamily="66" charset="0"/>
              </a:rPr>
              <a:t>конфлікту</a:t>
            </a:r>
            <a:r>
              <a:rPr lang="ru-RU" dirty="0" smtClean="0">
                <a:latin typeface="Comic Sans MS" pitchFamily="66" charset="0"/>
              </a:rPr>
              <a:t> у тому, </a:t>
            </a:r>
            <a:r>
              <a:rPr lang="ru-RU" dirty="0" err="1" smtClean="0">
                <a:latin typeface="Comic Sans MS" pitchFamily="66" charset="0"/>
              </a:rPr>
              <a:t>що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даний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варіант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найоптимальніший</a:t>
            </a:r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Усвідомлювати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оберігати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цінність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взаємовідносин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>
                <a:latin typeface="Comic Sans MS" pitchFamily="66" charset="0"/>
              </a:rPr>
              <a:t>Асертивність</a:t>
            </a:r>
            <a:r>
              <a:rPr lang="ru-RU" b="1" i="1" dirty="0" smtClean="0">
                <a:latin typeface="Comic Sans MS" pitchFamily="66" charset="0"/>
              </a:rPr>
              <a:t>-</a:t>
            </a:r>
            <a:r>
              <a:rPr lang="ru-RU" dirty="0" smtClean="0">
                <a:latin typeface="Comic Sans MS" pitchFamily="66" charset="0"/>
              </a:rPr>
              <a:t>“</a:t>
            </a:r>
            <a:r>
              <a:rPr lang="ru-RU" dirty="0" err="1" smtClean="0">
                <a:latin typeface="Comic Sans MS" pitchFamily="66" charset="0"/>
              </a:rPr>
              <a:t>неконфліктна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поведінка</a:t>
            </a:r>
            <a:r>
              <a:rPr lang="ru-RU" dirty="0" smtClean="0">
                <a:latin typeface="Comic Sans MS" pitchFamily="66" charset="0"/>
              </a:rPr>
              <a:t>”, “</a:t>
            </a:r>
            <a:r>
              <a:rPr lang="ru-RU" dirty="0" err="1" smtClean="0">
                <a:latin typeface="Comic Sans MS" pitchFamily="66" charset="0"/>
              </a:rPr>
              <a:t>уміння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вирішувати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конфлікти</a:t>
            </a:r>
            <a:r>
              <a:rPr lang="ru-RU" dirty="0" smtClean="0">
                <a:latin typeface="Comic Sans MS" pitchFamily="66" charset="0"/>
              </a:rPr>
              <a:t>”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90054"/>
            <a:ext cx="8229600" cy="396794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i="1" dirty="0" smtClean="0">
                <a:latin typeface="Comic Sans MS" pitchFamily="66" charset="0"/>
              </a:rPr>
              <a:t>Поведінка людини на основі таких якостей:</a:t>
            </a:r>
          </a:p>
          <a:p>
            <a:pPr>
              <a:buNone/>
            </a:pPr>
            <a:endParaRPr lang="uk-UA" dirty="0" smtClean="0">
              <a:latin typeface="Comic Sans MS" pitchFamily="66" charset="0"/>
            </a:endParaRPr>
          </a:p>
          <a:p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повага</a:t>
            </a:r>
            <a:r>
              <a:rPr lang="ru-RU" dirty="0" smtClean="0">
                <a:latin typeface="Comic Sans MS" pitchFamily="66" charset="0"/>
              </a:rPr>
              <a:t> до себе, </a:t>
            </a:r>
            <a:r>
              <a:rPr lang="ru-RU" dirty="0" err="1" smtClean="0">
                <a:latin typeface="Comic Sans MS" pitchFamily="66" charset="0"/>
              </a:rPr>
              <a:t>почуття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власної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гідності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чесність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протидія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маніпуляції</a:t>
            </a:r>
            <a:r>
              <a:rPr lang="ru-RU" dirty="0" smtClean="0">
                <a:latin typeface="Comic Sans MS" pitchFamily="66" charset="0"/>
              </a:rPr>
              <a:t>;</a:t>
            </a:r>
          </a:p>
          <a:p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повага</a:t>
            </a:r>
            <a:r>
              <a:rPr lang="ru-RU" dirty="0" smtClean="0">
                <a:latin typeface="Comic Sans MS" pitchFamily="66" charset="0"/>
              </a:rPr>
              <a:t> до </a:t>
            </a:r>
            <a:r>
              <a:rPr lang="ru-RU" dirty="0" err="1" smtClean="0">
                <a:latin typeface="Comic Sans MS" pitchFamily="66" charset="0"/>
              </a:rPr>
              <a:t>інших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дружелюбність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визнання</a:t>
            </a:r>
            <a:r>
              <a:rPr lang="ru-RU" dirty="0" smtClean="0">
                <a:latin typeface="Comic Sans MS" pitchFamily="66" charset="0"/>
              </a:rPr>
              <a:t> права </a:t>
            </a:r>
            <a:r>
              <a:rPr lang="ru-RU" dirty="0" err="1" smtClean="0">
                <a:latin typeface="Comic Sans MS" pitchFamily="66" charset="0"/>
              </a:rPr>
              <a:t>інших</a:t>
            </a:r>
            <a:r>
              <a:rPr lang="ru-RU" dirty="0" smtClean="0">
                <a:latin typeface="Comic Sans MS" pitchFamily="66" charset="0"/>
              </a:rPr>
              <a:t> на </a:t>
            </a:r>
            <a:r>
              <a:rPr lang="ru-RU" dirty="0" err="1" smtClean="0">
                <a:latin typeface="Comic Sans MS" pitchFamily="66" charset="0"/>
              </a:rPr>
              <a:t>власну</a:t>
            </a:r>
            <a:r>
              <a:rPr lang="ru-RU" dirty="0" smtClean="0">
                <a:latin typeface="Comic Sans MS" pitchFamily="66" charset="0"/>
              </a:rPr>
              <a:t> точку </a:t>
            </a:r>
            <a:r>
              <a:rPr lang="ru-RU" dirty="0" err="1" smtClean="0">
                <a:latin typeface="Comic Sans MS" pitchFamily="66" charset="0"/>
              </a:rPr>
              <a:t>зору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позицію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невикористання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відносно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інших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маніпулятивних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технологій</a:t>
            </a:r>
            <a:r>
              <a:rPr lang="ru-RU" dirty="0" smtClean="0">
                <a:latin typeface="Comic Sans MS" pitchFamily="66" charset="0"/>
              </a:rPr>
              <a:t>;</a:t>
            </a:r>
          </a:p>
          <a:p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використання</a:t>
            </a:r>
            <a:r>
              <a:rPr lang="ru-RU" dirty="0" smtClean="0">
                <a:latin typeface="Comic Sans MS" pitchFamily="66" charset="0"/>
              </a:rPr>
              <a:t> при </a:t>
            </a:r>
            <a:r>
              <a:rPr lang="ru-RU" dirty="0" err="1" smtClean="0">
                <a:latin typeface="Comic Sans MS" pitchFamily="66" charset="0"/>
              </a:rPr>
              <a:t>вирішенні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конфліктних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ситуацій</a:t>
            </a:r>
            <a:r>
              <a:rPr lang="ru-RU" dirty="0" smtClean="0">
                <a:latin typeface="Comic Sans MS" pitchFamily="66" charset="0"/>
              </a:rPr>
              <a:t> принципу </a:t>
            </a:r>
            <a:r>
              <a:rPr lang="ru-RU" dirty="0" err="1" smtClean="0">
                <a:latin typeface="Comic Sans MS" pitchFamily="66" charset="0"/>
              </a:rPr>
              <a:t>співробітництва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uk-UA" dirty="0" smtClean="0">
                <a:latin typeface="Comic Sans MS" pitchFamily="66" charset="0"/>
              </a:rPr>
              <a:t> </a:t>
            </a:r>
            <a:endParaRPr lang="ru-RU" dirty="0" smtClean="0"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>
                <a:latin typeface="Comic Sans MS" pitchFamily="66" charset="0"/>
              </a:rPr>
              <a:t>Дякую за увагу.</a:t>
            </a:r>
            <a:endParaRPr lang="ru-RU" sz="4800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16082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5400" dirty="0" smtClean="0">
                <a:latin typeface="Comic Sans MS" pitchFamily="66" charset="0"/>
              </a:rPr>
              <a:t>Проект </a:t>
            </a:r>
            <a:r>
              <a:rPr lang="uk-UA" sz="5400" dirty="0" smtClean="0">
                <a:latin typeface="Comic Sans MS" pitchFamily="66" charset="0"/>
              </a:rPr>
              <a:t>підготувала</a:t>
            </a:r>
            <a:endParaRPr lang="uk-UA" sz="5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uk-UA" sz="5400" dirty="0" smtClean="0">
                <a:latin typeface="Comic Sans MS" pitchFamily="66" charset="0"/>
              </a:rPr>
              <a:t>Литвиненко</a:t>
            </a:r>
          </a:p>
          <a:p>
            <a:pPr>
              <a:buNone/>
            </a:pPr>
            <a:r>
              <a:rPr lang="uk-UA" sz="5400" dirty="0" smtClean="0">
                <a:latin typeface="Comic Sans MS" pitchFamily="66" charset="0"/>
              </a:rPr>
              <a:t>Світлана</a:t>
            </a:r>
          </a:p>
          <a:p>
            <a:pPr>
              <a:buNone/>
            </a:pPr>
            <a:r>
              <a:rPr lang="uk-UA" sz="5400" dirty="0" smtClean="0">
                <a:latin typeface="Comic Sans MS" pitchFamily="66" charset="0"/>
              </a:rPr>
              <a:t>11-А</a:t>
            </a:r>
          </a:p>
          <a:p>
            <a:pPr>
              <a:buNone/>
            </a:pPr>
            <a:endParaRPr lang="ru-RU" sz="5400" dirty="0">
              <a:latin typeface="Comic Sans MS" pitchFamily="66" charset="0"/>
            </a:endParaRPr>
          </a:p>
        </p:txBody>
      </p:sp>
      <p:pic>
        <p:nvPicPr>
          <p:cNvPr id="6" name="Рисунок 5" descr="51d2b336e371cc89f9e9385362c209f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5889" y="3429000"/>
            <a:ext cx="3513147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4325112"/>
          </a:xfrm>
        </p:spPr>
        <p:txBody>
          <a:bodyPr/>
          <a:lstStyle/>
          <a:p>
            <a:r>
              <a:rPr lang="ru-RU" b="1" i="1" dirty="0" err="1" smtClean="0">
                <a:latin typeface="Comic Sans MS" pitchFamily="66" charset="0"/>
              </a:rPr>
              <a:t>Конфлікт</a:t>
            </a:r>
            <a:r>
              <a:rPr lang="ru-RU" i="1" dirty="0" smtClean="0">
                <a:latin typeface="Comic Sans MS" pitchFamily="66" charset="0"/>
              </a:rPr>
              <a:t> </a:t>
            </a:r>
            <a:r>
              <a:rPr lang="ru-RU" dirty="0" smtClean="0">
                <a:latin typeface="Comic Sans MS" pitchFamily="66" charset="0"/>
              </a:rPr>
              <a:t>(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лат. </a:t>
            </a:r>
            <a:r>
              <a:rPr lang="ru-RU" dirty="0" err="1" smtClean="0">
                <a:latin typeface="Comic Sans MS" pitchFamily="66" charset="0"/>
              </a:rPr>
              <a:t>conflictus</a:t>
            </a:r>
            <a:r>
              <a:rPr lang="ru-RU" dirty="0" smtClean="0">
                <a:latin typeface="Comic Sans MS" pitchFamily="66" charset="0"/>
              </a:rPr>
              <a:t> – </a:t>
            </a:r>
            <a:r>
              <a:rPr lang="ru-RU" dirty="0" err="1" smtClean="0">
                <a:latin typeface="Comic Sans MS" pitchFamily="66" charset="0"/>
              </a:rPr>
              <a:t>зіткнення</a:t>
            </a:r>
            <a:r>
              <a:rPr lang="ru-RU" dirty="0" smtClean="0">
                <a:latin typeface="Comic Sans MS" pitchFamily="66" charset="0"/>
              </a:rPr>
              <a:t>) – </a:t>
            </a:r>
            <a:r>
              <a:rPr lang="ru-RU" dirty="0" err="1" smtClean="0">
                <a:latin typeface="Comic Sans MS" pitchFamily="66" charset="0"/>
              </a:rPr>
              <a:t>особливий</a:t>
            </a:r>
            <a:r>
              <a:rPr lang="ru-RU" dirty="0" smtClean="0">
                <a:latin typeface="Comic Sans MS" pitchFamily="66" charset="0"/>
              </a:rPr>
              <a:t> вид </a:t>
            </a:r>
            <a:r>
              <a:rPr lang="ru-RU" dirty="0" err="1" smtClean="0">
                <a:latin typeface="Comic Sans MS" pitchFamily="66" charset="0"/>
              </a:rPr>
              <a:t>взаємодії</a:t>
            </a:r>
            <a:r>
              <a:rPr lang="ru-RU" dirty="0" smtClean="0">
                <a:latin typeface="Comic Sans MS" pitchFamily="66" charset="0"/>
              </a:rPr>
              <a:t>, в </a:t>
            </a:r>
            <a:r>
              <a:rPr lang="ru-RU" dirty="0" err="1" smtClean="0">
                <a:latin typeface="Comic Sans MS" pitchFamily="66" charset="0"/>
              </a:rPr>
              <a:t>основі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якого</a:t>
            </a:r>
            <a:r>
              <a:rPr lang="ru-RU" dirty="0" smtClean="0">
                <a:latin typeface="Comic Sans MS" pitchFamily="66" charset="0"/>
              </a:rPr>
              <a:t> лежать </a:t>
            </a:r>
            <a:r>
              <a:rPr lang="ru-RU" dirty="0" err="1" smtClean="0">
                <a:latin typeface="Comic Sans MS" pitchFamily="66" charset="0"/>
              </a:rPr>
              <a:t>протилежні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несумісні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цілі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інтереси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типи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поведінки</a:t>
            </a:r>
            <a:r>
              <a:rPr lang="ru-RU" dirty="0" smtClean="0">
                <a:latin typeface="Comic Sans MS" pitchFamily="66" charset="0"/>
              </a:rPr>
              <a:t> людей та </a:t>
            </a:r>
            <a:r>
              <a:rPr lang="ru-RU" dirty="0" err="1" smtClean="0">
                <a:latin typeface="Comic Sans MS" pitchFamily="66" charset="0"/>
              </a:rPr>
              <a:t>соціальних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груп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які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супроводжуються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негативними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психологічними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проявами</a:t>
            </a:r>
            <a:r>
              <a:rPr lang="ru-RU" dirty="0" smtClean="0">
                <a:latin typeface="Comic Sans MS" pitchFamily="66" charset="0"/>
              </a:rPr>
              <a:t>. 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6" name="Рисунок 5" descr="9.12.10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412776"/>
            <a:ext cx="5328592" cy="3681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229600" cy="4143404"/>
          </a:xfrm>
        </p:spPr>
        <p:txBody>
          <a:bodyPr/>
          <a:lstStyle/>
          <a:p>
            <a:pPr marL="742950" indent="-742950"/>
            <a:r>
              <a:rPr lang="uk-UA" b="1" dirty="0" smtClean="0">
                <a:latin typeface="Comic Sans MS" pitchFamily="66" charset="0"/>
              </a:rPr>
              <a:t>Характер конфлікту:</a:t>
            </a:r>
            <a:r>
              <a:rPr lang="uk-UA" dirty="0" smtClean="0">
                <a:latin typeface="Comic Sans MS" pitchFamily="66" charset="0"/>
              </a:rPr>
              <a:t/>
            </a:r>
            <a:br>
              <a:rPr lang="uk-UA" dirty="0" smtClean="0">
                <a:latin typeface="Comic Sans MS" pitchFamily="66" charset="0"/>
              </a:rPr>
            </a:br>
            <a:r>
              <a:rPr lang="ru-RU" dirty="0" err="1" smtClean="0">
                <a:latin typeface="Comic Sans MS" pitchFamily="66" charset="0"/>
              </a:rPr>
              <a:t>деструктивний</a:t>
            </a: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err="1" smtClean="0">
                <a:latin typeface="Comic Sans MS" pitchFamily="66" charset="0"/>
              </a:rPr>
              <a:t>конструктивний</a:t>
            </a:r>
            <a:r>
              <a:rPr lang="ru-RU" dirty="0" smtClean="0">
                <a:latin typeface="Comic Sans MS" pitchFamily="66" charset="0"/>
              </a:rPr>
              <a:t> 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3" name="Рисунок 2" descr="conflic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2780928"/>
            <a:ext cx="2857500" cy="2857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717" y="116632"/>
            <a:ext cx="7920880" cy="24403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Comic Sans MS" pitchFamily="66" charset="0"/>
              </a:rPr>
              <a:t>Деструктивний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</a:t>
            </a:r>
            <a:r>
              <a:rPr lang="ru-RU" dirty="0" smtClean="0">
                <a:latin typeface="Comic Sans MS" pitchFamily="66" charset="0"/>
              </a:rPr>
              <a:t> переводить причини, </a:t>
            </a:r>
            <a:r>
              <a:rPr lang="ru-RU" dirty="0" err="1" smtClean="0">
                <a:latin typeface="Comic Sans MS" pitchFamily="66" charset="0"/>
              </a:rPr>
              <a:t>що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призвели</a:t>
            </a:r>
            <a:r>
              <a:rPr lang="ru-RU" dirty="0" smtClean="0">
                <a:latin typeface="Comic Sans MS" pitchFamily="66" charset="0"/>
              </a:rPr>
              <a:t> до </a:t>
            </a:r>
            <a:r>
              <a:rPr lang="ru-RU" dirty="0" err="1" smtClean="0">
                <a:latin typeface="Comic Sans MS" pitchFamily="66" charset="0"/>
              </a:rPr>
              <a:t>конфлікту</a:t>
            </a:r>
            <a:r>
              <a:rPr lang="ru-RU" dirty="0" smtClean="0">
                <a:latin typeface="Comic Sans MS" pitchFamily="66" charset="0"/>
              </a:rPr>
              <a:t>, на “</a:t>
            </a:r>
            <a:r>
              <a:rPr lang="ru-RU" dirty="0" err="1" smtClean="0">
                <a:latin typeface="Comic Sans MS" pitchFamily="66" charset="0"/>
              </a:rPr>
              <a:t>особистості</a:t>
            </a:r>
            <a:r>
              <a:rPr lang="ru-RU" dirty="0" smtClean="0">
                <a:latin typeface="Comic Sans MS" pitchFamily="66" charset="0"/>
              </a:rPr>
              <a:t>”. 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4" name="Рисунок 3" descr="fot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714620"/>
            <a:ext cx="5500726" cy="3911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14298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Comic Sans MS" pitchFamily="66" charset="0"/>
              </a:rPr>
              <a:t>Конструктивний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базується</a:t>
            </a:r>
            <a:r>
              <a:rPr lang="ru-RU" dirty="0" smtClean="0">
                <a:latin typeface="Comic Sans MS" pitchFamily="66" charset="0"/>
              </a:rPr>
              <a:t> не на “</a:t>
            </a:r>
            <a:r>
              <a:rPr lang="ru-RU" dirty="0" err="1" smtClean="0">
                <a:latin typeface="Comic Sans MS" pitchFamily="66" charset="0"/>
              </a:rPr>
              <a:t>особистостях</a:t>
            </a:r>
            <a:r>
              <a:rPr lang="ru-RU" dirty="0" smtClean="0">
                <a:latin typeface="Comic Sans MS" pitchFamily="66" charset="0"/>
              </a:rPr>
              <a:t>”, а на </a:t>
            </a:r>
            <a:r>
              <a:rPr lang="ru-RU" dirty="0" err="1" smtClean="0">
                <a:latin typeface="Comic Sans MS" pitchFamily="66" charset="0"/>
              </a:rPr>
              <a:t>виявленні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об’єктивних</a:t>
            </a:r>
            <a:r>
              <a:rPr lang="ru-RU" dirty="0" smtClean="0">
                <a:latin typeface="Comic Sans MS" pitchFamily="66" charset="0"/>
              </a:rPr>
              <a:t> причин </a:t>
            </a:r>
            <a:r>
              <a:rPr lang="ru-RU" dirty="0" err="1" smtClean="0">
                <a:latin typeface="Comic Sans MS" pitchFamily="66" charset="0"/>
              </a:rPr>
              <a:t>незгоди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4" name="Рисунок 3" descr="Придністровськи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924944"/>
            <a:ext cx="6233346" cy="33721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latin typeface="Comic Sans MS" pitchFamily="66" charset="0"/>
              </a:rPr>
              <a:t>Види</a:t>
            </a:r>
            <a:r>
              <a:rPr lang="ru-RU" b="1" i="1" dirty="0" smtClean="0">
                <a:latin typeface="Comic Sans MS" pitchFamily="66" charset="0"/>
              </a:rPr>
              <a:t> </a:t>
            </a:r>
            <a:r>
              <a:rPr lang="ru-RU" b="1" i="1" dirty="0" err="1" smtClean="0">
                <a:latin typeface="Comic Sans MS" pitchFamily="66" charset="0"/>
              </a:rPr>
              <a:t>конфліктів</a:t>
            </a:r>
            <a:r>
              <a:rPr lang="ru-RU" b="1" i="1" dirty="0" smtClean="0">
                <a:latin typeface="Comic Sans MS" pitchFamily="66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dirty="0" err="1" smtClean="0">
                <a:latin typeface="Comic Sans MS" pitchFamily="66" charset="0"/>
              </a:rPr>
              <a:t>внутрішньоособистісні</a:t>
            </a:r>
            <a:r>
              <a:rPr lang="ru-RU" dirty="0" smtClean="0">
                <a:latin typeface="Comic Sans MS" pitchFamily="66" charset="0"/>
              </a:rPr>
              <a:t> та </a:t>
            </a:r>
            <a:r>
              <a:rPr lang="ru-RU" dirty="0" err="1" smtClean="0">
                <a:latin typeface="Comic Sans MS" pitchFamily="66" charset="0"/>
              </a:rPr>
              <a:t>зовнішньоособистісні</a:t>
            </a:r>
            <a:r>
              <a:rPr lang="ru-RU" dirty="0" smtClean="0">
                <a:latin typeface="Comic Sans MS" pitchFamily="66" charset="0"/>
              </a:rPr>
              <a:t> (</a:t>
            </a:r>
            <a:r>
              <a:rPr lang="ru-RU" dirty="0" err="1" smtClean="0">
                <a:latin typeface="Comic Sans MS" pitchFamily="66" charset="0"/>
              </a:rPr>
              <a:t>міжособистісні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конфлікти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між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особистістю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групою</a:t>
            </a:r>
            <a:r>
              <a:rPr lang="ru-RU" dirty="0" smtClean="0">
                <a:latin typeface="Comic Sans MS" pitchFamily="66" charset="0"/>
              </a:rPr>
              <a:t>);</a:t>
            </a:r>
          </a:p>
          <a:p>
            <a:r>
              <a:rPr lang="ru-RU" dirty="0" smtClean="0">
                <a:latin typeface="Comic Sans MS" pitchFamily="66" charset="0"/>
              </a:rPr>
              <a:t>  </a:t>
            </a:r>
            <a:r>
              <a:rPr lang="ru-RU" dirty="0" err="1" smtClean="0">
                <a:latin typeface="Comic Sans MS" pitchFamily="66" charset="0"/>
              </a:rPr>
              <a:t>прямі</a:t>
            </a:r>
            <a:r>
              <a:rPr lang="ru-RU" dirty="0" smtClean="0">
                <a:latin typeface="Comic Sans MS" pitchFamily="66" charset="0"/>
              </a:rPr>
              <a:t> та </a:t>
            </a:r>
            <a:r>
              <a:rPr lang="ru-RU" dirty="0" err="1" smtClean="0">
                <a:latin typeface="Comic Sans MS" pitchFamily="66" charset="0"/>
              </a:rPr>
              <a:t>непрямі</a:t>
            </a:r>
            <a:r>
              <a:rPr lang="ru-RU" dirty="0" smtClean="0">
                <a:latin typeface="Comic Sans MS" pitchFamily="66" charset="0"/>
              </a:rPr>
              <a:t>;</a:t>
            </a:r>
          </a:p>
          <a:p>
            <a:r>
              <a:rPr lang="ru-RU" dirty="0" smtClean="0">
                <a:latin typeface="Comic Sans MS" pitchFamily="66" charset="0"/>
              </a:rPr>
              <a:t>  </a:t>
            </a:r>
            <a:r>
              <a:rPr lang="ru-RU" dirty="0" err="1" smtClean="0">
                <a:latin typeface="Comic Sans MS" pitchFamily="66" charset="0"/>
              </a:rPr>
              <a:t>індивідуальні</a:t>
            </a:r>
            <a:r>
              <a:rPr lang="ru-RU" dirty="0" smtClean="0">
                <a:latin typeface="Comic Sans MS" pitchFamily="66" charset="0"/>
              </a:rPr>
              <a:t> (</a:t>
            </a:r>
            <a:r>
              <a:rPr lang="ru-RU" dirty="0" err="1" smtClean="0">
                <a:latin typeface="Comic Sans MS" pitchFamily="66" charset="0"/>
              </a:rPr>
              <a:t>внутрішньособистісні</a:t>
            </a:r>
            <a:r>
              <a:rPr lang="ru-RU" dirty="0" smtClean="0">
                <a:latin typeface="Comic Sans MS" pitchFamily="66" charset="0"/>
              </a:rPr>
              <a:t> та </a:t>
            </a:r>
            <a:r>
              <a:rPr lang="ru-RU" dirty="0" err="1" smtClean="0">
                <a:latin typeface="Comic Sans MS" pitchFamily="66" charset="0"/>
              </a:rPr>
              <a:t>зовнішньоособистісні</a:t>
            </a:r>
            <a:r>
              <a:rPr lang="ru-RU" dirty="0" smtClean="0">
                <a:latin typeface="Comic Sans MS" pitchFamily="66" charset="0"/>
              </a:rPr>
              <a:t>)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групові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latin typeface="Comic Sans MS" pitchFamily="66" charset="0"/>
              </a:rPr>
              <a:t>Міжособистісні</a:t>
            </a:r>
            <a:r>
              <a:rPr lang="ru-RU" b="1" i="1" dirty="0" smtClean="0">
                <a:latin typeface="Comic Sans MS" pitchFamily="66" charset="0"/>
              </a:rPr>
              <a:t> </a:t>
            </a:r>
            <a:r>
              <a:rPr lang="ru-RU" b="1" i="1" dirty="0" err="1" smtClean="0">
                <a:latin typeface="Comic Sans MS" pitchFamily="66" charset="0"/>
              </a:rPr>
              <a:t>конфлікти</a:t>
            </a:r>
            <a:r>
              <a:rPr lang="ru-RU" b="1" i="1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можуть</a:t>
            </a:r>
            <a:r>
              <a:rPr lang="ru-RU" dirty="0" smtClean="0">
                <a:latin typeface="Comic Sans MS" pitchFamily="66" charset="0"/>
              </a:rPr>
              <a:t> бути </a:t>
            </a:r>
            <a:r>
              <a:rPr lang="ru-RU" dirty="0" err="1" smtClean="0">
                <a:latin typeface="Comic Sans MS" pitchFamily="66" charset="0"/>
              </a:rPr>
              <a:t>спричинені</a:t>
            </a:r>
            <a:r>
              <a:rPr lang="ru-RU" dirty="0" smtClean="0">
                <a:latin typeface="Comic Sans MS" pitchFamily="66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32888"/>
            <a:ext cx="8229600" cy="4325112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dirty="0" err="1" smtClean="0">
                <a:latin typeface="Comic Sans MS" pitchFamily="66" charset="0"/>
              </a:rPr>
              <a:t>відмінностями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психологічних</a:t>
            </a:r>
            <a:r>
              <a:rPr lang="ru-RU" dirty="0" smtClean="0">
                <a:latin typeface="Comic Sans MS" pitchFamily="66" charset="0"/>
              </a:rPr>
              <a:t> характеристиках людей;</a:t>
            </a:r>
          </a:p>
          <a:p>
            <a:r>
              <a:rPr lang="ru-RU" dirty="0" smtClean="0">
                <a:latin typeface="Comic Sans MS" pitchFamily="66" charset="0"/>
              </a:rPr>
              <a:t>“</a:t>
            </a:r>
            <a:r>
              <a:rPr lang="ru-RU" dirty="0" err="1" smtClean="0">
                <a:latin typeface="Comic Sans MS" pitchFamily="66" charset="0"/>
              </a:rPr>
              <a:t>хибним</a:t>
            </a:r>
            <a:r>
              <a:rPr lang="ru-RU" dirty="0" smtClean="0">
                <a:latin typeface="Comic Sans MS" pitchFamily="66" charset="0"/>
              </a:rPr>
              <a:t> образом </a:t>
            </a:r>
            <a:r>
              <a:rPr lang="ru-RU" dirty="0" err="1" smtClean="0">
                <a:latin typeface="Comic Sans MS" pitchFamily="66" charset="0"/>
              </a:rPr>
              <a:t>конфлікту</a:t>
            </a:r>
            <a:r>
              <a:rPr lang="ru-RU" dirty="0" smtClean="0">
                <a:latin typeface="Comic Sans MS" pitchFamily="66" charset="0"/>
              </a:rPr>
              <a:t>”;</a:t>
            </a:r>
          </a:p>
          <a:p>
            <a:r>
              <a:rPr lang="ru-RU" dirty="0" err="1" smtClean="0">
                <a:latin typeface="Comic Sans MS" pitchFamily="66" charset="0"/>
              </a:rPr>
              <a:t>різницею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поглядах</a:t>
            </a:r>
            <a:r>
              <a:rPr lang="ru-RU" dirty="0" smtClean="0">
                <a:latin typeface="Comic Sans MS" pitchFamily="66" charset="0"/>
              </a:rPr>
              <a:t> та </a:t>
            </a:r>
            <a:r>
              <a:rPr lang="ru-RU" dirty="0" err="1" smtClean="0">
                <a:latin typeface="Comic Sans MS" pitchFamily="66" charset="0"/>
              </a:rPr>
              <a:t>уявленнях</a:t>
            </a:r>
            <a:r>
              <a:rPr lang="ru-RU" dirty="0" smtClean="0">
                <a:latin typeface="Comic Sans MS" pitchFamily="66" charset="0"/>
              </a:rPr>
              <a:t>;</a:t>
            </a:r>
          </a:p>
          <a:p>
            <a:r>
              <a:rPr lang="ru-RU" dirty="0" err="1" smtClean="0">
                <a:latin typeface="Comic Sans MS" pitchFamily="66" charset="0"/>
              </a:rPr>
              <a:t>різницею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цілях</a:t>
            </a:r>
            <a:r>
              <a:rPr lang="ru-RU" dirty="0" smtClean="0">
                <a:latin typeface="Comic Sans MS" pitchFamily="66" charset="0"/>
              </a:rPr>
              <a:t> та </a:t>
            </a:r>
            <a:r>
              <a:rPr lang="ru-RU" dirty="0" err="1" smtClean="0">
                <a:latin typeface="Comic Sans MS" pitchFamily="66" charset="0"/>
              </a:rPr>
              <a:t>інтересах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конфліктуючих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сторін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27223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Причина </a:t>
            </a:r>
            <a:r>
              <a:rPr lang="ru-RU" b="1" dirty="0" err="1" smtClean="0">
                <a:latin typeface="Comic Sans MS" pitchFamily="66" charset="0"/>
              </a:rPr>
              <a:t>конфлікту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– </a:t>
            </a:r>
            <a:r>
              <a:rPr lang="ru-RU" dirty="0" err="1" smtClean="0">
                <a:latin typeface="Comic Sans MS" pitchFamily="66" charset="0"/>
              </a:rPr>
              <a:t>діалектичне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протиріччя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що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його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зумовлює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але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воно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може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певний</a:t>
            </a:r>
            <a:r>
              <a:rPr lang="ru-RU" dirty="0" smtClean="0">
                <a:latin typeface="Comic Sans MS" pitchFamily="66" charset="0"/>
              </a:rPr>
              <a:t> час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не </a:t>
            </a:r>
            <a:r>
              <a:rPr lang="ru-RU" dirty="0" err="1" smtClean="0">
                <a:latin typeface="Comic Sans MS" pitchFamily="66" charset="0"/>
              </a:rPr>
              <a:t>виливатися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конфлікт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214686"/>
            <a:ext cx="8229600" cy="3467856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>
                <a:latin typeface="Comic Sans MS" pitchFamily="66" charset="0"/>
              </a:rPr>
              <a:t>конфліктоген</a:t>
            </a:r>
            <a:r>
              <a:rPr lang="ru-RU" dirty="0" smtClean="0">
                <a:latin typeface="Comic Sans MS" pitchFamily="66" charset="0"/>
              </a:rPr>
              <a:t> – слово </a:t>
            </a:r>
            <a:r>
              <a:rPr lang="ru-RU" dirty="0" err="1" smtClean="0">
                <a:latin typeface="Comic Sans MS" pitchFamily="66" charset="0"/>
              </a:rPr>
              <a:t>чи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дія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що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сприймаються</a:t>
            </a:r>
            <a:r>
              <a:rPr lang="ru-RU" dirty="0" smtClean="0">
                <a:latin typeface="Comic Sans MS" pitchFamily="66" charset="0"/>
              </a:rPr>
              <a:t> як </a:t>
            </a:r>
            <a:r>
              <a:rPr lang="ru-RU" dirty="0" err="1" smtClean="0">
                <a:latin typeface="Comic Sans MS" pitchFamily="66" charset="0"/>
              </a:rPr>
              <a:t>негативні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однією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сторін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провокують</a:t>
            </a:r>
            <a:r>
              <a:rPr lang="ru-RU" dirty="0" smtClean="0">
                <a:latin typeface="Comic Sans MS" pitchFamily="66" charset="0"/>
              </a:rPr>
              <a:t> початок </a:t>
            </a:r>
            <a:r>
              <a:rPr lang="ru-RU" dirty="0" err="1" smtClean="0">
                <a:latin typeface="Comic Sans MS" pitchFamily="66" charset="0"/>
              </a:rPr>
              <a:t>конфліктної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взаємодії</a:t>
            </a:r>
            <a:r>
              <a:rPr lang="ru-RU" dirty="0" smtClean="0">
                <a:latin typeface="Comic Sans MS" pitchFamily="66" charset="0"/>
              </a:rPr>
              <a:t>. </a:t>
            </a:r>
          </a:p>
          <a:p>
            <a:endParaRPr lang="ru-RU" i="1" dirty="0" smtClean="0">
              <a:latin typeface="Comic Sans MS" pitchFamily="66" charset="0"/>
            </a:endParaRPr>
          </a:p>
          <a:p>
            <a:r>
              <a:rPr lang="ru-RU" i="1" dirty="0" err="1" smtClean="0">
                <a:latin typeface="Comic Sans MS" pitchFamily="66" charset="0"/>
              </a:rPr>
              <a:t>конфліктна</a:t>
            </a:r>
            <a:r>
              <a:rPr lang="ru-RU" i="1" dirty="0" smtClean="0">
                <a:latin typeface="Comic Sans MS" pitchFamily="66" charset="0"/>
              </a:rPr>
              <a:t> </a:t>
            </a:r>
            <a:r>
              <a:rPr lang="ru-RU" i="1" dirty="0" err="1" smtClean="0">
                <a:latin typeface="Comic Sans MS" pitchFamily="66" charset="0"/>
              </a:rPr>
              <a:t>ситуація</a:t>
            </a:r>
            <a:r>
              <a:rPr lang="ru-RU" dirty="0" smtClean="0">
                <a:latin typeface="Comic Sans MS" pitchFamily="66" charset="0"/>
              </a:rPr>
              <a:t> –негативно </a:t>
            </a:r>
            <a:r>
              <a:rPr lang="ru-RU" dirty="0" err="1" smtClean="0">
                <a:latin typeface="Comic Sans MS" pitchFamily="66" charset="0"/>
              </a:rPr>
              <a:t>забарвлене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зіткнення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конфліктуючих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сторін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body" idx="1"/>
          </p:nvPr>
        </p:nvSpPr>
        <p:spPr>
          <a:xfrm>
            <a:off x="395536" y="260648"/>
            <a:ext cx="8429684" cy="2814242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latin typeface="Comic Sans MS" pitchFamily="66" charset="0"/>
              </a:rPr>
              <a:t>Динаміка</a:t>
            </a:r>
            <a:r>
              <a:rPr lang="ru-RU" sz="4000" b="1" dirty="0" smtClean="0">
                <a:latin typeface="Comic Sans MS" pitchFamily="66" charset="0"/>
              </a:rPr>
              <a:t> </a:t>
            </a:r>
            <a:r>
              <a:rPr lang="ru-RU" sz="4000" b="1" dirty="0" err="1" smtClean="0">
                <a:latin typeface="Comic Sans MS" pitchFamily="66" charset="0"/>
              </a:rPr>
              <a:t>конфлікту</a:t>
            </a:r>
            <a:r>
              <a:rPr lang="ru-RU" sz="4000" dirty="0" smtClean="0">
                <a:latin typeface="Comic Sans MS" pitchFamily="66" charset="0"/>
              </a:rPr>
              <a:t> – </a:t>
            </a:r>
            <a:r>
              <a:rPr lang="ru-RU" sz="4000" dirty="0" err="1" smtClean="0">
                <a:latin typeface="Comic Sans MS" pitchFamily="66" charset="0"/>
              </a:rPr>
              <a:t>послідовна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зміна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стадій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і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етапів</a:t>
            </a:r>
            <a:r>
              <a:rPr lang="ru-RU" sz="4000" dirty="0" smtClean="0">
                <a:latin typeface="Comic Sans MS" pitchFamily="66" charset="0"/>
              </a:rPr>
              <a:t>, </a:t>
            </a:r>
            <a:r>
              <a:rPr lang="ru-RU" sz="4000" dirty="0" err="1" smtClean="0">
                <a:latin typeface="Comic Sans MS" pitchFamily="66" charset="0"/>
              </a:rPr>
              <a:t>які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характеризують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процес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розгортання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конфлікту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від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виникнення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конфліктної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ситуації</a:t>
            </a:r>
            <a:r>
              <a:rPr lang="ru-RU" sz="4000" dirty="0" smtClean="0">
                <a:latin typeface="Comic Sans MS" pitchFamily="66" charset="0"/>
              </a:rPr>
              <a:t> до </a:t>
            </a:r>
            <a:r>
              <a:rPr lang="ru-RU" sz="4000" dirty="0" err="1" smtClean="0">
                <a:latin typeface="Comic Sans MS" pitchFamily="66" charset="0"/>
              </a:rPr>
              <a:t>вирішення</a:t>
            </a:r>
            <a:r>
              <a:rPr lang="ru-RU" sz="4000" dirty="0" smtClean="0">
                <a:latin typeface="Comic Sans MS" pitchFamily="66" charset="0"/>
              </a:rPr>
              <a:t> </a:t>
            </a:r>
            <a:r>
              <a:rPr lang="ru-RU" sz="4000" dirty="0" err="1" smtClean="0">
                <a:latin typeface="Comic Sans MS" pitchFamily="66" charset="0"/>
              </a:rPr>
              <a:t>конфлікту</a:t>
            </a:r>
            <a:r>
              <a:rPr lang="ru-RU" sz="4000" dirty="0" smtClean="0">
                <a:latin typeface="Comic Sans MS" pitchFamily="66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863bc73d55f36496f5f6085c4618adf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5499" y="3068960"/>
            <a:ext cx="4562689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113</TotalTime>
  <Words>151</Words>
  <Application>Microsoft Office PowerPoint</Application>
  <PresentationFormat>Экран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                  Конфлікт</vt:lpstr>
      <vt:lpstr>Презентация PowerPoint</vt:lpstr>
      <vt:lpstr>Характер конфлікту: деструктивний конструктивний </vt:lpstr>
      <vt:lpstr>Деструктивний конфлікт переводить причини, що призвели до конфлікту, на “особистості”. </vt:lpstr>
      <vt:lpstr>Конструктивний конфлікт базується не на “особистостях”, а на виявленні об’єктивних причин незгоди.</vt:lpstr>
      <vt:lpstr>Види конфліктів: </vt:lpstr>
      <vt:lpstr>Міжособистісні конфлікти можуть бути спричинені: </vt:lpstr>
      <vt:lpstr>Причина конфлікту – діалектичне протиріччя, що його зумовлює, але воно може певний час і не виливатися в конфлікт.</vt:lpstr>
      <vt:lpstr>Презентация PowerPoint</vt:lpstr>
      <vt:lpstr>Стадії конфлікту: </vt:lpstr>
      <vt:lpstr>Способи управління конфліктом:</vt:lpstr>
      <vt:lpstr>Методика вирішення конфлікту : </vt:lpstr>
      <vt:lpstr>Асертивність-“неконфліктна поведінка”, “уміння вирішувати конфлікти”</vt:lpstr>
      <vt:lpstr>Дякую за увагу.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Кофлікт</dc:title>
  <dc:creator>user</dc:creator>
  <cp:lastModifiedBy>User</cp:lastModifiedBy>
  <cp:revision>14</cp:revision>
  <dcterms:created xsi:type="dcterms:W3CDTF">2012-11-19T16:29:24Z</dcterms:created>
  <dcterms:modified xsi:type="dcterms:W3CDTF">2013-11-28T18:26:48Z</dcterms:modified>
</cp:coreProperties>
</file>