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99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2E676-DA6A-4E03-9574-1B291A2F10E1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8F500AE-E35E-4AF6-B81F-B5F1C62A2F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2E676-DA6A-4E03-9574-1B291A2F10E1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00AE-E35E-4AF6-B81F-B5F1C62A2F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2E676-DA6A-4E03-9574-1B291A2F10E1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00AE-E35E-4AF6-B81F-B5F1C62A2F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2E676-DA6A-4E03-9574-1B291A2F10E1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8F500AE-E35E-4AF6-B81F-B5F1C62A2F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2E676-DA6A-4E03-9574-1B291A2F10E1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00AE-E35E-4AF6-B81F-B5F1C62A2F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2E676-DA6A-4E03-9574-1B291A2F10E1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00AE-E35E-4AF6-B81F-B5F1C62A2F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2E676-DA6A-4E03-9574-1B291A2F10E1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8F500AE-E35E-4AF6-B81F-B5F1C62A2F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2E676-DA6A-4E03-9574-1B291A2F10E1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00AE-E35E-4AF6-B81F-B5F1C62A2F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2E676-DA6A-4E03-9574-1B291A2F10E1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00AE-E35E-4AF6-B81F-B5F1C62A2F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2E676-DA6A-4E03-9574-1B291A2F10E1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00AE-E35E-4AF6-B81F-B5F1C62A2F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2E676-DA6A-4E03-9574-1B291A2F10E1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500AE-E35E-4AF6-B81F-B5F1C62A2F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AC2E676-DA6A-4E03-9574-1B291A2F10E1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8F500AE-E35E-4AF6-B81F-B5F1C62A2FC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/index.php?title=%D0%A0%D1%8F%D0%B4%D0%BE%D0%B2%D0%B0_%D1%86%D0%B5%D0%B3%D0%BB%D0%B0&amp;action=edit&amp;redlink=1" TargetMode="External"/><Relationship Id="rId13" Type="http://schemas.openxmlformats.org/officeDocument/2006/relationships/hyperlink" Target="http://uk.wikipedia.org/w/index.php?title=%D0%93%D0%BB%D0%B0%D0%B7%D1%83%D1%80%D0%BE%D0%B2%D0%B0%D0%BD%D0%B0_%D1%86%D0%B5%D0%B3%D0%BB%D0%B0&amp;action=edit&amp;redlink=1" TargetMode="External"/><Relationship Id="rId18" Type="http://schemas.openxmlformats.org/officeDocument/2006/relationships/hyperlink" Target="http://uk.wikipedia.org/wiki/%D0%A1%D0%B0%D0%BC%D0%B0%D0%BD" TargetMode="External"/><Relationship Id="rId3" Type="http://schemas.openxmlformats.org/officeDocument/2006/relationships/hyperlink" Target="http://uk.wikipedia.org/wiki/%D0%93%D1%96%D0%BF%D0%B5%D1%80%D0%BF%D1%80%D0%B5%D1%81%D0%BE%D0%B2%D0%B0%D0%BD%D0%B0_%D1%86%D0%B5%D0%B3%D0%BB%D0%B0" TargetMode="External"/><Relationship Id="rId7" Type="http://schemas.openxmlformats.org/officeDocument/2006/relationships/hyperlink" Target="http://uk.wikipedia.org/w/index.php?title=%D0%9B%D0%B8%D1%86%D1%8C%D0%BE%D0%B2%D0%B0_%D1%86%D0%B5%D0%B3%D0%BB%D0%B0&amp;action=edit&amp;redlink=1" TargetMode="External"/><Relationship Id="rId12" Type="http://schemas.openxmlformats.org/officeDocument/2006/relationships/hyperlink" Target="http://uk.wikipedia.org/w/index.php?title=%D0%9B%D0%B5%D0%BA%D0%B0%D0%BB%D1%8C%D0%BD%D0%B0_%D1%86%D0%B5%D0%B3%D0%BB%D0%B0&amp;action=edit&amp;redlink=1" TargetMode="External"/><Relationship Id="rId17" Type="http://schemas.openxmlformats.org/officeDocument/2006/relationships/hyperlink" Target="http://uk.wikipedia.org/w/index.php?title=%D0%A1%D0%B2%D0%B8%D0%BD%D1%86%D0%B5%D0%B2%D0%B0_%D1%86%D0%B5%D0%B3%D0%BB%D0%B0&amp;action=edit&amp;redlink=1" TargetMode="External"/><Relationship Id="rId2" Type="http://schemas.openxmlformats.org/officeDocument/2006/relationships/image" Target="../media/image10.jpeg"/><Relationship Id="rId16" Type="http://schemas.openxmlformats.org/officeDocument/2006/relationships/hyperlink" Target="http://uk.wikipedia.org/w/index.php?title=%D0%A2%D1%80%D0%BE%D1%82%D1%83%D0%B0%D1%80%D0%BD%D0%B0_%D1%86%D0%B5%D0%B3%D0%BB%D0%B0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/index.php?title=%D0%A4%D0%B0%D1%81%D0%BE%D0%BD%D0%BD%D0%B0_%D1%86%D0%B5%D0%B3%D0%BB%D0%B0&amp;action=edit&amp;redlink=1" TargetMode="External"/><Relationship Id="rId11" Type="http://schemas.openxmlformats.org/officeDocument/2006/relationships/hyperlink" Target="http://uk.wikipedia.org/wiki/%D0%A1%D0%B8%D0%BB%D1%96%D0%BA%D0%B0%D1%82%D0%BD%D0%B0_%D1%86%D0%B5%D0%B3%D0%BB%D0%B0" TargetMode="External"/><Relationship Id="rId5" Type="http://schemas.openxmlformats.org/officeDocument/2006/relationships/hyperlink" Target="http://uk.wikipedia.org/w/index.php?title=%D0%A7%D0%B5%D1%80%D0%B2%D0%BE%D0%BD%D0%B0_%D1%86%D0%B5%D0%B3%D0%BB%D0%B0&amp;action=edit&amp;redlink=1" TargetMode="External"/><Relationship Id="rId15" Type="http://schemas.openxmlformats.org/officeDocument/2006/relationships/hyperlink" Target="http://uk.wikipedia.org/wiki/%D0%9A%D0%BB%D1%96%D0%BD%D0%BA%D0%B5%D1%80%D0%BD%D0%B0_%D1%86%D0%B5%D0%B3%D0%BB%D0%B0" TargetMode="External"/><Relationship Id="rId10" Type="http://schemas.openxmlformats.org/officeDocument/2006/relationships/hyperlink" Target="http://uk.wikipedia.org/w/index.php?title=%D0%90%D0%BA%D1%82%D1%83%D1%80%D0%BD%D0%B0_%D1%86%D0%B5%D0%B3%D0%BB%D0%B0&amp;action=edit&amp;redlink=1" TargetMode="External"/><Relationship Id="rId4" Type="http://schemas.openxmlformats.org/officeDocument/2006/relationships/hyperlink" Target="http://uk.wikipedia.org/w/index.php?title=%D0%92%D0%BE%D0%B3%D0%BD%D0%B5%D1%82%D1%80%D0%B8%D0%B2%D0%BA%D0%B0_%D1%86%D0%B5%D0%B3%D0%BB%D0%B0&amp;action=edit&amp;redlink=1" TargetMode="External"/><Relationship Id="rId9" Type="http://schemas.openxmlformats.org/officeDocument/2006/relationships/hyperlink" Target="http://uk.wikipedia.org/w/index.php?title=%D0%9F%D1%96%D1%87%D0%BD%D0%B0_%D1%86%D0%B5%D0%B3%D0%BB%D0%B0&amp;action=edit&amp;redlink=1" TargetMode="External"/><Relationship Id="rId14" Type="http://schemas.openxmlformats.org/officeDocument/2006/relationships/hyperlink" Target="http://uk.wikipedia.org/w/index.php?title=%D0%A7%D0%B5%D1%80%D0%B5%D0%BD%D0%B5%D0%B2%D0%B0_%D1%86%D0%B5%D0%B3%D0%BB%D0%B0&amp;action=edit&amp;redlink=1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000364" y="0"/>
            <a:ext cx="8458200" cy="1222375"/>
          </a:xfrm>
        </p:spPr>
        <p:txBody>
          <a:bodyPr>
            <a:noAutofit/>
          </a:bodyPr>
          <a:lstStyle/>
          <a:p>
            <a:r>
              <a:rPr lang="ru-RU" sz="8800" dirty="0" smtClean="0"/>
              <a:t>                          </a:t>
            </a:r>
            <a:r>
              <a:rPr lang="ru-RU" sz="8800" dirty="0" err="1" smtClean="0"/>
              <a:t>Цегла</a:t>
            </a:r>
            <a:endParaRPr lang="ru-RU" sz="88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286380" y="4714884"/>
            <a:ext cx="3457540" cy="1985970"/>
          </a:xfrm>
        </p:spPr>
        <p:txBody>
          <a:bodyPr>
            <a:normAutofit fontScale="92500" lnSpcReduction="20000"/>
          </a:bodyPr>
          <a:lstStyle/>
          <a:p>
            <a:r>
              <a:rPr lang="ru-RU" sz="4000" dirty="0" err="1" smtClean="0"/>
              <a:t>Презентац</a:t>
            </a:r>
            <a:r>
              <a:rPr lang="uk-UA" sz="4000" dirty="0" err="1" smtClean="0"/>
              <a:t>ію</a:t>
            </a:r>
            <a:r>
              <a:rPr lang="uk-UA" sz="4000" dirty="0" smtClean="0"/>
              <a:t> підготував учень 10 </a:t>
            </a:r>
            <a:r>
              <a:rPr lang="uk-UA" sz="4000" dirty="0" err="1" smtClean="0"/>
              <a:t>клсу</a:t>
            </a:r>
            <a:r>
              <a:rPr lang="uk-UA" sz="4000" dirty="0" smtClean="0"/>
              <a:t> </a:t>
            </a:r>
            <a:r>
              <a:rPr lang="uk-UA" sz="4000" dirty="0" err="1" smtClean="0"/>
              <a:t>Галізін</a:t>
            </a:r>
            <a:r>
              <a:rPr lang="uk-UA" sz="4000" dirty="0" smtClean="0"/>
              <a:t> М.С. </a:t>
            </a:r>
            <a:endParaRPr lang="ru-RU" sz="4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857364"/>
            <a:ext cx="8777318" cy="4222761"/>
          </a:xfrm>
        </p:spPr>
        <p:txBody>
          <a:bodyPr>
            <a:normAutofit/>
          </a:bodyPr>
          <a:lstStyle/>
          <a:p>
            <a:r>
              <a:rPr lang="uk-UA" dirty="0" smtClean="0"/>
              <a:t>На лицьових цеглинах я закінчу свою доповідь, так як мені просто не вистачить часу щоб описати всі існуючі види цегли. Я сподіваюсь вам сподобалась презентація.</a:t>
            </a:r>
          </a:p>
          <a:p>
            <a:r>
              <a:rPr lang="uk-UA" dirty="0" smtClean="0"/>
              <a:t>Дякую за увагу, на все добре.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C:\Users\Администратор\Pictures\einste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357166"/>
            <a:ext cx="8134376" cy="54290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606615"/>
                </a:solidFill>
                <a:latin typeface="verdana"/>
              </a:rPr>
              <a:t>Початок </a:t>
            </a:r>
            <a:r>
              <a:rPr lang="ru-RU" b="1" dirty="0" err="1" smtClean="0">
                <a:solidFill>
                  <a:srgbClr val="606615"/>
                </a:solidFill>
                <a:latin typeface="verdana"/>
              </a:rPr>
              <a:t>цегляного</a:t>
            </a:r>
            <a:r>
              <a:rPr lang="ru-RU" b="1" dirty="0" smtClean="0">
                <a:solidFill>
                  <a:srgbClr val="606615"/>
                </a:solidFill>
                <a:latin typeface="verdana"/>
              </a:rPr>
              <a:t> </a:t>
            </a:r>
            <a:r>
              <a:rPr lang="ru-RU" b="1" dirty="0" err="1" smtClean="0">
                <a:solidFill>
                  <a:srgbClr val="606615"/>
                </a:solidFill>
                <a:latin typeface="verdana"/>
              </a:rPr>
              <a:t>виробництва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14744" y="1071546"/>
            <a:ext cx="5429256" cy="6858048"/>
          </a:xfrm>
        </p:spPr>
        <p:txBody>
          <a:bodyPr>
            <a:normAutofit fontScale="55000" lnSpcReduction="20000"/>
          </a:bodyPr>
          <a:lstStyle/>
          <a:p>
            <a:r>
              <a:rPr lang="ru-RU" sz="2400" dirty="0" smtClean="0">
                <a:solidFill>
                  <a:srgbClr val="606615"/>
                </a:solidFill>
                <a:latin typeface="verdana"/>
              </a:rPr>
              <a:t>.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/>
            </a:r>
            <a:br>
              <a:rPr lang="ru-RU" dirty="0" smtClean="0">
                <a:solidFill>
                  <a:srgbClr val="606615"/>
                </a:solidFill>
                <a:latin typeface="verdana"/>
              </a:rPr>
            </a:br>
            <a:r>
              <a:rPr lang="ru-RU" dirty="0" smtClean="0">
                <a:solidFill>
                  <a:srgbClr val="606615"/>
                </a:solidFill>
                <a:latin typeface="verdana"/>
              </a:rPr>
              <a:t/>
            </a:r>
            <a:br>
              <a:rPr lang="ru-RU" dirty="0" smtClean="0">
                <a:solidFill>
                  <a:srgbClr val="606615"/>
                </a:solidFill>
                <a:latin typeface="verdana"/>
              </a:rPr>
            </a:br>
            <a:r>
              <a:rPr lang="ru-RU" dirty="0" smtClean="0">
                <a:solidFill>
                  <a:srgbClr val="606615"/>
                </a:solidFill>
                <a:latin typeface="verdana"/>
              </a:rPr>
              <a:t>   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Археологічні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розкопки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свідчать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про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використання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цегли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ще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5 - 6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тисяч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років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тому.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Проте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ніхто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не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може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точно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сказати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,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хто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, де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і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коли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винайшов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цей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будівельний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матеріал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.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Вцілому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,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історія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цегли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бере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свй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початок в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південних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країнах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. Першу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випалену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цеглу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почали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виробляти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в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Месопотамії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ще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в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середині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</a:t>
            </a:r>
            <a:r>
              <a:rPr lang="en-US" dirty="0" smtClean="0">
                <a:solidFill>
                  <a:srgbClr val="606615"/>
                </a:solidFill>
                <a:latin typeface="verdana"/>
              </a:rPr>
              <a:t>IV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тисячоліття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до н.е. Через 1 000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років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цегляне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будівництво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тут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досягло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свого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розквіту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.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Саме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тоді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були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побудовані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перші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монументальні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споруди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,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наприклад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,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храми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в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місті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Урук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. В 2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тисячолітті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до н. е.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була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споруджена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відома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Вавілонська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вежа,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що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на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протязі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історіі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не раз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була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зруйнована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, а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потім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відбудована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.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Ще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й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до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сьогодні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залишилися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в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цьому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регіоні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будинки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,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споруджені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з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багатовікової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цегли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Вавілонської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 </a:t>
            </a:r>
            <a:r>
              <a:rPr lang="ru-RU" dirty="0" err="1" smtClean="0">
                <a:solidFill>
                  <a:srgbClr val="606615"/>
                </a:solidFill>
                <a:latin typeface="verdana"/>
              </a:rPr>
              <a:t>вежі</a:t>
            </a:r>
            <a:r>
              <a:rPr lang="ru-RU" dirty="0" smtClean="0">
                <a:solidFill>
                  <a:srgbClr val="606615"/>
                </a:solidFill>
                <a:latin typeface="verdana"/>
              </a:rPr>
              <a:t>.  </a:t>
            </a:r>
            <a:br>
              <a:rPr lang="ru-RU" dirty="0" smtClean="0">
                <a:solidFill>
                  <a:srgbClr val="606615"/>
                </a:solidFill>
                <a:latin typeface="verdana"/>
              </a:rPr>
            </a:br>
            <a:endParaRPr lang="ru-RU" dirty="0" smtClean="0">
              <a:solidFill>
                <a:srgbClr val="606615"/>
              </a:solidFill>
              <a:latin typeface="verdana"/>
            </a:endParaRPr>
          </a:p>
          <a:p>
            <a:r>
              <a:rPr lang="ru-RU" dirty="0" smtClean="0">
                <a:solidFill>
                  <a:srgbClr val="606615"/>
                </a:solidFill>
                <a:latin typeface="verdana"/>
              </a:rPr>
              <a:t/>
            </a:r>
            <a:br>
              <a:rPr lang="ru-RU" dirty="0" smtClean="0">
                <a:solidFill>
                  <a:srgbClr val="606615"/>
                </a:solidFill>
                <a:latin typeface="verdana"/>
              </a:rPr>
            </a:br>
            <a:endParaRPr lang="ru-RU" dirty="0" smtClean="0">
              <a:solidFill>
                <a:srgbClr val="606615"/>
              </a:solidFill>
              <a:latin typeface="verdana"/>
            </a:endParaRP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 descr="C:\Users\Администратор\Pictures\001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643050"/>
            <a:ext cx="3838575" cy="42862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Цегла</a:t>
            </a:r>
            <a:r>
              <a:rPr lang="ru-RU" b="1" dirty="0" smtClean="0"/>
              <a:t> як </a:t>
            </a:r>
            <a:r>
              <a:rPr lang="ru-RU" b="1" dirty="0" err="1" smtClean="0"/>
              <a:t>будівельний</a:t>
            </a:r>
            <a:r>
              <a:rPr lang="ru-RU" b="1" dirty="0" smtClean="0"/>
              <a:t> </a:t>
            </a:r>
            <a:r>
              <a:rPr lang="ru-RU" b="1" dirty="0" err="1" smtClean="0"/>
              <a:t>матеріал</a:t>
            </a:r>
            <a:r>
              <a:rPr lang="ru-RU" b="1" dirty="0" smtClean="0"/>
              <a:t> для </a:t>
            </a:r>
            <a:r>
              <a:rPr lang="ru-RU" b="1" dirty="0" err="1" smtClean="0"/>
              <a:t>захисних</a:t>
            </a:r>
            <a:r>
              <a:rPr lang="ru-RU" b="1" dirty="0" smtClean="0"/>
              <a:t> </a:t>
            </a:r>
            <a:r>
              <a:rPr lang="ru-RU" b="1" dirty="0" err="1" smtClean="0"/>
              <a:t>стін</a:t>
            </a:r>
            <a:r>
              <a:rPr lang="ru-RU" b="1" dirty="0" smtClean="0"/>
              <a:t> </a:t>
            </a:r>
            <a:r>
              <a:rPr lang="ru-RU" b="1" dirty="0" err="1" smtClean="0"/>
              <a:t>міст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палаців</a:t>
            </a:r>
            <a:r>
              <a:rPr lang="ru-RU" b="1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86314" y="1142984"/>
            <a:ext cx="4357686" cy="5715016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   </a:t>
            </a:r>
            <a:r>
              <a:rPr lang="ru-RU" dirty="0" err="1" smtClean="0"/>
              <a:t>Розкопки</a:t>
            </a:r>
            <a:r>
              <a:rPr lang="ru-RU" dirty="0" smtClean="0"/>
              <a:t> </a:t>
            </a:r>
            <a:r>
              <a:rPr lang="ru-RU" dirty="0" err="1" smtClean="0"/>
              <a:t>Вавілону</a:t>
            </a:r>
            <a:r>
              <a:rPr lang="ru-RU" dirty="0" smtClean="0"/>
              <a:t>, </a:t>
            </a:r>
            <a:r>
              <a:rPr lang="ru-RU" dirty="0" err="1" smtClean="0"/>
              <a:t>свідчать</a:t>
            </a:r>
            <a:r>
              <a:rPr lang="ru-RU" dirty="0" smtClean="0"/>
              <a:t> про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 на </a:t>
            </a:r>
            <a:r>
              <a:rPr lang="ru-RU" dirty="0" err="1" smtClean="0"/>
              <a:t>східному</a:t>
            </a:r>
            <a:r>
              <a:rPr lang="ru-RU" dirty="0" smtClean="0"/>
              <a:t> </a:t>
            </a:r>
            <a:r>
              <a:rPr lang="ru-RU" dirty="0" err="1" smtClean="0"/>
              <a:t>березі</a:t>
            </a:r>
            <a:r>
              <a:rPr lang="ru-RU" dirty="0" smtClean="0"/>
              <a:t> </a:t>
            </a:r>
            <a:r>
              <a:rPr lang="ru-RU" dirty="0" err="1" smtClean="0"/>
              <a:t>річки</a:t>
            </a:r>
            <a:r>
              <a:rPr lang="ru-RU" dirty="0" smtClean="0"/>
              <a:t> </a:t>
            </a:r>
            <a:r>
              <a:rPr lang="ru-RU" dirty="0" err="1" smtClean="0"/>
              <a:t>Євфрат</a:t>
            </a:r>
            <a:r>
              <a:rPr lang="ru-RU" dirty="0" smtClean="0"/>
              <a:t>, яка мала </a:t>
            </a:r>
            <a:r>
              <a:rPr lang="ru-RU" dirty="0" err="1" smtClean="0"/>
              <a:t>площу</a:t>
            </a:r>
            <a:r>
              <a:rPr lang="ru-RU" dirty="0" smtClean="0"/>
              <a:t> 4 млн. </a:t>
            </a:r>
            <a:r>
              <a:rPr lang="ru-RU" dirty="0" err="1" smtClean="0"/>
              <a:t>квадратних</a:t>
            </a:r>
            <a:r>
              <a:rPr lang="ru-RU" dirty="0" smtClean="0"/>
              <a:t> </a:t>
            </a:r>
            <a:r>
              <a:rPr lang="ru-RU" dirty="0" err="1" smtClean="0"/>
              <a:t>метрів</a:t>
            </a:r>
            <a:r>
              <a:rPr lang="ru-RU" dirty="0" smtClean="0"/>
              <a:t>, </a:t>
            </a:r>
            <a:r>
              <a:rPr lang="ru-RU" dirty="0" err="1" smtClean="0"/>
              <a:t>була</a:t>
            </a:r>
            <a:r>
              <a:rPr lang="ru-RU" dirty="0" smtClean="0"/>
              <a:t> оточена </a:t>
            </a:r>
            <a:r>
              <a:rPr lang="ru-RU" dirty="0" err="1" smtClean="0"/>
              <a:t>захисною</a:t>
            </a:r>
            <a:r>
              <a:rPr lang="ru-RU" dirty="0" smtClean="0"/>
              <a:t> </a:t>
            </a:r>
            <a:r>
              <a:rPr lang="ru-RU" dirty="0" err="1" smtClean="0"/>
              <a:t>цегляною</a:t>
            </a:r>
            <a:r>
              <a:rPr lang="ru-RU" dirty="0" smtClean="0"/>
              <a:t> </a:t>
            </a:r>
            <a:r>
              <a:rPr lang="ru-RU" dirty="0" err="1" smtClean="0"/>
              <a:t>стіною</a:t>
            </a:r>
            <a:r>
              <a:rPr lang="ru-RU" dirty="0" smtClean="0"/>
              <a:t>. З початком </a:t>
            </a:r>
            <a:r>
              <a:rPr lang="ru-RU" dirty="0" err="1" smtClean="0"/>
              <a:t>високої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будівництва</a:t>
            </a:r>
            <a:r>
              <a:rPr lang="ru-RU" dirty="0" smtClean="0"/>
              <a:t> </a:t>
            </a:r>
            <a:r>
              <a:rPr lang="ru-RU" dirty="0" err="1" smtClean="0"/>
              <a:t>цеглу</a:t>
            </a:r>
            <a:r>
              <a:rPr lang="ru-RU" dirty="0" smtClean="0"/>
              <a:t> </a:t>
            </a:r>
            <a:r>
              <a:rPr lang="ru-RU" dirty="0" err="1" smtClean="0"/>
              <a:t>починають</a:t>
            </a:r>
            <a:r>
              <a:rPr lang="ru-RU" dirty="0" smtClean="0"/>
              <a:t> </a:t>
            </a:r>
            <a:r>
              <a:rPr lang="ru-RU" dirty="0" err="1" smtClean="0"/>
              <a:t>застосовувати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для </a:t>
            </a:r>
            <a:r>
              <a:rPr lang="ru-RU" dirty="0" err="1" smtClean="0"/>
              <a:t>мурування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для</a:t>
            </a:r>
            <a:r>
              <a:rPr lang="ru-RU" dirty="0" smtClean="0"/>
              <a:t> декоративного </a:t>
            </a:r>
            <a:r>
              <a:rPr lang="ru-RU" dirty="0" err="1" smtClean="0"/>
              <a:t>оздоблення</a:t>
            </a:r>
            <a:r>
              <a:rPr lang="ru-RU" dirty="0" smtClean="0"/>
              <a:t> </a:t>
            </a:r>
            <a:r>
              <a:rPr lang="ru-RU" dirty="0" err="1" smtClean="0"/>
              <a:t>стін</a:t>
            </a:r>
            <a:r>
              <a:rPr lang="ru-RU" dirty="0" smtClean="0"/>
              <a:t> </a:t>
            </a:r>
            <a:r>
              <a:rPr lang="ru-RU" dirty="0" err="1" smtClean="0"/>
              <a:t>палаців</a:t>
            </a:r>
            <a:r>
              <a:rPr lang="ru-RU" dirty="0" smtClean="0"/>
              <a:t>. </a:t>
            </a:r>
            <a:r>
              <a:rPr lang="ru-RU" dirty="0" err="1" smtClean="0"/>
              <a:t>Найяскравішими</a:t>
            </a:r>
            <a:r>
              <a:rPr lang="ru-RU" dirty="0" smtClean="0"/>
              <a:t> прикладами </a:t>
            </a:r>
            <a:r>
              <a:rPr lang="ru-RU" dirty="0" err="1" smtClean="0"/>
              <a:t>декорантивного</a:t>
            </a:r>
            <a:r>
              <a:rPr lang="ru-RU" dirty="0" smtClean="0"/>
              <a:t> </a:t>
            </a:r>
            <a:r>
              <a:rPr lang="ru-RU" dirty="0" err="1" smtClean="0"/>
              <a:t>будівництва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часу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Процесійна</a:t>
            </a:r>
            <a:r>
              <a:rPr lang="ru-RU" dirty="0" smtClean="0"/>
              <a:t> </a:t>
            </a:r>
            <a:r>
              <a:rPr lang="ru-RU" dirty="0" err="1" smtClean="0"/>
              <a:t>вулиця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з`єднувала</a:t>
            </a:r>
            <a:r>
              <a:rPr lang="ru-RU" dirty="0" smtClean="0"/>
              <a:t> Ворота </a:t>
            </a:r>
            <a:r>
              <a:rPr lang="ru-RU" dirty="0" err="1" smtClean="0"/>
              <a:t>Іштар</a:t>
            </a:r>
            <a:r>
              <a:rPr lang="ru-RU" dirty="0" smtClean="0"/>
              <a:t> та </a:t>
            </a:r>
            <a:r>
              <a:rPr lang="ru-RU" dirty="0" err="1" smtClean="0"/>
              <a:t>місто</a:t>
            </a:r>
            <a:r>
              <a:rPr lang="ru-RU" dirty="0" smtClean="0"/>
              <a:t> </a:t>
            </a:r>
            <a:r>
              <a:rPr lang="ru-RU" dirty="0" err="1" smtClean="0"/>
              <a:t>Вавілон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палац в </a:t>
            </a:r>
            <a:r>
              <a:rPr lang="ru-RU" dirty="0" err="1" smtClean="0"/>
              <a:t>Сусі</a:t>
            </a:r>
            <a:r>
              <a:rPr lang="ru-RU" dirty="0" smtClean="0"/>
              <a:t>, </a:t>
            </a:r>
            <a:r>
              <a:rPr lang="ru-RU" dirty="0" err="1" smtClean="0"/>
              <a:t>побудований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500 р. до н.е. на </a:t>
            </a:r>
            <a:r>
              <a:rPr lang="ru-RU" dirty="0" err="1" smtClean="0"/>
              <a:t>замовлення</a:t>
            </a:r>
            <a:r>
              <a:rPr lang="ru-RU" dirty="0" smtClean="0"/>
              <a:t> </a:t>
            </a:r>
            <a:r>
              <a:rPr lang="ru-RU" dirty="0" err="1" smtClean="0"/>
              <a:t>персидського</a:t>
            </a:r>
            <a:r>
              <a:rPr lang="ru-RU" dirty="0" smtClean="0"/>
              <a:t> шаха </a:t>
            </a:r>
            <a:r>
              <a:rPr lang="ru-RU" dirty="0" err="1" smtClean="0"/>
              <a:t>Дарія</a:t>
            </a:r>
            <a:r>
              <a:rPr lang="ru-RU" dirty="0" smtClean="0"/>
              <a:t> </a:t>
            </a:r>
            <a:r>
              <a:rPr lang="en-US" dirty="0" smtClean="0"/>
              <a:t>I </a:t>
            </a:r>
            <a:r>
              <a:rPr lang="ru-RU" dirty="0" smtClean="0"/>
              <a:t>Великого.</a:t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 descr="C:\Users\Администратор\Pictures\Ishtar_Gate_at_Berlin_Museu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00174"/>
            <a:ext cx="4357718" cy="407196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err="1" smtClean="0"/>
              <a:t>Поширення</a:t>
            </a:r>
            <a:r>
              <a:rPr lang="ru-RU" b="1" dirty="0" smtClean="0"/>
              <a:t> </a:t>
            </a:r>
            <a:r>
              <a:rPr lang="ru-RU" b="1" dirty="0" err="1" smtClean="0"/>
              <a:t>цегляного</a:t>
            </a:r>
            <a:r>
              <a:rPr lang="ru-RU" b="1" dirty="0" smtClean="0"/>
              <a:t> </a:t>
            </a:r>
            <a:r>
              <a:rPr lang="ru-RU" b="1" dirty="0" err="1" smtClean="0"/>
              <a:t>будівництва</a:t>
            </a:r>
            <a:r>
              <a:rPr lang="ru-RU" b="1" dirty="0" smtClean="0"/>
              <a:t> в </a:t>
            </a:r>
            <a:r>
              <a:rPr lang="ru-RU" b="1" dirty="0" err="1" smtClean="0"/>
              <a:t>країнах</a:t>
            </a:r>
            <a:r>
              <a:rPr lang="ru-RU" b="1" dirty="0" smtClean="0"/>
              <a:t> </a:t>
            </a:r>
            <a:r>
              <a:rPr lang="ru-RU" b="1" dirty="0" err="1" smtClean="0"/>
              <a:t>Європи</a:t>
            </a:r>
            <a:r>
              <a:rPr lang="ru-RU" b="1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86116" y="1142984"/>
            <a:ext cx="5572132" cy="6858024"/>
          </a:xfrm>
        </p:spPr>
        <p:txBody>
          <a:bodyPr>
            <a:normAutofit fontScale="85000" lnSpcReduction="20000"/>
          </a:bodyPr>
          <a:lstStyle/>
          <a:p>
            <a:pPr lvl="5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  </a:t>
            </a:r>
            <a:r>
              <a:rPr lang="ru-RU" dirty="0" err="1" smtClean="0"/>
              <a:t>Мистецтво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цегли</a:t>
            </a:r>
            <a:r>
              <a:rPr lang="ru-RU" dirty="0" smtClean="0"/>
              <a:t> </a:t>
            </a:r>
            <a:r>
              <a:rPr lang="ru-RU" dirty="0" err="1" smtClean="0"/>
              <a:t>прийшло</a:t>
            </a:r>
            <a:r>
              <a:rPr lang="ru-RU" dirty="0" smtClean="0"/>
              <a:t> в </a:t>
            </a:r>
            <a:r>
              <a:rPr lang="ru-RU" dirty="0" err="1" smtClean="0"/>
              <a:t>країни</a:t>
            </a:r>
            <a:r>
              <a:rPr lang="ru-RU" dirty="0" smtClean="0"/>
              <a:t> </a:t>
            </a:r>
            <a:r>
              <a:rPr lang="ru-RU" dirty="0" err="1" smtClean="0"/>
              <a:t>Європи</a:t>
            </a:r>
            <a:r>
              <a:rPr lang="ru-RU" dirty="0" smtClean="0"/>
              <a:t> разом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військовими</a:t>
            </a:r>
            <a:r>
              <a:rPr lang="ru-RU" dirty="0" smtClean="0"/>
              <a:t> походами римлян. З 12 </a:t>
            </a:r>
            <a:r>
              <a:rPr lang="ru-RU" dirty="0" err="1" smtClean="0"/>
              <a:t>століття</a:t>
            </a:r>
            <a:r>
              <a:rPr lang="ru-RU" dirty="0" smtClean="0"/>
              <a:t> </a:t>
            </a:r>
            <a:r>
              <a:rPr lang="ru-RU" dirty="0" err="1" smtClean="0"/>
              <a:t>найбільшими</a:t>
            </a:r>
            <a:r>
              <a:rPr lang="ru-RU" dirty="0" smtClean="0"/>
              <a:t> центрами </a:t>
            </a:r>
            <a:r>
              <a:rPr lang="ru-RU" dirty="0" err="1" smtClean="0"/>
              <a:t>цегляного</a:t>
            </a:r>
            <a:r>
              <a:rPr lang="ru-RU" dirty="0" smtClean="0"/>
              <a:t> </a:t>
            </a:r>
            <a:r>
              <a:rPr lang="ru-RU" dirty="0" err="1" smtClean="0"/>
              <a:t>будівництва</a:t>
            </a:r>
            <a:r>
              <a:rPr lang="ru-RU" dirty="0" smtClean="0"/>
              <a:t> </a:t>
            </a:r>
            <a:r>
              <a:rPr lang="ru-RU" dirty="0" err="1" smtClean="0"/>
              <a:t>стають</a:t>
            </a:r>
            <a:r>
              <a:rPr lang="ru-RU" dirty="0" smtClean="0"/>
              <a:t> </a:t>
            </a:r>
            <a:r>
              <a:rPr lang="ru-RU" dirty="0" err="1" smtClean="0"/>
              <a:t>Ломбардія</a:t>
            </a:r>
            <a:r>
              <a:rPr lang="ru-RU" dirty="0" smtClean="0"/>
              <a:t>, </a:t>
            </a:r>
            <a:r>
              <a:rPr lang="ru-RU" dirty="0" err="1" smtClean="0"/>
              <a:t>Франція</a:t>
            </a:r>
            <a:r>
              <a:rPr lang="ru-RU" dirty="0" smtClean="0"/>
              <a:t> та </a:t>
            </a:r>
            <a:r>
              <a:rPr lang="ru-RU" dirty="0" err="1" smtClean="0"/>
              <a:t>Німеччина</a:t>
            </a:r>
            <a:r>
              <a:rPr lang="ru-RU" dirty="0" smtClean="0"/>
              <a:t>. </a:t>
            </a:r>
            <a:r>
              <a:rPr lang="ru-RU" dirty="0" err="1" smtClean="0"/>
              <a:t>Цегла</a:t>
            </a:r>
            <a:r>
              <a:rPr lang="ru-RU" dirty="0" smtClean="0"/>
              <a:t> </a:t>
            </a:r>
            <a:r>
              <a:rPr lang="ru-RU" dirty="0" err="1" smtClean="0"/>
              <a:t>знайшла</a:t>
            </a:r>
            <a:r>
              <a:rPr lang="ru-RU" dirty="0" smtClean="0"/>
              <a:t>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застосування</a:t>
            </a:r>
            <a:r>
              <a:rPr lang="ru-RU" dirty="0" smtClean="0"/>
              <a:t> в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часи</a:t>
            </a:r>
            <a:r>
              <a:rPr lang="ru-RU" dirty="0" smtClean="0"/>
              <a:t> </a:t>
            </a:r>
            <a:r>
              <a:rPr lang="ru-RU" dirty="0" err="1" smtClean="0"/>
              <a:t>архітектурних</a:t>
            </a:r>
            <a:r>
              <a:rPr lang="ru-RU" dirty="0" smtClean="0"/>
              <a:t> </a:t>
            </a:r>
            <a:r>
              <a:rPr lang="ru-RU" dirty="0" err="1" smtClean="0"/>
              <a:t>стилів</a:t>
            </a:r>
            <a:r>
              <a:rPr lang="ru-RU" dirty="0" smtClean="0"/>
              <a:t>: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романіки</a:t>
            </a:r>
            <a:r>
              <a:rPr lang="ru-RU" dirty="0" smtClean="0"/>
              <a:t> до готики та </a:t>
            </a:r>
            <a:r>
              <a:rPr lang="ru-RU" dirty="0" err="1" smtClean="0"/>
              <a:t>ренесансу</a:t>
            </a:r>
            <a:r>
              <a:rPr lang="ru-RU" dirty="0" smtClean="0"/>
              <a:t>. Про </a:t>
            </a:r>
            <a:r>
              <a:rPr lang="ru-RU" dirty="0" err="1" smtClean="0"/>
              <a:t>середньовічне</a:t>
            </a:r>
            <a:r>
              <a:rPr lang="ru-RU" dirty="0" smtClean="0"/>
              <a:t> </a:t>
            </a:r>
            <a:r>
              <a:rPr lang="ru-RU" dirty="0" err="1" smtClean="0"/>
              <a:t>бідвництво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цегли</a:t>
            </a:r>
            <a:r>
              <a:rPr lang="ru-RU" dirty="0" smtClean="0"/>
              <a:t>, </a:t>
            </a:r>
            <a:r>
              <a:rPr lang="ru-RU" dirty="0" err="1" smtClean="0"/>
              <a:t>виготовленої</a:t>
            </a:r>
            <a:r>
              <a:rPr lang="ru-RU" dirty="0" smtClean="0"/>
              <a:t> </a:t>
            </a:r>
            <a:r>
              <a:rPr lang="ru-RU" dirty="0" err="1" smtClean="0"/>
              <a:t>вручну</a:t>
            </a:r>
            <a:r>
              <a:rPr lang="ru-RU" dirty="0" smtClean="0"/>
              <a:t>, </a:t>
            </a:r>
            <a:r>
              <a:rPr lang="ru-RU" dirty="0" err="1" smtClean="0"/>
              <a:t>свідчать</a:t>
            </a:r>
            <a:r>
              <a:rPr lang="ru-RU" dirty="0" smtClean="0"/>
              <a:t> </a:t>
            </a:r>
            <a:r>
              <a:rPr lang="ru-RU" dirty="0" err="1" smtClean="0"/>
              <a:t>чисельні</a:t>
            </a:r>
            <a:r>
              <a:rPr lang="ru-RU" dirty="0" smtClean="0"/>
              <a:t> </a:t>
            </a:r>
            <a:r>
              <a:rPr lang="ru-RU" dirty="0" err="1" smtClean="0"/>
              <a:t>споруди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залишилися</a:t>
            </a:r>
            <a:r>
              <a:rPr lang="ru-RU" dirty="0" smtClean="0"/>
              <a:t> до наших </a:t>
            </a:r>
            <a:r>
              <a:rPr lang="ru-RU" dirty="0" err="1" smtClean="0"/>
              <a:t>часів</a:t>
            </a:r>
            <a:r>
              <a:rPr lang="ru-RU" dirty="0" smtClean="0"/>
              <a:t> </a:t>
            </a:r>
            <a:r>
              <a:rPr lang="ru-RU" dirty="0" err="1" smtClean="0"/>
              <a:t>насамперед</a:t>
            </a:r>
            <a:r>
              <a:rPr lang="ru-RU" dirty="0" smtClean="0"/>
              <a:t> в </a:t>
            </a:r>
            <a:r>
              <a:rPr lang="ru-RU" dirty="0" err="1" smtClean="0"/>
              <a:t>північо-європейських</a:t>
            </a:r>
            <a:r>
              <a:rPr lang="ru-RU" dirty="0" smtClean="0"/>
              <a:t> </a:t>
            </a:r>
            <a:r>
              <a:rPr lang="ru-RU" dirty="0" err="1" smtClean="0"/>
              <a:t>країнах</a:t>
            </a:r>
            <a:r>
              <a:rPr lang="ru-RU" dirty="0" smtClean="0"/>
              <a:t>, особливо, в </a:t>
            </a:r>
            <a:r>
              <a:rPr lang="ru-RU" dirty="0" err="1" smtClean="0"/>
              <a:t>північній</a:t>
            </a:r>
            <a:r>
              <a:rPr lang="ru-RU" dirty="0" smtClean="0"/>
              <a:t> </a:t>
            </a:r>
            <a:r>
              <a:rPr lang="ru-RU" dirty="0" err="1" smtClean="0"/>
              <a:t>Німеччині</a:t>
            </a:r>
            <a:r>
              <a:rPr lang="ru-RU" dirty="0" smtClean="0"/>
              <a:t>, </a:t>
            </a:r>
            <a:r>
              <a:rPr lang="ru-RU" dirty="0" err="1" smtClean="0"/>
              <a:t>Бельгії</a:t>
            </a:r>
            <a:r>
              <a:rPr lang="ru-RU" dirty="0" smtClean="0"/>
              <a:t>, </a:t>
            </a:r>
            <a:r>
              <a:rPr lang="ru-RU" dirty="0" err="1" smtClean="0"/>
              <a:t>Голландії</a:t>
            </a:r>
            <a:r>
              <a:rPr lang="ru-RU" dirty="0" smtClean="0"/>
              <a:t>, </a:t>
            </a:r>
            <a:r>
              <a:rPr lang="ru-RU" dirty="0" err="1" smtClean="0"/>
              <a:t>Англії</a:t>
            </a:r>
            <a:r>
              <a:rPr lang="ru-RU" dirty="0" smtClean="0"/>
              <a:t> та </a:t>
            </a:r>
            <a:r>
              <a:rPr lang="ru-RU" dirty="0" err="1" smtClean="0"/>
              <a:t>Скандінавських</a:t>
            </a:r>
            <a:r>
              <a:rPr lang="ru-RU" dirty="0" smtClean="0"/>
              <a:t> </a:t>
            </a:r>
            <a:r>
              <a:rPr lang="ru-RU" dirty="0" err="1" smtClean="0"/>
              <a:t>країнах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074" name="Picture 2" descr="C:\Users\Администратор\Pictures\40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285992"/>
            <a:ext cx="4621183" cy="34658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err="1" smtClean="0"/>
              <a:t>Цегляне</a:t>
            </a:r>
            <a:r>
              <a:rPr lang="ru-RU" b="1" dirty="0" smtClean="0"/>
              <a:t> </a:t>
            </a:r>
            <a:r>
              <a:rPr lang="ru-RU" b="1" dirty="0" err="1" smtClean="0"/>
              <a:t>будівництво</a:t>
            </a:r>
            <a:r>
              <a:rPr lang="ru-RU" b="1" dirty="0" smtClean="0"/>
              <a:t> на </a:t>
            </a:r>
            <a:r>
              <a:rPr lang="ru-RU" b="1" dirty="0" err="1" smtClean="0"/>
              <a:t>Україні</a:t>
            </a:r>
            <a:r>
              <a:rPr lang="ru-RU" b="1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57620" y="1142984"/>
            <a:ext cx="5133980" cy="4937141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  На </a:t>
            </a:r>
            <a:r>
              <a:rPr lang="ru-RU" dirty="0" err="1" smtClean="0"/>
              <a:t>Україну</a:t>
            </a:r>
            <a:r>
              <a:rPr lang="ru-RU" dirty="0" smtClean="0"/>
              <a:t> </a:t>
            </a:r>
            <a:r>
              <a:rPr lang="ru-RU" dirty="0" err="1" smtClean="0"/>
              <a:t>цегляне</a:t>
            </a:r>
            <a:r>
              <a:rPr lang="ru-RU" dirty="0" smtClean="0"/>
              <a:t> </a:t>
            </a:r>
            <a:r>
              <a:rPr lang="ru-RU" dirty="0" err="1" smtClean="0"/>
              <a:t>будівництво</a:t>
            </a:r>
            <a:r>
              <a:rPr lang="ru-RU" dirty="0" smtClean="0"/>
              <a:t> </a:t>
            </a:r>
            <a:r>
              <a:rPr lang="ru-RU" dirty="0" err="1" smtClean="0"/>
              <a:t>поширилось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Візантії</a:t>
            </a:r>
            <a:r>
              <a:rPr lang="ru-RU" dirty="0" smtClean="0"/>
              <a:t> разом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Христянством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архітектурною</a:t>
            </a:r>
            <a:r>
              <a:rPr lang="ru-RU" dirty="0" smtClean="0"/>
              <a:t> школою </a:t>
            </a:r>
            <a:r>
              <a:rPr lang="ru-RU" dirty="0" err="1" smtClean="0"/>
              <a:t>зведення</a:t>
            </a:r>
            <a:r>
              <a:rPr lang="ru-RU" dirty="0" smtClean="0"/>
              <a:t> </a:t>
            </a:r>
            <a:r>
              <a:rPr lang="ru-RU" dirty="0" err="1" smtClean="0"/>
              <a:t>культових</a:t>
            </a:r>
            <a:r>
              <a:rPr lang="ru-RU" dirty="0" smtClean="0"/>
              <a:t> </a:t>
            </a:r>
            <a:r>
              <a:rPr lang="ru-RU" dirty="0" err="1" smtClean="0"/>
              <a:t>споруд</a:t>
            </a:r>
            <a:r>
              <a:rPr lang="ru-RU" dirty="0" smtClean="0"/>
              <a:t>. В Х-ХІІІ </a:t>
            </a:r>
            <a:r>
              <a:rPr lang="ru-RU" dirty="0" err="1" smtClean="0"/>
              <a:t>століттях</a:t>
            </a:r>
            <a:r>
              <a:rPr lang="ru-RU" dirty="0" smtClean="0"/>
              <a:t> </a:t>
            </a:r>
            <a:r>
              <a:rPr lang="ru-RU" dirty="0" err="1" smtClean="0"/>
              <a:t>цеглу</a:t>
            </a:r>
            <a:r>
              <a:rPr lang="ru-RU" dirty="0" smtClean="0"/>
              <a:t> широко </a:t>
            </a:r>
            <a:r>
              <a:rPr lang="ru-RU" dirty="0" err="1" smtClean="0"/>
              <a:t>застосовують</a:t>
            </a:r>
            <a:r>
              <a:rPr lang="ru-RU" dirty="0" smtClean="0"/>
              <a:t> в </a:t>
            </a:r>
            <a:r>
              <a:rPr lang="ru-RU" dirty="0" err="1" smtClean="0"/>
              <a:t>будівництві</a:t>
            </a:r>
            <a:r>
              <a:rPr lang="ru-RU" dirty="0" smtClean="0"/>
              <a:t> </a:t>
            </a:r>
            <a:r>
              <a:rPr lang="ru-RU" dirty="0" err="1" smtClean="0"/>
              <a:t>Киівської</a:t>
            </a:r>
            <a:r>
              <a:rPr lang="ru-RU" dirty="0" smtClean="0"/>
              <a:t> </a:t>
            </a:r>
            <a:r>
              <a:rPr lang="ru-RU" dirty="0" err="1" smtClean="0"/>
              <a:t>Русі</a:t>
            </a:r>
            <a:r>
              <a:rPr lang="ru-RU" dirty="0" smtClean="0"/>
              <a:t>. </a:t>
            </a:r>
            <a:r>
              <a:rPr lang="ru-RU" dirty="0" err="1" smtClean="0"/>
              <a:t>Поступово</a:t>
            </a:r>
            <a:r>
              <a:rPr lang="ru-RU" dirty="0" smtClean="0"/>
              <a:t> </a:t>
            </a:r>
            <a:r>
              <a:rPr lang="ru-RU" dirty="0" err="1" smtClean="0"/>
              <a:t>дерев`ні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перетворюються</a:t>
            </a:r>
            <a:r>
              <a:rPr lang="ru-RU" dirty="0" smtClean="0"/>
              <a:t> на </a:t>
            </a:r>
            <a:r>
              <a:rPr lang="ru-RU" dirty="0" err="1" smtClean="0"/>
              <a:t>цегляні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r>
              <a:rPr lang="ru-RU" b="1" dirty="0" smtClean="0"/>
              <a:t/>
            </a:r>
            <a:br>
              <a:rPr lang="ru-RU" b="1" dirty="0" smtClean="0"/>
            </a:br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098" name="Picture 2" descr="C:\Users\Администратор\Pictures\i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357298"/>
            <a:ext cx="3143272" cy="22145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099" name="Picture 3" descr="C:\Users\Администратор\Pictures\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3286124"/>
            <a:ext cx="3166533" cy="23749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100" name="Picture 4" descr="C:\Users\Администратор\Pictures\sbk_0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3929066"/>
            <a:ext cx="3238500" cy="2295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Початок </a:t>
            </a:r>
            <a:r>
              <a:rPr lang="ru-RU" b="1" dirty="0" err="1" smtClean="0"/>
              <a:t>промислового</a:t>
            </a:r>
            <a:r>
              <a:rPr lang="ru-RU" b="1" dirty="0" smtClean="0"/>
              <a:t> </a:t>
            </a:r>
            <a:r>
              <a:rPr lang="ru-RU" b="1" dirty="0" err="1" smtClean="0"/>
              <a:t>виробництва</a:t>
            </a:r>
            <a:r>
              <a:rPr lang="ru-RU" b="1" dirty="0" smtClean="0"/>
              <a:t> </a:t>
            </a:r>
            <a:r>
              <a:rPr lang="ru-RU" b="1" dirty="0" err="1" smtClean="0"/>
              <a:t>цегли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43372" y="785794"/>
            <a:ext cx="4848228" cy="6072206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   </a:t>
            </a:r>
            <a:r>
              <a:rPr lang="ru-RU" dirty="0" err="1" smtClean="0"/>
              <a:t>Промислове</a:t>
            </a:r>
            <a:r>
              <a:rPr lang="ru-RU" dirty="0" smtClean="0"/>
              <a:t> </a:t>
            </a: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цегли</a:t>
            </a:r>
            <a:r>
              <a:rPr lang="ru-RU" dirty="0" smtClean="0"/>
              <a:t> почали </a:t>
            </a:r>
            <a:r>
              <a:rPr lang="ru-RU" dirty="0" err="1" smtClean="0"/>
              <a:t>англійці</a:t>
            </a:r>
            <a:r>
              <a:rPr lang="ru-RU" dirty="0" smtClean="0"/>
              <a:t>.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могутнього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набуло</a:t>
            </a:r>
            <a:r>
              <a:rPr lang="ru-RU" dirty="0" smtClean="0"/>
              <a:t> </a:t>
            </a: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цегли</a:t>
            </a:r>
            <a:r>
              <a:rPr lang="ru-RU" dirty="0" smtClean="0"/>
              <a:t> в </a:t>
            </a:r>
            <a:r>
              <a:rPr lang="ru-RU" dirty="0" err="1" smtClean="0"/>
              <a:t>Німеччині</a:t>
            </a:r>
            <a:r>
              <a:rPr lang="ru-RU" dirty="0" smtClean="0"/>
              <a:t> - </a:t>
            </a:r>
            <a:r>
              <a:rPr lang="ru-RU" dirty="0" err="1" smtClean="0"/>
              <a:t>саме</a:t>
            </a:r>
            <a:r>
              <a:rPr lang="ru-RU" dirty="0" smtClean="0"/>
              <a:t> тут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винайдений</a:t>
            </a:r>
            <a:r>
              <a:rPr lang="ru-RU" dirty="0" smtClean="0"/>
              <a:t> </a:t>
            </a:r>
            <a:r>
              <a:rPr lang="ru-RU" dirty="0" err="1" smtClean="0"/>
              <a:t>штранг-прес</a:t>
            </a:r>
            <a:r>
              <a:rPr lang="ru-RU" dirty="0" smtClean="0"/>
              <a:t> </a:t>
            </a:r>
            <a:r>
              <a:rPr lang="ru-RU" dirty="0" err="1" smtClean="0"/>
              <a:t>берлінським</a:t>
            </a:r>
            <a:r>
              <a:rPr lang="ru-RU" dirty="0" smtClean="0"/>
              <a:t> фабрикантом </a:t>
            </a:r>
            <a:r>
              <a:rPr lang="ru-RU" dirty="0" err="1" smtClean="0"/>
              <a:t>Шлікейзен</a:t>
            </a:r>
            <a:r>
              <a:rPr lang="ru-RU" dirty="0" smtClean="0"/>
              <a:t> в 1854 </a:t>
            </a:r>
            <a:r>
              <a:rPr lang="ru-RU" dirty="0" err="1" smtClean="0"/>
              <a:t>році</a:t>
            </a:r>
            <a:r>
              <a:rPr lang="ru-RU" dirty="0" smtClean="0"/>
              <a:t> та в 1858 </a:t>
            </a:r>
            <a:r>
              <a:rPr lang="ru-RU" dirty="0" err="1" smtClean="0"/>
              <a:t>році</a:t>
            </a:r>
            <a:r>
              <a:rPr lang="ru-RU" dirty="0" smtClean="0"/>
              <a:t> запатентована </a:t>
            </a:r>
            <a:r>
              <a:rPr lang="ru-RU" dirty="0" err="1" smtClean="0"/>
              <a:t>кільцева</a:t>
            </a:r>
            <a:r>
              <a:rPr lang="ru-RU" dirty="0" smtClean="0"/>
              <a:t> </a:t>
            </a:r>
            <a:r>
              <a:rPr lang="ru-RU" dirty="0" err="1" smtClean="0"/>
              <a:t>піч</a:t>
            </a:r>
            <a:r>
              <a:rPr lang="ru-RU" dirty="0" smtClean="0"/>
              <a:t> </a:t>
            </a:r>
            <a:r>
              <a:rPr lang="ru-RU" dirty="0" err="1" smtClean="0"/>
              <a:t>архітетора</a:t>
            </a:r>
            <a:r>
              <a:rPr lang="ru-RU" dirty="0" smtClean="0"/>
              <a:t> </a:t>
            </a:r>
            <a:r>
              <a:rPr lang="ru-RU" dirty="0" err="1" smtClean="0"/>
              <a:t>Фрідріха</a:t>
            </a:r>
            <a:r>
              <a:rPr lang="ru-RU" dirty="0" smtClean="0"/>
              <a:t> </a:t>
            </a:r>
            <a:r>
              <a:rPr lang="ru-RU" dirty="0" err="1" smtClean="0"/>
              <a:t>Хоффманна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    З тих </a:t>
            </a:r>
            <a:r>
              <a:rPr lang="ru-RU" dirty="0" err="1" smtClean="0"/>
              <a:t>часів</a:t>
            </a:r>
            <a:r>
              <a:rPr lang="ru-RU" dirty="0" smtClean="0"/>
              <a:t> </a:t>
            </a:r>
            <a:r>
              <a:rPr lang="ru-RU" dirty="0" err="1" smtClean="0"/>
              <a:t>мистецтво</a:t>
            </a:r>
            <a:r>
              <a:rPr lang="ru-RU" dirty="0" smtClean="0"/>
              <a:t> </a:t>
            </a:r>
            <a:r>
              <a:rPr lang="ru-RU" dirty="0" err="1" smtClean="0"/>
              <a:t>випалювання</a:t>
            </a:r>
            <a:r>
              <a:rPr lang="ru-RU" dirty="0" smtClean="0"/>
              <a:t> </a:t>
            </a:r>
            <a:r>
              <a:rPr lang="ru-RU" dirty="0" err="1" smtClean="0"/>
              <a:t>цегли</a:t>
            </a:r>
            <a:r>
              <a:rPr lang="ru-RU" dirty="0" smtClean="0"/>
              <a:t> </a:t>
            </a:r>
            <a:r>
              <a:rPr lang="ru-RU" dirty="0" err="1" smtClean="0"/>
              <a:t>поступово</a:t>
            </a:r>
            <a:r>
              <a:rPr lang="ru-RU" dirty="0" smtClean="0"/>
              <a:t> </a:t>
            </a:r>
            <a:r>
              <a:rPr lang="ru-RU" dirty="0" err="1" smtClean="0"/>
              <a:t>удосконалювалось</a:t>
            </a:r>
            <a:r>
              <a:rPr lang="ru-RU" dirty="0" smtClean="0"/>
              <a:t> до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сучасного</a:t>
            </a:r>
            <a:r>
              <a:rPr lang="ru-RU" dirty="0" smtClean="0"/>
              <a:t> </a:t>
            </a:r>
            <a:r>
              <a:rPr lang="ru-RU" dirty="0" err="1" smtClean="0"/>
              <a:t>високотехнологічного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дозволяє</a:t>
            </a:r>
            <a:r>
              <a:rPr lang="ru-RU" dirty="0" smtClean="0"/>
              <a:t> </a:t>
            </a:r>
            <a:r>
              <a:rPr lang="ru-RU" dirty="0" err="1" smtClean="0"/>
              <a:t>отримувати</a:t>
            </a:r>
            <a:r>
              <a:rPr lang="ru-RU" dirty="0" smtClean="0"/>
              <a:t> ту </a:t>
            </a:r>
            <a:r>
              <a:rPr lang="ru-RU" dirty="0" err="1" smtClean="0"/>
              <a:t>високоякісну</a:t>
            </a:r>
            <a:r>
              <a:rPr lang="ru-RU" dirty="0" smtClean="0"/>
              <a:t> та </a:t>
            </a:r>
            <a:r>
              <a:rPr lang="ru-RU" dirty="0" err="1" smtClean="0"/>
              <a:t>міцну</a:t>
            </a:r>
            <a:r>
              <a:rPr lang="ru-RU" dirty="0" smtClean="0"/>
              <a:t> </a:t>
            </a:r>
            <a:r>
              <a:rPr lang="ru-RU" dirty="0" err="1" smtClean="0"/>
              <a:t>цеглу</a:t>
            </a:r>
            <a:r>
              <a:rPr lang="ru-RU" dirty="0" smtClean="0"/>
              <a:t>, яку ми </a:t>
            </a:r>
            <a:r>
              <a:rPr lang="ru-RU" dirty="0" err="1" smtClean="0"/>
              <a:t>маємо</a:t>
            </a:r>
            <a:r>
              <a:rPr lang="ru-RU" dirty="0" smtClean="0"/>
              <a:t> на </a:t>
            </a:r>
            <a:r>
              <a:rPr lang="ru-RU" dirty="0" err="1" smtClean="0"/>
              <a:t>сьогоднішній</a:t>
            </a:r>
            <a:r>
              <a:rPr lang="ru-RU" dirty="0" smtClean="0"/>
              <a:t> день.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122" name="Picture 2" descr="C:\Users\Администратор\Pictures\cegla-2-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500174"/>
            <a:ext cx="3962400" cy="44291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686800" cy="838200"/>
          </a:xfrm>
        </p:spPr>
        <p:txBody>
          <a:bodyPr/>
          <a:lstStyle/>
          <a:p>
            <a:r>
              <a:rPr lang="ru-RU" dirty="0" smtClean="0"/>
              <a:t>З </a:t>
            </a:r>
            <a:r>
              <a:rPr lang="ru-RU" dirty="0" err="1" smtClean="0"/>
              <a:t>техн</a:t>
            </a:r>
            <a:r>
              <a:rPr lang="uk-UA" dirty="0" err="1" smtClean="0"/>
              <a:t>ічної</a:t>
            </a:r>
            <a:r>
              <a:rPr lang="uk-UA" dirty="0" smtClean="0"/>
              <a:t> точки зору…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24400" y="1428736"/>
            <a:ext cx="4419600" cy="5151455"/>
          </a:xfrm>
        </p:spPr>
        <p:txBody>
          <a:bodyPr>
            <a:normAutofit/>
          </a:bodyPr>
          <a:lstStyle/>
          <a:p>
            <a:r>
              <a:rPr lang="ru-RU" sz="1700" dirty="0" err="1" smtClean="0"/>
              <a:t>Назва</a:t>
            </a:r>
            <a:r>
              <a:rPr lang="ru-RU" sz="1700" dirty="0" smtClean="0"/>
              <a:t> граней</a:t>
            </a:r>
            <a:r>
              <a:rPr lang="en-US" sz="1700" dirty="0" smtClean="0"/>
              <a:t>:</a:t>
            </a:r>
            <a:endParaRPr lang="ru-RU" sz="1700" dirty="0" smtClean="0"/>
          </a:p>
          <a:p>
            <a:r>
              <a:rPr lang="ru-RU" sz="1700" dirty="0" err="1" smtClean="0"/>
              <a:t>Постіль</a:t>
            </a:r>
            <a:r>
              <a:rPr lang="ru-RU" sz="1700" dirty="0" smtClean="0"/>
              <a:t> — </a:t>
            </a:r>
            <a:r>
              <a:rPr lang="ru-RU" sz="1700" dirty="0" err="1" smtClean="0"/>
              <a:t>рабоча</a:t>
            </a:r>
            <a:r>
              <a:rPr lang="ru-RU" sz="1700" dirty="0" smtClean="0"/>
              <a:t> грань </a:t>
            </a:r>
            <a:r>
              <a:rPr lang="ru-RU" sz="1700" dirty="0" err="1" smtClean="0"/>
              <a:t>виробу</a:t>
            </a:r>
            <a:r>
              <a:rPr lang="ru-RU" sz="1700" dirty="0" smtClean="0"/>
              <a:t> (</a:t>
            </a:r>
            <a:r>
              <a:rPr lang="ru-RU" sz="1700" dirty="0" err="1" smtClean="0"/>
              <a:t>з</a:t>
            </a:r>
            <a:r>
              <a:rPr lang="ru-RU" sz="1700" dirty="0" smtClean="0"/>
              <a:t> </a:t>
            </a:r>
            <a:r>
              <a:rPr lang="ru-RU" sz="1700" dirty="0" err="1" smtClean="0"/>
              <a:t>розмірами</a:t>
            </a:r>
            <a:r>
              <a:rPr lang="ru-RU" sz="1700" dirty="0" smtClean="0"/>
              <a:t> 250х120 мм);</a:t>
            </a:r>
          </a:p>
          <a:p>
            <a:r>
              <a:rPr lang="ru-RU" sz="1700" dirty="0" smtClean="0"/>
              <a:t>Ложок — </a:t>
            </a:r>
            <a:r>
              <a:rPr lang="ru-RU" sz="1700" dirty="0" err="1" smtClean="0"/>
              <a:t>середня</a:t>
            </a:r>
            <a:r>
              <a:rPr lang="ru-RU" sz="1700" dirty="0" smtClean="0"/>
              <a:t> по </a:t>
            </a:r>
            <a:r>
              <a:rPr lang="ru-RU" sz="1700" dirty="0" err="1" smtClean="0"/>
              <a:t>площі</a:t>
            </a:r>
            <a:r>
              <a:rPr lang="ru-RU" sz="1700" dirty="0" smtClean="0"/>
              <a:t> грань </a:t>
            </a:r>
            <a:r>
              <a:rPr lang="ru-RU" sz="1700" dirty="0" err="1" smtClean="0"/>
              <a:t>виробу</a:t>
            </a:r>
            <a:r>
              <a:rPr lang="ru-RU" sz="1700" dirty="0" smtClean="0"/>
              <a:t> (</a:t>
            </a:r>
            <a:r>
              <a:rPr lang="ru-RU" sz="1700" dirty="0" err="1" smtClean="0"/>
              <a:t>з</a:t>
            </a:r>
            <a:r>
              <a:rPr lang="ru-RU" sz="1700" dirty="0" smtClean="0"/>
              <a:t> </a:t>
            </a:r>
            <a:r>
              <a:rPr lang="ru-RU" sz="1700" dirty="0" err="1" smtClean="0"/>
              <a:t>розмірами</a:t>
            </a:r>
            <a:r>
              <a:rPr lang="ru-RU" sz="1700" dirty="0" smtClean="0"/>
              <a:t> 250х65 мм);</a:t>
            </a:r>
          </a:p>
          <a:p>
            <a:r>
              <a:rPr lang="ru-RU" sz="1700" dirty="0" err="1" smtClean="0"/>
              <a:t>Тичок</a:t>
            </a:r>
            <a:r>
              <a:rPr lang="ru-RU" sz="1700" dirty="0" smtClean="0"/>
              <a:t> — </a:t>
            </a:r>
            <a:r>
              <a:rPr lang="ru-RU" sz="1700" dirty="0" err="1" smtClean="0"/>
              <a:t>найменша</a:t>
            </a:r>
            <a:r>
              <a:rPr lang="ru-RU" sz="1700" dirty="0" smtClean="0"/>
              <a:t> грань </a:t>
            </a:r>
            <a:r>
              <a:rPr lang="ru-RU" sz="1700" dirty="0" err="1" smtClean="0"/>
              <a:t>виробу</a:t>
            </a:r>
            <a:r>
              <a:rPr lang="ru-RU" sz="1700" dirty="0" smtClean="0"/>
              <a:t> (</a:t>
            </a:r>
            <a:r>
              <a:rPr lang="ru-RU" sz="1700" dirty="0" err="1" smtClean="0"/>
              <a:t>з</a:t>
            </a:r>
            <a:r>
              <a:rPr lang="ru-RU" sz="1700" dirty="0" smtClean="0"/>
              <a:t> </a:t>
            </a:r>
            <a:r>
              <a:rPr lang="ru-RU" sz="1700" dirty="0" err="1" smtClean="0"/>
              <a:t>розмірами</a:t>
            </a:r>
            <a:r>
              <a:rPr lang="ru-RU" sz="1700" dirty="0" smtClean="0"/>
              <a:t> 120х65 мм).</a:t>
            </a:r>
          </a:p>
          <a:p>
            <a:endParaRPr lang="ru-RU" dirty="0"/>
          </a:p>
        </p:txBody>
      </p:sp>
      <p:pic>
        <p:nvPicPr>
          <p:cNvPr id="6146" name="Picture 2" descr="C:\Users\Администратор\Pictures\24.07.2009_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3786190"/>
            <a:ext cx="2200275" cy="26003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1142976" y="1357298"/>
            <a:ext cx="3571868" cy="4872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цегли</a:t>
            </a:r>
            <a:endParaRPr lang="ru-RU" dirty="0"/>
          </a:p>
          <a:p>
            <a:r>
              <a:rPr lang="ru-RU" dirty="0" err="1">
                <a:hlinkClick r:id="rId3" tooltip="Гіперпресована цегла"/>
              </a:rPr>
              <a:t>Гіперпресована</a:t>
            </a:r>
            <a:r>
              <a:rPr lang="ru-RU" dirty="0">
                <a:hlinkClick r:id="rId3" tooltip="Гіперпресована цегла"/>
              </a:rPr>
              <a:t> </a:t>
            </a:r>
            <a:r>
              <a:rPr lang="ru-RU" dirty="0" err="1">
                <a:hlinkClick r:id="rId3" tooltip="Гіперпресована цегла"/>
              </a:rPr>
              <a:t>цегла</a:t>
            </a:r>
            <a:endParaRPr lang="ru-RU" dirty="0"/>
          </a:p>
          <a:p>
            <a:r>
              <a:rPr lang="ru-RU" dirty="0" err="1">
                <a:hlinkClick r:id="rId4" tooltip="Вогнетривка цегла (ще не написана)"/>
              </a:rPr>
              <a:t>Вогнетривка</a:t>
            </a:r>
            <a:r>
              <a:rPr lang="ru-RU" dirty="0">
                <a:hlinkClick r:id="rId4" tooltip="Вогнетривка цегла (ще не написана)"/>
              </a:rPr>
              <a:t> </a:t>
            </a:r>
            <a:r>
              <a:rPr lang="ru-RU" dirty="0" err="1">
                <a:hlinkClick r:id="rId4" tooltip="Вогнетривка цегла (ще не написана)"/>
              </a:rPr>
              <a:t>цегла</a:t>
            </a:r>
            <a:endParaRPr lang="ru-RU" dirty="0"/>
          </a:p>
          <a:p>
            <a:r>
              <a:rPr lang="ru-RU" dirty="0" err="1">
                <a:hlinkClick r:id="rId5" tooltip="Червона цегла (ще не написана)"/>
              </a:rPr>
              <a:t>Червона</a:t>
            </a:r>
            <a:r>
              <a:rPr lang="ru-RU" dirty="0">
                <a:hlinkClick r:id="rId5" tooltip="Червона цегла (ще не написана)"/>
              </a:rPr>
              <a:t> </a:t>
            </a:r>
            <a:r>
              <a:rPr lang="ru-RU" dirty="0" err="1">
                <a:hlinkClick r:id="rId5" tooltip="Червона цегла (ще не написана)"/>
              </a:rPr>
              <a:t>цегла</a:t>
            </a:r>
            <a:endParaRPr lang="ru-RU" dirty="0"/>
          </a:p>
          <a:p>
            <a:r>
              <a:rPr lang="ru-RU" dirty="0" err="1">
                <a:hlinkClick r:id="rId6" tooltip="Фасонна цегла (ще не написана)"/>
              </a:rPr>
              <a:t>Фасонна</a:t>
            </a:r>
            <a:r>
              <a:rPr lang="ru-RU" dirty="0">
                <a:hlinkClick r:id="rId6" tooltip="Фасонна цегла (ще не написана)"/>
              </a:rPr>
              <a:t> </a:t>
            </a:r>
            <a:r>
              <a:rPr lang="ru-RU" dirty="0" err="1">
                <a:hlinkClick r:id="rId6" tooltip="Фасонна цегла (ще не написана)"/>
              </a:rPr>
              <a:t>цегла</a:t>
            </a:r>
            <a:endParaRPr lang="ru-RU" dirty="0"/>
          </a:p>
          <a:p>
            <a:r>
              <a:rPr lang="ru-RU" dirty="0" err="1">
                <a:hlinkClick r:id="rId7" tooltip="Лицьова цегла (ще не написана)"/>
              </a:rPr>
              <a:t>Лицьова</a:t>
            </a:r>
            <a:r>
              <a:rPr lang="ru-RU" dirty="0">
                <a:hlinkClick r:id="rId7" tooltip="Лицьова цегла (ще не написана)"/>
              </a:rPr>
              <a:t> </a:t>
            </a:r>
            <a:r>
              <a:rPr lang="ru-RU" dirty="0" err="1">
                <a:hlinkClick r:id="rId7" tooltip="Лицьова цегла (ще не написана)"/>
              </a:rPr>
              <a:t>цегла</a:t>
            </a:r>
            <a:endParaRPr lang="ru-RU" dirty="0"/>
          </a:p>
          <a:p>
            <a:r>
              <a:rPr lang="ru-RU" dirty="0" err="1">
                <a:hlinkClick r:id="rId8" tooltip="Рядова цегла (ще не написана)"/>
              </a:rPr>
              <a:t>Рядова</a:t>
            </a:r>
            <a:r>
              <a:rPr lang="ru-RU" dirty="0">
                <a:hlinkClick r:id="rId8" tooltip="Рядова цегла (ще не написана)"/>
              </a:rPr>
              <a:t> </a:t>
            </a:r>
            <a:r>
              <a:rPr lang="ru-RU" dirty="0" err="1">
                <a:hlinkClick r:id="rId8" tooltip="Рядова цегла (ще не написана)"/>
              </a:rPr>
              <a:t>цегла</a:t>
            </a:r>
            <a:endParaRPr lang="ru-RU" dirty="0"/>
          </a:p>
          <a:p>
            <a:r>
              <a:rPr lang="ru-RU" dirty="0" err="1">
                <a:hlinkClick r:id="rId9" tooltip="Пічна цегла (ще не написана)"/>
              </a:rPr>
              <a:t>Пічна</a:t>
            </a:r>
            <a:r>
              <a:rPr lang="ru-RU" dirty="0">
                <a:hlinkClick r:id="rId9" tooltip="Пічна цегла (ще не написана)"/>
              </a:rPr>
              <a:t> </a:t>
            </a:r>
            <a:r>
              <a:rPr lang="ru-RU" dirty="0" err="1">
                <a:hlinkClick r:id="rId9" tooltip="Пічна цегла (ще не написана)"/>
              </a:rPr>
              <a:t>цегла</a:t>
            </a:r>
            <a:endParaRPr lang="ru-RU" dirty="0"/>
          </a:p>
          <a:p>
            <a:r>
              <a:rPr lang="ru-RU" dirty="0" err="1">
                <a:hlinkClick r:id="rId10" tooltip="Актурна цегла (ще не написана)"/>
              </a:rPr>
              <a:t>Актурна</a:t>
            </a:r>
            <a:r>
              <a:rPr lang="ru-RU" dirty="0">
                <a:hlinkClick r:id="rId10" tooltip="Актурна цегла (ще не написана)"/>
              </a:rPr>
              <a:t> </a:t>
            </a:r>
            <a:r>
              <a:rPr lang="ru-RU" dirty="0" err="1">
                <a:hlinkClick r:id="rId10" tooltip="Актурна цегла (ще не написана)"/>
              </a:rPr>
              <a:t>цегла</a:t>
            </a:r>
            <a:endParaRPr lang="ru-RU" dirty="0"/>
          </a:p>
          <a:p>
            <a:r>
              <a:rPr lang="ru-RU" dirty="0" err="1">
                <a:hlinkClick r:id="rId11" tooltip="Силікатна цегла"/>
              </a:rPr>
              <a:t>Силікатна</a:t>
            </a:r>
            <a:r>
              <a:rPr lang="ru-RU" dirty="0">
                <a:hlinkClick r:id="rId11" tooltip="Силікатна цегла"/>
              </a:rPr>
              <a:t> </a:t>
            </a:r>
            <a:r>
              <a:rPr lang="ru-RU" dirty="0" err="1">
                <a:hlinkClick r:id="rId11" tooltip="Силікатна цегла"/>
              </a:rPr>
              <a:t>цегла</a:t>
            </a:r>
            <a:endParaRPr lang="ru-RU" dirty="0"/>
          </a:p>
          <a:p>
            <a:r>
              <a:rPr lang="ru-RU" dirty="0" err="1">
                <a:hlinkClick r:id="rId12" tooltip="Лекальна цегла (ще не написана)"/>
              </a:rPr>
              <a:t>Лекальна</a:t>
            </a:r>
            <a:r>
              <a:rPr lang="ru-RU" dirty="0">
                <a:hlinkClick r:id="rId12" tooltip="Лекальна цегла (ще не написана)"/>
              </a:rPr>
              <a:t> </a:t>
            </a:r>
            <a:r>
              <a:rPr lang="ru-RU" dirty="0" err="1">
                <a:hlinkClick r:id="rId12" tooltip="Лекальна цегла (ще не написана)"/>
              </a:rPr>
              <a:t>цегла</a:t>
            </a:r>
            <a:endParaRPr lang="ru-RU" dirty="0"/>
          </a:p>
          <a:p>
            <a:r>
              <a:rPr lang="ru-RU" dirty="0">
                <a:hlinkClick r:id="rId13" tooltip="Глазурована цегла (ще не написана)"/>
              </a:rPr>
              <a:t>Глазурована </a:t>
            </a:r>
            <a:r>
              <a:rPr lang="ru-RU" dirty="0" err="1">
                <a:hlinkClick r:id="rId13" tooltip="Глазурована цегла (ще не написана)"/>
              </a:rPr>
              <a:t>цегла</a:t>
            </a:r>
            <a:endParaRPr lang="ru-RU" dirty="0"/>
          </a:p>
          <a:p>
            <a:r>
              <a:rPr lang="ru-RU" dirty="0" err="1">
                <a:hlinkClick r:id="rId14" tooltip="Черенева цегла (ще не написана)"/>
              </a:rPr>
              <a:t>Черенева</a:t>
            </a:r>
            <a:r>
              <a:rPr lang="ru-RU" dirty="0">
                <a:hlinkClick r:id="rId14" tooltip="Черенева цегла (ще не написана)"/>
              </a:rPr>
              <a:t> </a:t>
            </a:r>
            <a:r>
              <a:rPr lang="ru-RU" dirty="0" err="1">
                <a:hlinkClick r:id="rId14" tooltip="Черенева цегла (ще не написана)"/>
              </a:rPr>
              <a:t>цегла</a:t>
            </a:r>
            <a:endParaRPr lang="ru-RU" dirty="0"/>
          </a:p>
          <a:p>
            <a:r>
              <a:rPr lang="ru-RU" dirty="0" err="1">
                <a:hlinkClick r:id="rId15" tooltip="Клінкерна цегла"/>
              </a:rPr>
              <a:t>Клінкерна</a:t>
            </a:r>
            <a:r>
              <a:rPr lang="ru-RU" dirty="0">
                <a:hlinkClick r:id="rId15" tooltip="Клінкерна цегла"/>
              </a:rPr>
              <a:t> </a:t>
            </a:r>
            <a:r>
              <a:rPr lang="ru-RU" dirty="0" err="1">
                <a:hlinkClick r:id="rId15" tooltip="Клінкерна цегла"/>
              </a:rPr>
              <a:t>цегла</a:t>
            </a:r>
            <a:endParaRPr lang="ru-RU" dirty="0"/>
          </a:p>
          <a:p>
            <a:r>
              <a:rPr lang="ru-RU" dirty="0" err="1">
                <a:hlinkClick r:id="rId16" tooltip="Тротуарна цегла (ще не написана)"/>
              </a:rPr>
              <a:t>Тротуарна</a:t>
            </a:r>
            <a:r>
              <a:rPr lang="ru-RU" dirty="0">
                <a:hlinkClick r:id="rId16" tooltip="Тротуарна цегла (ще не написана)"/>
              </a:rPr>
              <a:t> </a:t>
            </a:r>
            <a:r>
              <a:rPr lang="ru-RU" dirty="0" err="1">
                <a:hlinkClick r:id="rId16" tooltip="Тротуарна цегла (ще не написана)"/>
              </a:rPr>
              <a:t>цегла</a:t>
            </a:r>
            <a:endParaRPr lang="ru-RU" dirty="0"/>
          </a:p>
          <a:p>
            <a:r>
              <a:rPr lang="ru-RU" dirty="0" err="1">
                <a:hlinkClick r:id="rId17" tooltip="Свинцева цегла (ще не написана)"/>
              </a:rPr>
              <a:t>Свинцева</a:t>
            </a:r>
            <a:r>
              <a:rPr lang="ru-RU" dirty="0">
                <a:hlinkClick r:id="rId17" tooltip="Свинцева цегла (ще не написана)"/>
              </a:rPr>
              <a:t> </a:t>
            </a:r>
            <a:r>
              <a:rPr lang="ru-RU" dirty="0" err="1">
                <a:hlinkClick r:id="rId17" tooltip="Свинцева цегла (ще не написана)"/>
              </a:rPr>
              <a:t>цегла</a:t>
            </a:r>
            <a:endParaRPr lang="ru-RU" dirty="0"/>
          </a:p>
          <a:p>
            <a:r>
              <a:rPr lang="ru-RU" dirty="0">
                <a:hlinkClick r:id="rId18" tooltip="Саман"/>
              </a:rPr>
              <a:t>Саман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Матеріальний</a:t>
            </a:r>
            <a:r>
              <a:rPr lang="ru-RU" dirty="0" smtClean="0"/>
              <a:t> склад </a:t>
            </a:r>
            <a:r>
              <a:rPr lang="ru-RU" dirty="0" err="1" smtClean="0"/>
              <a:t>цегли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14744" y="1285860"/>
            <a:ext cx="5276856" cy="4794265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Не всякий </a:t>
            </a:r>
            <a:r>
              <a:rPr lang="ru-RU" dirty="0" err="1" smtClean="0"/>
              <a:t>різновид</a:t>
            </a:r>
            <a:r>
              <a:rPr lang="ru-RU" dirty="0" smtClean="0"/>
              <a:t> </a:t>
            </a:r>
            <a:r>
              <a:rPr lang="ru-RU" dirty="0" err="1" smtClean="0"/>
              <a:t>цегли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застосована</a:t>
            </a:r>
            <a:r>
              <a:rPr lang="ru-RU" dirty="0" smtClean="0"/>
              <a:t> для </a:t>
            </a:r>
            <a:r>
              <a:rPr lang="ru-RU" dirty="0" err="1" smtClean="0"/>
              <a:t>обробки</a:t>
            </a:r>
            <a:r>
              <a:rPr lang="ru-RU" dirty="0" smtClean="0"/>
              <a:t> фасаду </a:t>
            </a:r>
            <a:r>
              <a:rPr lang="ru-RU" dirty="0" err="1" smtClean="0"/>
              <a:t>будівлі</a:t>
            </a:r>
            <a:r>
              <a:rPr lang="ru-RU" dirty="0" smtClean="0"/>
              <a:t>. </a:t>
            </a:r>
            <a:r>
              <a:rPr lang="ru-RU" dirty="0" err="1" smtClean="0"/>
              <a:t>Вогнетривка</a:t>
            </a:r>
            <a:r>
              <a:rPr lang="ru-RU" dirty="0" smtClean="0"/>
              <a:t> (</a:t>
            </a:r>
            <a:r>
              <a:rPr lang="ru-RU" dirty="0" err="1" smtClean="0"/>
              <a:t>шамотна</a:t>
            </a:r>
            <a:r>
              <a:rPr lang="ru-RU" dirty="0" smtClean="0"/>
              <a:t>) </a:t>
            </a:r>
            <a:r>
              <a:rPr lang="ru-RU" dirty="0" err="1" smtClean="0"/>
              <a:t>цегла</a:t>
            </a:r>
            <a:r>
              <a:rPr lang="ru-RU" dirty="0" smtClean="0"/>
              <a:t> добре </a:t>
            </a:r>
            <a:r>
              <a:rPr lang="ru-RU" dirty="0" err="1" smtClean="0"/>
              <a:t>протистоїть</a:t>
            </a:r>
            <a:r>
              <a:rPr lang="ru-RU" dirty="0" smtClean="0"/>
              <a:t> </a:t>
            </a:r>
            <a:r>
              <a:rPr lang="ru-RU" dirty="0" err="1" smtClean="0"/>
              <a:t>тривалим</a:t>
            </a:r>
            <a:r>
              <a:rPr lang="ru-RU" dirty="0" smtClean="0"/>
              <a:t> </a:t>
            </a:r>
            <a:r>
              <a:rPr lang="ru-RU" dirty="0" err="1" smtClean="0"/>
              <a:t>термічним</a:t>
            </a:r>
            <a:r>
              <a:rPr lang="ru-RU" dirty="0" smtClean="0"/>
              <a:t> </a:t>
            </a:r>
            <a:r>
              <a:rPr lang="ru-RU" dirty="0" err="1" smtClean="0"/>
              <a:t>навантаженням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погано переносить </a:t>
            </a:r>
            <a:r>
              <a:rPr lang="ru-RU" dirty="0" err="1" smtClean="0"/>
              <a:t>зволоження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, </a:t>
            </a:r>
            <a:r>
              <a:rPr lang="ru-RU" dirty="0" err="1" smtClean="0"/>
              <a:t>тим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, </a:t>
            </a:r>
            <a:r>
              <a:rPr lang="ru-RU" dirty="0" err="1" smtClean="0"/>
              <a:t>промерзання</a:t>
            </a:r>
            <a:r>
              <a:rPr lang="ru-RU" dirty="0" smtClean="0"/>
              <a:t>. </a:t>
            </a:r>
            <a:r>
              <a:rPr lang="ru-RU" dirty="0" err="1" smtClean="0"/>
              <a:t>Лицьова</a:t>
            </a:r>
            <a:r>
              <a:rPr lang="ru-RU" dirty="0" smtClean="0"/>
              <a:t> кладка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подібно</a:t>
            </a:r>
            <a:r>
              <a:rPr lang="uk-UA" dirty="0" smtClean="0"/>
              <a:t>ї</a:t>
            </a:r>
            <a:r>
              <a:rPr lang="ru-RU" dirty="0" smtClean="0"/>
              <a:t> </a:t>
            </a:r>
            <a:r>
              <a:rPr lang="ru-RU" dirty="0" err="1" smtClean="0"/>
              <a:t>цегли</a:t>
            </a:r>
            <a:r>
              <a:rPr lang="ru-RU" dirty="0" smtClean="0"/>
              <a:t> </a:t>
            </a:r>
            <a:r>
              <a:rPr lang="ru-RU" dirty="0" err="1" smtClean="0"/>
              <a:t>неприпустима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Кислототривка</a:t>
            </a:r>
            <a:r>
              <a:rPr lang="ru-RU" dirty="0" smtClean="0"/>
              <a:t> груба </a:t>
            </a:r>
            <a:r>
              <a:rPr lang="ru-RU" dirty="0" err="1" smtClean="0"/>
              <a:t>кераміка</a:t>
            </a:r>
            <a:r>
              <a:rPr lang="ru-RU" dirty="0" smtClean="0"/>
              <a:t> </a:t>
            </a:r>
            <a:r>
              <a:rPr lang="ru-RU" dirty="0" err="1" smtClean="0"/>
              <a:t>виготовляється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спеціальних</a:t>
            </a:r>
            <a:r>
              <a:rPr lang="ru-RU" dirty="0" smtClean="0"/>
              <a:t>,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рідкісних</a:t>
            </a:r>
            <a:r>
              <a:rPr lang="ru-RU" dirty="0" smtClean="0"/>
              <a:t> глин. Будучи за </a:t>
            </a:r>
            <a:r>
              <a:rPr lang="ru-RU" dirty="0" err="1" smtClean="0"/>
              <a:t>своєю</a:t>
            </a:r>
            <a:r>
              <a:rPr lang="ru-RU" dirty="0" smtClean="0"/>
              <a:t> природою </a:t>
            </a:r>
            <a:r>
              <a:rPr lang="ru-RU" dirty="0" err="1" smtClean="0"/>
              <a:t>найближчим</a:t>
            </a:r>
            <a:r>
              <a:rPr lang="ru-RU" dirty="0" smtClean="0"/>
              <a:t> родичем </a:t>
            </a:r>
            <a:r>
              <a:rPr lang="ru-RU" dirty="0" err="1" smtClean="0"/>
              <a:t>клінкерної</a:t>
            </a:r>
            <a:r>
              <a:rPr lang="ru-RU" dirty="0" smtClean="0"/>
              <a:t> </a:t>
            </a:r>
            <a:r>
              <a:rPr lang="ru-RU" dirty="0" err="1" smtClean="0"/>
              <a:t>кераміки</a:t>
            </a:r>
            <a:r>
              <a:rPr lang="ru-RU" dirty="0" smtClean="0"/>
              <a:t>,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відмінні</a:t>
            </a:r>
            <a:r>
              <a:rPr lang="ru-RU" dirty="0" smtClean="0"/>
              <a:t> </a:t>
            </a:r>
            <a:r>
              <a:rPr lang="ru-RU" dirty="0" err="1" smtClean="0"/>
              <a:t>міцнісні</a:t>
            </a:r>
            <a:r>
              <a:rPr lang="ru-RU" dirty="0" smtClean="0"/>
              <a:t> та </a:t>
            </a:r>
            <a:r>
              <a:rPr lang="ru-RU" dirty="0" err="1" smtClean="0"/>
              <a:t>експлуатаційні</a:t>
            </a:r>
            <a:r>
              <a:rPr lang="ru-RU" dirty="0" smtClean="0"/>
              <a:t> характеристики,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відрізняється</a:t>
            </a:r>
            <a:r>
              <a:rPr lang="ru-RU" dirty="0" smtClean="0"/>
              <a:t> </a:t>
            </a:r>
            <a:r>
              <a:rPr lang="ru-RU" dirty="0" err="1" smtClean="0"/>
              <a:t>високою</a:t>
            </a:r>
            <a:r>
              <a:rPr lang="ru-RU" dirty="0" smtClean="0"/>
              <a:t> </a:t>
            </a:r>
            <a:r>
              <a:rPr lang="ru-RU" dirty="0" err="1" smtClean="0"/>
              <a:t>ціною</a:t>
            </a:r>
            <a:r>
              <a:rPr lang="ru-RU" dirty="0" smtClean="0"/>
              <a:t> - на 20% -30% </a:t>
            </a:r>
            <a:r>
              <a:rPr lang="ru-RU" dirty="0" err="1" smtClean="0"/>
              <a:t>вище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у </a:t>
            </a:r>
            <a:r>
              <a:rPr lang="ru-RU" dirty="0" err="1" smtClean="0"/>
              <a:t>аналогічного</a:t>
            </a:r>
            <a:r>
              <a:rPr lang="ru-RU" dirty="0" smtClean="0"/>
              <a:t> за </a:t>
            </a:r>
            <a:r>
              <a:rPr lang="ru-RU" dirty="0" err="1" smtClean="0"/>
              <a:t>розмірами</a:t>
            </a:r>
            <a:r>
              <a:rPr lang="ru-RU" dirty="0" smtClean="0"/>
              <a:t> </a:t>
            </a:r>
            <a:r>
              <a:rPr lang="ru-RU" dirty="0" err="1" smtClean="0"/>
              <a:t>клінкерної</a:t>
            </a:r>
            <a:r>
              <a:rPr lang="ru-RU" dirty="0" smtClean="0"/>
              <a:t> </a:t>
            </a:r>
            <a:r>
              <a:rPr lang="ru-RU" dirty="0" err="1" smtClean="0"/>
              <a:t>цегли</a:t>
            </a:r>
            <a:r>
              <a:rPr lang="ru-RU" dirty="0" smtClean="0"/>
              <a:t>. </a:t>
            </a:r>
            <a:r>
              <a:rPr lang="ru-RU" dirty="0" err="1" smtClean="0"/>
              <a:t>Випуск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обмежений</a:t>
            </a:r>
            <a:r>
              <a:rPr lang="ru-RU" dirty="0" smtClean="0"/>
              <a:t> невеликою </a:t>
            </a:r>
            <a:r>
              <a:rPr lang="ru-RU" dirty="0" err="1" smtClean="0"/>
              <a:t>кількістю</a:t>
            </a:r>
            <a:r>
              <a:rPr lang="ru-RU" dirty="0" smtClean="0"/>
              <a:t> </a:t>
            </a:r>
            <a:r>
              <a:rPr lang="ru-RU" dirty="0" err="1" smtClean="0"/>
              <a:t>родовищ</a:t>
            </a:r>
            <a:r>
              <a:rPr lang="ru-RU" dirty="0" smtClean="0"/>
              <a:t> </a:t>
            </a:r>
            <a:r>
              <a:rPr lang="ru-RU" dirty="0" err="1" smtClean="0"/>
              <a:t>підходящої</a:t>
            </a:r>
            <a:r>
              <a:rPr lang="ru-RU" dirty="0" smtClean="0"/>
              <a:t> </a:t>
            </a:r>
            <a:r>
              <a:rPr lang="ru-RU" dirty="0" err="1" smtClean="0"/>
              <a:t>глини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практично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диктується</a:t>
            </a:r>
            <a:r>
              <a:rPr lang="ru-RU" dirty="0" smtClean="0"/>
              <a:t> потребами </a:t>
            </a:r>
            <a:r>
              <a:rPr lang="ru-RU" dirty="0" err="1" smtClean="0"/>
              <a:t>хімічної</a:t>
            </a:r>
            <a:r>
              <a:rPr lang="ru-RU" dirty="0" smtClean="0"/>
              <a:t> </a:t>
            </a:r>
            <a:r>
              <a:rPr lang="ru-RU" dirty="0" err="1" smtClean="0"/>
              <a:t>індустрії</a:t>
            </a:r>
            <a:r>
              <a:rPr lang="ru-RU" dirty="0" smtClean="0"/>
              <a:t>. Теоретично, </a:t>
            </a:r>
            <a:r>
              <a:rPr lang="ru-RU" dirty="0" err="1" smtClean="0"/>
              <a:t>дорожня</a:t>
            </a:r>
            <a:r>
              <a:rPr lang="ru-RU" dirty="0" smtClean="0"/>
              <a:t> </a:t>
            </a:r>
            <a:r>
              <a:rPr lang="ru-RU" dirty="0" err="1" smtClean="0"/>
              <a:t>цегла</a:t>
            </a:r>
            <a:r>
              <a:rPr lang="ru-RU" dirty="0" smtClean="0"/>
              <a:t> (</a:t>
            </a:r>
            <a:r>
              <a:rPr lang="ru-RU" dirty="0" err="1" smtClean="0"/>
              <a:t>бруківка</a:t>
            </a:r>
            <a:r>
              <a:rPr lang="ru-RU" dirty="0" smtClean="0"/>
              <a:t>)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використаний</a:t>
            </a:r>
            <a:r>
              <a:rPr lang="ru-RU" dirty="0" smtClean="0"/>
              <a:t> при </a:t>
            </a:r>
            <a:r>
              <a:rPr lang="ru-RU" dirty="0" err="1" smtClean="0"/>
              <a:t>облицюванні</a:t>
            </a:r>
            <a:r>
              <a:rPr lang="ru-RU" dirty="0" smtClean="0"/>
              <a:t> фасаду,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вартість</a:t>
            </a:r>
            <a:r>
              <a:rPr lang="ru-RU" dirty="0" smtClean="0"/>
              <a:t> такого </a:t>
            </a:r>
            <a:r>
              <a:rPr lang="ru-RU" dirty="0" err="1" smtClean="0"/>
              <a:t>рішення</a:t>
            </a:r>
            <a:r>
              <a:rPr lang="ru-RU" dirty="0" smtClean="0"/>
              <a:t> </a:t>
            </a:r>
            <a:r>
              <a:rPr lang="ru-RU" dirty="0" err="1" smtClean="0"/>
              <a:t>виявляється</a:t>
            </a:r>
            <a:r>
              <a:rPr lang="ru-RU" dirty="0" smtClean="0"/>
              <a:t> </a:t>
            </a:r>
            <a:r>
              <a:rPr lang="ru-RU" dirty="0" err="1" smtClean="0"/>
              <a:t>невиправдано</a:t>
            </a:r>
            <a:r>
              <a:rPr lang="ru-RU" dirty="0" smtClean="0"/>
              <a:t> </a:t>
            </a:r>
            <a:r>
              <a:rPr lang="ru-RU" dirty="0" err="1" smtClean="0"/>
              <a:t>високою</a:t>
            </a:r>
            <a:r>
              <a:rPr lang="ru-RU" dirty="0" smtClean="0"/>
              <a:t> - на 30% -50% </a:t>
            </a:r>
            <a:r>
              <a:rPr lang="ru-RU" dirty="0" err="1" smtClean="0"/>
              <a:t>вище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у </a:t>
            </a:r>
            <a:r>
              <a:rPr lang="ru-RU" dirty="0" err="1" smtClean="0"/>
              <a:t>будь-якого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 </a:t>
            </a:r>
            <a:r>
              <a:rPr lang="ru-RU" dirty="0" err="1" smtClean="0"/>
              <a:t>цегляного</a:t>
            </a:r>
            <a:r>
              <a:rPr lang="ru-RU" dirty="0" smtClean="0"/>
              <a:t> </a:t>
            </a:r>
            <a:r>
              <a:rPr lang="ru-RU" dirty="0" err="1" smtClean="0"/>
              <a:t>варіанту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Розглянемо</a:t>
            </a:r>
            <a:r>
              <a:rPr lang="ru-RU" dirty="0" smtClean="0"/>
              <a:t> </a:t>
            </a:r>
            <a:r>
              <a:rPr lang="ru-RU" dirty="0" err="1" smtClean="0"/>
              <a:t>докладніше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матеріалів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яким</a:t>
            </a:r>
            <a:r>
              <a:rPr lang="ru-RU" dirty="0" smtClean="0"/>
              <a:t> способом </a:t>
            </a:r>
            <a:r>
              <a:rPr lang="ru-RU" dirty="0" err="1" smtClean="0"/>
              <a:t>виробляють</a:t>
            </a:r>
            <a:r>
              <a:rPr lang="ru-RU" dirty="0" smtClean="0"/>
              <a:t> </a:t>
            </a:r>
            <a:r>
              <a:rPr lang="ru-RU" dirty="0" err="1" smtClean="0"/>
              <a:t>цеглу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потрапляють</a:t>
            </a:r>
            <a:r>
              <a:rPr lang="ru-RU" dirty="0" smtClean="0"/>
              <a:t> в </a:t>
            </a:r>
            <a:r>
              <a:rPr lang="ru-RU" dirty="0" err="1" smtClean="0"/>
              <a:t>розряд</a:t>
            </a:r>
            <a:r>
              <a:rPr lang="ru-RU" dirty="0" smtClean="0"/>
              <a:t> </a:t>
            </a:r>
            <a:r>
              <a:rPr lang="ru-RU" dirty="0" err="1" smtClean="0"/>
              <a:t>лицьових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7170" name="Picture 2" descr="C:\Users\Администратор\Pictures\ogneuporny-shamotny-kirpich-sha-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071678"/>
            <a:ext cx="3324769" cy="3378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Сировина</a:t>
            </a:r>
            <a:r>
              <a:rPr lang="ru-RU" dirty="0" smtClean="0"/>
              <a:t> для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випалювальних</a:t>
            </a:r>
            <a:r>
              <a:rPr lang="ru-RU" dirty="0" smtClean="0"/>
              <a:t> </a:t>
            </a:r>
            <a:r>
              <a:rPr lang="ru-RU" dirty="0" err="1" smtClean="0"/>
              <a:t>лицьових</a:t>
            </a:r>
            <a:r>
              <a:rPr lang="ru-RU" dirty="0" smtClean="0"/>
              <a:t> </a:t>
            </a:r>
            <a:r>
              <a:rPr lang="ru-RU" dirty="0" err="1" smtClean="0"/>
              <a:t>цеглин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14810" y="1428736"/>
            <a:ext cx="4776790" cy="4929222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 </a:t>
            </a:r>
          </a:p>
          <a:p>
            <a:r>
              <a:rPr lang="ru-RU" dirty="0" smtClean="0"/>
              <a:t>В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сировини</a:t>
            </a:r>
            <a:r>
              <a:rPr lang="ru-RU" dirty="0" smtClean="0"/>
              <a:t> для </a:t>
            </a:r>
            <a:r>
              <a:rPr lang="ru-RU" dirty="0" err="1" smtClean="0"/>
              <a:t>одержання</a:t>
            </a:r>
            <a:r>
              <a:rPr lang="ru-RU" dirty="0" smtClean="0"/>
              <a:t> </a:t>
            </a:r>
            <a:r>
              <a:rPr lang="ru-RU" dirty="0" err="1" smtClean="0"/>
              <a:t>випалювальних</a:t>
            </a:r>
            <a:r>
              <a:rPr lang="ru-RU" dirty="0" smtClean="0"/>
              <a:t> </a:t>
            </a:r>
            <a:r>
              <a:rPr lang="ru-RU" dirty="0" err="1" smtClean="0"/>
              <a:t>цеглин</a:t>
            </a:r>
            <a:r>
              <a:rPr lang="ru-RU" dirty="0" smtClean="0"/>
              <a:t> </a:t>
            </a:r>
            <a:r>
              <a:rPr lang="ru-RU" dirty="0" err="1" smtClean="0"/>
              <a:t>найбільшого</a:t>
            </a:r>
            <a:r>
              <a:rPr lang="ru-RU" dirty="0" smtClean="0"/>
              <a:t> </a:t>
            </a:r>
            <a:r>
              <a:rPr lang="ru-RU" dirty="0" err="1" smtClean="0"/>
              <a:t>поширення</a:t>
            </a:r>
            <a:r>
              <a:rPr lang="ru-RU" dirty="0" smtClean="0"/>
              <a:t> </a:t>
            </a:r>
            <a:r>
              <a:rPr lang="ru-RU" dirty="0" err="1" smtClean="0"/>
              <a:t>набули</a:t>
            </a:r>
            <a:r>
              <a:rPr lang="ru-RU" dirty="0" smtClean="0"/>
              <a:t> </a:t>
            </a:r>
            <a:r>
              <a:rPr lang="ru-RU" dirty="0" err="1" smtClean="0"/>
              <a:t>глини</a:t>
            </a:r>
            <a:r>
              <a:rPr lang="ru-RU" dirty="0" smtClean="0"/>
              <a:t> - </a:t>
            </a:r>
            <a:r>
              <a:rPr lang="ru-RU" dirty="0" err="1" smtClean="0"/>
              <a:t>природні</a:t>
            </a:r>
            <a:r>
              <a:rPr lang="ru-RU" dirty="0" smtClean="0"/>
              <a:t> </a:t>
            </a:r>
            <a:r>
              <a:rPr lang="ru-RU" dirty="0" err="1" smtClean="0"/>
              <a:t>дрібнозернисті</a:t>
            </a:r>
            <a:r>
              <a:rPr lang="ru-RU" dirty="0" smtClean="0"/>
              <a:t> (</a:t>
            </a:r>
            <a:r>
              <a:rPr lang="ru-RU" dirty="0" err="1" smtClean="0"/>
              <a:t>діаметр</a:t>
            </a:r>
            <a:r>
              <a:rPr lang="ru-RU" dirty="0" smtClean="0"/>
              <a:t> </a:t>
            </a:r>
            <a:r>
              <a:rPr lang="ru-RU" dirty="0" err="1" smtClean="0"/>
              <a:t>частинок</a:t>
            </a:r>
            <a:r>
              <a:rPr lang="ru-RU" dirty="0" smtClean="0"/>
              <a:t> </a:t>
            </a:r>
            <a:r>
              <a:rPr lang="ru-RU" dirty="0" err="1" smtClean="0"/>
              <a:t>менше</a:t>
            </a:r>
            <a:r>
              <a:rPr lang="ru-RU" dirty="0" smtClean="0"/>
              <a:t> 0,005 мм) </a:t>
            </a:r>
            <a:r>
              <a:rPr lang="ru-RU" dirty="0" err="1" smtClean="0"/>
              <a:t>осадові</a:t>
            </a:r>
            <a:r>
              <a:rPr lang="ru-RU" dirty="0" smtClean="0"/>
              <a:t> породи, </a:t>
            </a:r>
            <a:r>
              <a:rPr lang="ru-RU" dirty="0" err="1" smtClean="0"/>
              <a:t>пилоподібні</a:t>
            </a:r>
            <a:r>
              <a:rPr lang="ru-RU" dirty="0" smtClean="0"/>
              <a:t> в сухому </a:t>
            </a:r>
            <a:r>
              <a:rPr lang="ru-RU" dirty="0" err="1" smtClean="0"/>
              <a:t>стані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стають</a:t>
            </a:r>
            <a:r>
              <a:rPr lang="ru-RU" dirty="0" smtClean="0"/>
              <a:t> </a:t>
            </a:r>
            <a:r>
              <a:rPr lang="ru-RU" dirty="0" err="1" smtClean="0"/>
              <a:t>пластичними</a:t>
            </a:r>
            <a:r>
              <a:rPr lang="ru-RU" dirty="0" smtClean="0"/>
              <a:t> при </a:t>
            </a:r>
            <a:r>
              <a:rPr lang="ru-RU" dirty="0" err="1" smtClean="0"/>
              <a:t>зволоженні</a:t>
            </a:r>
            <a:r>
              <a:rPr lang="ru-RU" dirty="0" smtClean="0"/>
              <a:t>. </a:t>
            </a:r>
            <a:r>
              <a:rPr lang="ru-RU" dirty="0" smtClean="0"/>
              <a:t>Буд </a:t>
            </a:r>
            <a:r>
              <a:rPr lang="ru-RU" dirty="0" smtClean="0"/>
              <a:t>глина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одного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декількох</a:t>
            </a:r>
            <a:r>
              <a:rPr lang="ru-RU" dirty="0" smtClean="0"/>
              <a:t> </a:t>
            </a:r>
            <a:r>
              <a:rPr lang="ru-RU" dirty="0" err="1" smtClean="0"/>
              <a:t>мінералів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каолініту</a:t>
            </a:r>
            <a:r>
              <a:rPr lang="ru-RU" dirty="0" smtClean="0"/>
              <a:t>, </a:t>
            </a:r>
            <a:r>
              <a:rPr lang="ru-RU" dirty="0" err="1" smtClean="0"/>
              <a:t>монтморилоніту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шаруватих</a:t>
            </a:r>
            <a:r>
              <a:rPr lang="ru-RU" dirty="0" smtClean="0"/>
              <a:t> </a:t>
            </a:r>
            <a:r>
              <a:rPr lang="ru-RU" dirty="0" err="1" smtClean="0"/>
              <a:t>алюмосилікатів</a:t>
            </a:r>
            <a:r>
              <a:rPr lang="ru-RU" dirty="0" smtClean="0"/>
              <a:t> (</a:t>
            </a:r>
            <a:r>
              <a:rPr lang="ru-RU" dirty="0" err="1" smtClean="0"/>
              <a:t>т.зв</a:t>
            </a:r>
            <a:r>
              <a:rPr lang="ru-RU" dirty="0" smtClean="0"/>
              <a:t>. </a:t>
            </a:r>
            <a:r>
              <a:rPr lang="ru-RU" dirty="0" err="1" smtClean="0"/>
              <a:t>глинисті</a:t>
            </a:r>
            <a:r>
              <a:rPr lang="ru-RU" dirty="0" smtClean="0"/>
              <a:t> </a:t>
            </a:r>
            <a:r>
              <a:rPr lang="ru-RU" dirty="0" err="1" smtClean="0"/>
              <a:t>мінерали</a:t>
            </a:r>
            <a:r>
              <a:rPr lang="ru-RU" dirty="0" smtClean="0"/>
              <a:t>),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містити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піщані</a:t>
            </a:r>
            <a:r>
              <a:rPr lang="ru-RU" dirty="0" smtClean="0"/>
              <a:t> та </a:t>
            </a:r>
            <a:r>
              <a:rPr lang="ru-RU" dirty="0" err="1" smtClean="0"/>
              <a:t>карбонатні</a:t>
            </a:r>
            <a:r>
              <a:rPr lang="ru-RU" dirty="0" smtClean="0"/>
              <a:t> </a:t>
            </a:r>
            <a:r>
              <a:rPr lang="ru-RU" dirty="0" err="1" smtClean="0"/>
              <a:t>частинки</a:t>
            </a:r>
            <a:r>
              <a:rPr lang="ru-RU" dirty="0" smtClean="0"/>
              <a:t>. Оксид </a:t>
            </a:r>
            <a:r>
              <a:rPr lang="ru-RU" dirty="0" err="1" smtClean="0"/>
              <a:t>алюмінію</a:t>
            </a:r>
            <a:r>
              <a:rPr lang="ru-RU" dirty="0" smtClean="0"/>
              <a:t> </a:t>
            </a:r>
            <a:r>
              <a:rPr lang="en-US" dirty="0" smtClean="0"/>
              <a:t>Al2O3 </a:t>
            </a:r>
            <a:r>
              <a:rPr lang="ru-RU" dirty="0" err="1" smtClean="0"/>
              <a:t>і</a:t>
            </a:r>
            <a:r>
              <a:rPr lang="ru-RU" dirty="0" smtClean="0"/>
              <a:t> оксид </a:t>
            </a:r>
            <a:r>
              <a:rPr lang="ru-RU" dirty="0" err="1" smtClean="0"/>
              <a:t>кремнію</a:t>
            </a:r>
            <a:r>
              <a:rPr lang="ru-RU" dirty="0" smtClean="0"/>
              <a:t> </a:t>
            </a:r>
            <a:r>
              <a:rPr lang="en-US" dirty="0" smtClean="0"/>
              <a:t>SiO2 - </a:t>
            </a:r>
            <a:r>
              <a:rPr lang="ru-RU" dirty="0" err="1" smtClean="0"/>
              <a:t>складають</a:t>
            </a:r>
            <a:r>
              <a:rPr lang="ru-RU" dirty="0" smtClean="0"/>
              <a:t> </a:t>
            </a:r>
            <a:r>
              <a:rPr lang="ru-RU" dirty="0" err="1" smtClean="0"/>
              <a:t>значну</a:t>
            </a:r>
            <a:r>
              <a:rPr lang="ru-RU" dirty="0" smtClean="0"/>
              <a:t> </a:t>
            </a:r>
            <a:r>
              <a:rPr lang="ru-RU" dirty="0" err="1" smtClean="0"/>
              <a:t>частину</a:t>
            </a:r>
            <a:r>
              <a:rPr lang="ru-RU" dirty="0" smtClean="0"/>
              <a:t> </a:t>
            </a:r>
            <a:r>
              <a:rPr lang="ru-RU" dirty="0" err="1" smtClean="0"/>
              <a:t>хімічного</a:t>
            </a:r>
            <a:r>
              <a:rPr lang="ru-RU" dirty="0" smtClean="0"/>
              <a:t> складу </a:t>
            </a:r>
            <a:r>
              <a:rPr lang="ru-RU" dirty="0" err="1" smtClean="0"/>
              <a:t>глінообразующіх</a:t>
            </a:r>
            <a:r>
              <a:rPr lang="ru-RU" dirty="0" smtClean="0"/>
              <a:t> </a:t>
            </a:r>
            <a:r>
              <a:rPr lang="ru-RU" dirty="0" err="1" smtClean="0"/>
              <a:t>мінералів</a:t>
            </a:r>
            <a:r>
              <a:rPr lang="ru-RU" dirty="0" smtClean="0"/>
              <a:t>. </a:t>
            </a:r>
            <a:r>
              <a:rPr lang="ru-RU" dirty="0" err="1" smtClean="0"/>
              <a:t>Більшість</a:t>
            </a:r>
            <a:r>
              <a:rPr lang="ru-RU" dirty="0" smtClean="0"/>
              <a:t> глин охристого </a:t>
            </a:r>
            <a:r>
              <a:rPr lang="ru-RU" dirty="0" err="1" smtClean="0"/>
              <a:t>кольору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зустрічаються</a:t>
            </a:r>
            <a:r>
              <a:rPr lang="ru-RU" dirty="0" smtClean="0"/>
              <a:t> </a:t>
            </a:r>
            <a:r>
              <a:rPr lang="ru-RU" dirty="0" err="1" smtClean="0"/>
              <a:t>глини</a:t>
            </a:r>
            <a:r>
              <a:rPr lang="ru-RU" dirty="0" smtClean="0"/>
              <a:t> </a:t>
            </a:r>
            <a:r>
              <a:rPr lang="ru-RU" dirty="0" err="1" smtClean="0"/>
              <a:t>білого</a:t>
            </a:r>
            <a:r>
              <a:rPr lang="ru-RU" dirty="0" smtClean="0"/>
              <a:t>, </a:t>
            </a:r>
            <a:r>
              <a:rPr lang="ru-RU" dirty="0" err="1" smtClean="0"/>
              <a:t>червоного</a:t>
            </a:r>
            <a:r>
              <a:rPr lang="ru-RU" dirty="0" smtClean="0"/>
              <a:t>, </a:t>
            </a:r>
            <a:r>
              <a:rPr lang="ru-RU" dirty="0" err="1" smtClean="0"/>
              <a:t>жовтого</a:t>
            </a:r>
            <a:r>
              <a:rPr lang="ru-RU" dirty="0" smtClean="0"/>
              <a:t>, коричневого, </a:t>
            </a:r>
            <a:r>
              <a:rPr lang="ru-RU" dirty="0" err="1" smtClean="0"/>
              <a:t>синього</a:t>
            </a:r>
            <a:r>
              <a:rPr lang="ru-RU" dirty="0" smtClean="0"/>
              <a:t>, зеленого, </a:t>
            </a:r>
            <a:r>
              <a:rPr lang="ru-RU" dirty="0" err="1" smtClean="0"/>
              <a:t>лілового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чорного</a:t>
            </a:r>
            <a:r>
              <a:rPr lang="ru-RU" dirty="0" smtClean="0"/>
              <a:t> </a:t>
            </a:r>
            <a:r>
              <a:rPr lang="ru-RU" dirty="0" err="1" smtClean="0"/>
              <a:t>кольорів</a:t>
            </a:r>
            <a:r>
              <a:rPr lang="ru-RU" dirty="0" smtClean="0"/>
              <a:t>.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забарвлення</a:t>
            </a:r>
            <a:r>
              <a:rPr lang="ru-RU" dirty="0" smtClean="0"/>
              <a:t> </a:t>
            </a:r>
            <a:r>
              <a:rPr lang="ru-RU" dirty="0" err="1" smtClean="0"/>
              <a:t>обумовлена</a:t>
            </a:r>
            <a:r>
              <a:rPr lang="ru-RU" dirty="0" smtClean="0"/>
              <a:t> ​​</a:t>
            </a:r>
            <a:r>
              <a:rPr lang="ru-RU" dirty="0" err="1" smtClean="0"/>
              <a:t>домішками</a:t>
            </a:r>
            <a:r>
              <a:rPr lang="ru-RU" dirty="0" smtClean="0"/>
              <a:t> </a:t>
            </a:r>
            <a:r>
              <a:rPr lang="ru-RU" dirty="0" err="1" smtClean="0"/>
              <a:t>іонів</a:t>
            </a:r>
            <a:r>
              <a:rPr lang="ru-RU" dirty="0" smtClean="0"/>
              <a:t> - </a:t>
            </a:r>
            <a:r>
              <a:rPr lang="ru-RU" dirty="0" err="1" smtClean="0"/>
              <a:t>хромофорів</a:t>
            </a:r>
            <a:r>
              <a:rPr lang="ru-RU" dirty="0" smtClean="0"/>
              <a:t>, в основному </a:t>
            </a:r>
            <a:r>
              <a:rPr lang="ru-RU" dirty="0" err="1" smtClean="0"/>
              <a:t>заліза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8194" name="Picture 2" descr="C:\Users\Администратор\Pictures\licevye-obzhigovye-kirpich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785926"/>
            <a:ext cx="2981325" cy="3571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50</TotalTime>
  <Words>314</Words>
  <Application>Microsoft Office PowerPoint</Application>
  <PresentationFormat>Экран (4:3)</PresentationFormat>
  <Paragraphs>58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                          Цегла</vt:lpstr>
      <vt:lpstr>Початок цегляного виробництва</vt:lpstr>
      <vt:lpstr>Цегла як будівельний матеріал для захисних стін міст і палаців.</vt:lpstr>
      <vt:lpstr> Поширення цегляного будівництва в країнах Європи.</vt:lpstr>
      <vt:lpstr> Цегляне будівництво на Україні.</vt:lpstr>
      <vt:lpstr>Початок промислового виробництва цегли</vt:lpstr>
      <vt:lpstr>З технічної точки зору…</vt:lpstr>
      <vt:lpstr>Матеріальний склад цегли </vt:lpstr>
      <vt:lpstr>Сировина для виробництва випалювальних лицьових цеглин </vt:lpstr>
      <vt:lpstr> 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Цегла</dc:title>
  <dc:creator>Admin</dc:creator>
  <cp:lastModifiedBy>Admin</cp:lastModifiedBy>
  <cp:revision>6</cp:revision>
  <dcterms:created xsi:type="dcterms:W3CDTF">2013-02-05T14:09:00Z</dcterms:created>
  <dcterms:modified xsi:type="dcterms:W3CDTF">2013-02-05T14:59:56Z</dcterms:modified>
</cp:coreProperties>
</file>