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528" autoAdjust="0"/>
    <p:restoredTop sz="94660"/>
  </p:normalViewPr>
  <p:slideViewPr>
    <p:cSldViewPr>
      <p:cViewPr varScale="1">
        <p:scale>
          <a:sx n="68" d="100"/>
          <a:sy n="68" d="100"/>
        </p:scale>
        <p:origin x="-147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29" name="Номер слайда 28"/>
          <p:cNvSpPr>
            <a:spLocks noGrp="1"/>
          </p:cNvSpPr>
          <p:nvPr>
            <p:ph type="sldNum" sz="quarter" idx="12"/>
          </p:nvPr>
        </p:nvSpPr>
        <p:spPr/>
        <p:txBody>
          <a:bodyPr/>
          <a:lstStyle/>
          <a:p>
            <a:fld id="{0CAA3B62-CF3D-469B-B24F-42D047FA46C6}" type="slidenum">
              <a:rPr lang="uk-UA" smtClean="0"/>
              <a:pPr/>
              <a:t>‹#›</a:t>
            </a:fld>
            <a:endParaRPr lang="uk-UA"/>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a:xfrm>
            <a:off x="7924800" y="6416675"/>
            <a:ext cx="762000" cy="365125"/>
          </a:xfrm>
        </p:spPr>
        <p:txBody>
          <a:bodyPr/>
          <a:lstStyle/>
          <a:p>
            <a:fld id="{0CAA3B62-CF3D-469B-B24F-42D047FA46C6}"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DCA9B064-F3B6-41A6-96ED-0F74CA5B7671}" type="datetimeFigureOut">
              <a:rPr lang="uk-UA" smtClean="0"/>
              <a:pPr/>
              <a:t>12.12.2012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0CAA3B62-CF3D-469B-B24F-42D047FA46C6}"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CA9B064-F3B6-41A6-96ED-0F74CA5B7671}" type="datetimeFigureOut">
              <a:rPr lang="uk-UA" smtClean="0"/>
              <a:pPr/>
              <a:t>12.12.2012</a:t>
            </a:fld>
            <a:endParaRPr lang="uk-UA"/>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uk-UA"/>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CAA3B62-CF3D-469B-B24F-42D047FA46C6}" type="slidenum">
              <a:rPr lang="uk-UA" smtClean="0"/>
              <a:pPr/>
              <a:t>‹#›</a:t>
            </a:fld>
            <a:endParaRPr lang="uk-U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692696"/>
            <a:ext cx="8229600" cy="833264"/>
          </a:xfrm>
        </p:spPr>
        <p:txBody>
          <a:bodyPr>
            <a:normAutofit/>
          </a:bodyPr>
          <a:lstStyle/>
          <a:p>
            <a:r>
              <a:rPr lang="ru-RU" sz="4800" i="1" dirty="0" smtClean="0"/>
              <a:t>Конку</a:t>
            </a:r>
            <a:r>
              <a:rPr lang="uk-UA" sz="4800" i="1" dirty="0" err="1" smtClean="0"/>
              <a:t>ренція</a:t>
            </a:r>
            <a:endParaRPr lang="uk-UA" sz="4800" i="1" dirty="0"/>
          </a:p>
        </p:txBody>
      </p:sp>
      <p:pic>
        <p:nvPicPr>
          <p:cNvPr id="4" name="Рисунок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339752" y="1988840"/>
            <a:ext cx="4824536" cy="4086171"/>
          </a:xfrm>
          <a:prstGeom prst="rect">
            <a:avLst/>
          </a:prstGeom>
        </p:spPr>
      </p:pic>
    </p:spTree>
    <p:extLst>
      <p:ext uri="{BB962C8B-B14F-4D97-AF65-F5344CB8AC3E}">
        <p14:creationId xmlns="" xmlns:p14="http://schemas.microsoft.com/office/powerpoint/2010/main" val="3049611911"/>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pPr marL="0" indent="0" algn="ctr">
              <a:buNone/>
            </a:pPr>
            <a:r>
              <a:rPr lang="uk-UA" sz="3200" dirty="0"/>
              <a:t>Нецінова конкуренція ґрунтується на технічних перевагах, вищій якості та більшій надійності товару, ефективніших методах збуту, використанні різних форм маркетингової комунікації, поліпшенні умов </a:t>
            </a:r>
            <a:r>
              <a:rPr lang="uk-UA" sz="3200" dirty="0" smtClean="0"/>
              <a:t>оплати</a:t>
            </a:r>
            <a:r>
              <a:rPr lang="uk-UA" dirty="0" smtClean="0"/>
              <a:t>.</a:t>
            </a:r>
            <a:endParaRPr lang="uk-UA" dirty="0"/>
          </a:p>
        </p:txBody>
      </p:sp>
    </p:spTree>
    <p:extLst>
      <p:ext uri="{BB962C8B-B14F-4D97-AF65-F5344CB8AC3E}">
        <p14:creationId xmlns="" xmlns:p14="http://schemas.microsoft.com/office/powerpoint/2010/main" val="1776195616"/>
      </p:ext>
    </p:extLst>
  </p:cSld>
  <p:clrMapOvr>
    <a:masterClrMapping/>
  </p:clrMapOvr>
  <p:transition>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1" y="404664"/>
            <a:ext cx="8229600" cy="2448272"/>
          </a:xfrm>
        </p:spPr>
        <p:txBody>
          <a:bodyPr>
            <a:normAutofit/>
          </a:bodyPr>
          <a:lstStyle/>
          <a:p>
            <a:pPr marL="0" indent="0" algn="ctr">
              <a:buNone/>
            </a:pPr>
            <a:r>
              <a:rPr lang="ru-RU" sz="3600" dirty="0" err="1"/>
              <a:t>Добросовісна</a:t>
            </a:r>
            <a:r>
              <a:rPr lang="ru-RU" sz="3600" dirty="0"/>
              <a:t> </a:t>
            </a:r>
            <a:r>
              <a:rPr lang="ru-RU" sz="3600" dirty="0" err="1"/>
              <a:t>конкуренція</a:t>
            </a:r>
            <a:r>
              <a:rPr lang="ru-RU" sz="3600" dirty="0"/>
              <a:t> — </a:t>
            </a:r>
            <a:r>
              <a:rPr lang="ru-RU" sz="3600" dirty="0" err="1"/>
              <a:t>це</a:t>
            </a:r>
            <a:r>
              <a:rPr lang="ru-RU" sz="3600" dirty="0"/>
              <a:t> </a:t>
            </a:r>
            <a:r>
              <a:rPr lang="ru-RU" sz="3600" dirty="0" err="1"/>
              <a:t>таке</a:t>
            </a:r>
            <a:r>
              <a:rPr lang="ru-RU" sz="3600" dirty="0"/>
              <a:t> </a:t>
            </a:r>
            <a:r>
              <a:rPr lang="ru-RU" sz="3600" dirty="0" err="1"/>
              <a:t>суперництво</a:t>
            </a:r>
            <a:r>
              <a:rPr lang="ru-RU" sz="3600" dirty="0"/>
              <a:t>, при </a:t>
            </a:r>
            <a:r>
              <a:rPr lang="ru-RU" sz="3600" dirty="0" err="1"/>
              <a:t>якому</a:t>
            </a:r>
            <a:r>
              <a:rPr lang="ru-RU" sz="3600" dirty="0"/>
              <a:t> </a:t>
            </a:r>
            <a:r>
              <a:rPr lang="ru-RU" sz="3600" dirty="0" err="1"/>
              <a:t>дотримуються</a:t>
            </a:r>
            <a:r>
              <a:rPr lang="ru-RU" sz="3600" dirty="0"/>
              <a:t> </a:t>
            </a:r>
            <a:r>
              <a:rPr lang="ru-RU" sz="3600" dirty="0" err="1"/>
              <a:t>правових</a:t>
            </a:r>
            <a:r>
              <a:rPr lang="ru-RU" sz="3600" dirty="0"/>
              <a:t> та </a:t>
            </a:r>
            <a:r>
              <a:rPr lang="ru-RU" sz="3600" dirty="0" err="1"/>
              <a:t>етичних</a:t>
            </a:r>
            <a:r>
              <a:rPr lang="ru-RU" sz="3600" dirty="0"/>
              <a:t> норм </a:t>
            </a:r>
            <a:r>
              <a:rPr lang="ru-RU" sz="3600" dirty="0" err="1"/>
              <a:t>взаємовідносин</a:t>
            </a:r>
            <a:r>
              <a:rPr lang="ru-RU" sz="3600" dirty="0"/>
              <a:t> з партнерами.</a:t>
            </a:r>
            <a:endParaRPr lang="uk-UA" sz="3600" dirty="0"/>
          </a:p>
        </p:txBody>
      </p:sp>
      <p:pic>
        <p:nvPicPr>
          <p:cNvPr id="4" name="Рисунок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043609" y="3140968"/>
            <a:ext cx="7056784" cy="3317354"/>
          </a:xfrm>
          <a:prstGeom prst="rect">
            <a:avLst/>
          </a:prstGeom>
        </p:spPr>
      </p:pic>
    </p:spTree>
    <p:extLst>
      <p:ext uri="{BB962C8B-B14F-4D97-AF65-F5344CB8AC3E}">
        <p14:creationId xmlns="" xmlns:p14="http://schemas.microsoft.com/office/powerpoint/2010/main" val="4266446710"/>
      </p:ext>
    </p:extLst>
  </p:cSld>
  <p:clrMapOvr>
    <a:masterClrMapping/>
  </p:clrMapOvr>
  <p:transition>
    <p:cut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marL="0" indent="0" algn="ctr">
              <a:buNone/>
            </a:pPr>
            <a:r>
              <a:rPr lang="uk-UA" dirty="0"/>
              <a:t>Недобросовісна конкуренція включає технічне шпигунство, переманювання фахівців-професіоналів, підкуп працівників підприємства-конкурента, неправдиву рекламу (чорні технології)</a:t>
            </a:r>
          </a:p>
        </p:txBody>
      </p:sp>
      <p:pic>
        <p:nvPicPr>
          <p:cNvPr id="4" name="Рисунок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11560" y="3501008"/>
            <a:ext cx="7488832" cy="3024336"/>
          </a:xfrm>
          <a:prstGeom prst="rect">
            <a:avLst/>
          </a:prstGeom>
        </p:spPr>
      </p:pic>
    </p:spTree>
    <p:extLst>
      <p:ext uri="{BB962C8B-B14F-4D97-AF65-F5344CB8AC3E}">
        <p14:creationId xmlns="" xmlns:p14="http://schemas.microsoft.com/office/powerpoint/2010/main" val="3774594849"/>
      </p:ext>
    </p:extLst>
  </p:cSld>
  <p:clrMapOvr>
    <a:masterClrMapping/>
  </p:clrMapOvr>
  <p:transition>
    <p:strip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8596" y="214290"/>
            <a:ext cx="8229600" cy="4709160"/>
          </a:xfrm>
        </p:spPr>
        <p:txBody>
          <a:bodyPr/>
          <a:lstStyle/>
          <a:p>
            <a:pPr marL="0" indent="0" algn="ctr">
              <a:buNone/>
            </a:pPr>
            <a:r>
              <a:rPr lang="vi-VN" sz="2800" b="1" dirty="0" smtClean="0"/>
              <a:t>Конкуренція</a:t>
            </a:r>
            <a:r>
              <a:rPr lang="vi-VN" sz="2800" dirty="0" smtClean="0"/>
              <a:t> — економічний процес взаємодії і боротьби товаровиробників за найвигідніші умови виробництва і збуту товарів, за отримання найбільших прибутків</a:t>
            </a:r>
            <a:r>
              <a:rPr lang="vi-VN" dirty="0" smtClean="0"/>
              <a:t>.</a:t>
            </a:r>
            <a:endParaRPr lang="uk-UA" dirty="0"/>
          </a:p>
        </p:txBody>
      </p:sp>
      <p:pic>
        <p:nvPicPr>
          <p:cNvPr id="4" name="Рисунок 3" descr="competition (1).jpg"/>
          <p:cNvPicPr>
            <a:picLocks noChangeAspect="1"/>
          </p:cNvPicPr>
          <p:nvPr/>
        </p:nvPicPr>
        <p:blipFill>
          <a:blip r:embed="rId2"/>
          <a:stretch>
            <a:fillRect/>
          </a:stretch>
        </p:blipFill>
        <p:spPr>
          <a:xfrm>
            <a:off x="785786" y="2143116"/>
            <a:ext cx="7620000" cy="4445000"/>
          </a:xfrm>
          <a:prstGeom prst="rect">
            <a:avLst/>
          </a:prstGeom>
        </p:spPr>
      </p:pic>
    </p:spTree>
    <p:extLst>
      <p:ext uri="{BB962C8B-B14F-4D97-AF65-F5344CB8AC3E}">
        <p14:creationId xmlns="" xmlns:p14="http://schemas.microsoft.com/office/powerpoint/2010/main" val="2959790007"/>
      </p:ext>
    </p:extLst>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7158" y="285728"/>
            <a:ext cx="8429684" cy="1571636"/>
          </a:xfrm>
        </p:spPr>
        <p:txBody>
          <a:bodyPr>
            <a:normAutofit fontScale="85000" lnSpcReduction="10000"/>
          </a:bodyPr>
          <a:lstStyle/>
          <a:p>
            <a:pPr marL="0" indent="0" algn="ctr">
              <a:buNone/>
            </a:pPr>
            <a:r>
              <a:rPr lang="uk-UA" sz="2800" dirty="0"/>
              <a:t>Конкуренція — це суперництво між суб’єктами ринкової економіки за найкращі умови виробництва, вигідну позицію на </a:t>
            </a:r>
            <a:r>
              <a:rPr lang="uk-UA" sz="2800" dirty="0" smtClean="0"/>
              <a:t>ринку. </a:t>
            </a:r>
            <a:r>
              <a:rPr lang="uk-UA" sz="2800" dirty="0"/>
              <a:t>Вона є тією ринковою силою, що забезпечує взаємодію попиту і пропозиції, яка урівноважує ринкові ціни.</a:t>
            </a:r>
          </a:p>
        </p:txBody>
      </p:sp>
      <p:pic>
        <p:nvPicPr>
          <p:cNvPr id="5" name="Рисунок 4" descr="0820093182643.jpg"/>
          <p:cNvPicPr>
            <a:picLocks noChangeAspect="1"/>
          </p:cNvPicPr>
          <p:nvPr/>
        </p:nvPicPr>
        <p:blipFill>
          <a:blip r:embed="rId2"/>
          <a:stretch>
            <a:fillRect/>
          </a:stretch>
        </p:blipFill>
        <p:spPr>
          <a:xfrm>
            <a:off x="2500298" y="1857364"/>
            <a:ext cx="4000528" cy="48406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538955138"/>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Сфера дії</a:t>
            </a:r>
            <a:endParaRPr lang="uk-UA" dirty="0"/>
          </a:p>
        </p:txBody>
      </p:sp>
      <p:sp>
        <p:nvSpPr>
          <p:cNvPr id="3" name="Объект 2"/>
          <p:cNvSpPr>
            <a:spLocks noGrp="1"/>
          </p:cNvSpPr>
          <p:nvPr>
            <p:ph idx="1"/>
          </p:nvPr>
        </p:nvSpPr>
        <p:spPr/>
        <p:txBody>
          <a:bodyPr>
            <a:normAutofit lnSpcReduction="10000"/>
          </a:bodyPr>
          <a:lstStyle/>
          <a:p>
            <a:r>
              <a:rPr lang="uk-UA" b="1" dirty="0"/>
              <a:t>Внутрігалузева конкуренція </a:t>
            </a:r>
            <a:r>
              <a:rPr lang="uk-UA" dirty="0"/>
              <a:t>являє собою суперництво підприємств однієї галузі, що випускають однакову продукцію: взуття, тканини, продукти харчування тощо. Вона спричинює виникнення ринкової вартості товару.</a:t>
            </a:r>
          </a:p>
          <a:p>
            <a:r>
              <a:rPr lang="uk-UA" b="1" dirty="0"/>
              <a:t>Міжгалузева конкуренція </a:t>
            </a:r>
            <a:r>
              <a:rPr lang="uk-UA" dirty="0"/>
              <a:t>складніша: охоплює суперництво за сфери більш вигідного застосування капіталу. Внаслідок </a:t>
            </a:r>
            <a:r>
              <a:rPr lang="uk-UA" i="1" dirty="0" smtClean="0"/>
              <a:t>постійних </a:t>
            </a:r>
            <a:r>
              <a:rPr lang="uk-UA" dirty="0"/>
              <a:t>переливів капіталу зі сфер менш прибуткових до сфер більш прибуткових, формуються ціни виробництва, які </a:t>
            </a:r>
            <a:r>
              <a:rPr lang="uk-UA" dirty="0" smtClean="0"/>
              <a:t>відбивають </a:t>
            </a:r>
            <a:r>
              <a:rPr lang="uk-UA" dirty="0"/>
              <a:t>ці умови.</a:t>
            </a:r>
          </a:p>
          <a:p>
            <a:pPr marL="0" indent="0">
              <a:buNone/>
            </a:pPr>
            <a:endParaRPr lang="uk-UA" dirty="0"/>
          </a:p>
        </p:txBody>
      </p:sp>
    </p:spTree>
    <p:extLst>
      <p:ext uri="{BB962C8B-B14F-4D97-AF65-F5344CB8AC3E}">
        <p14:creationId xmlns="" xmlns:p14="http://schemas.microsoft.com/office/powerpoint/2010/main" val="2959591627"/>
      </p:ext>
    </p:extLst>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 типом ринкової структури</a:t>
            </a:r>
            <a:endParaRPr lang="uk-UA" dirty="0"/>
          </a:p>
        </p:txBody>
      </p:sp>
      <p:sp>
        <p:nvSpPr>
          <p:cNvPr id="3" name="Объект 2"/>
          <p:cNvSpPr>
            <a:spLocks noGrp="1"/>
          </p:cNvSpPr>
          <p:nvPr>
            <p:ph idx="1"/>
          </p:nvPr>
        </p:nvSpPr>
        <p:spPr/>
        <p:txBody>
          <a:bodyPr/>
          <a:lstStyle/>
          <a:p>
            <a:pPr algn="ctr"/>
            <a:r>
              <a:rPr lang="uk-UA" dirty="0"/>
              <a:t>Досконала (чиста</a:t>
            </a:r>
            <a:r>
              <a:rPr lang="uk-UA" dirty="0" smtClean="0"/>
              <a:t>) конкуренція</a:t>
            </a:r>
          </a:p>
          <a:p>
            <a:pPr marL="0" indent="0" algn="ctr">
              <a:buNone/>
            </a:pPr>
            <a:endParaRPr lang="uk-UA" dirty="0" smtClean="0"/>
          </a:p>
          <a:p>
            <a:pPr algn="ctr"/>
            <a:r>
              <a:rPr lang="uk-UA" dirty="0" smtClean="0"/>
              <a:t>Недосконала конкуренція</a:t>
            </a:r>
          </a:p>
          <a:p>
            <a:endParaRPr lang="uk-UA" dirty="0"/>
          </a:p>
        </p:txBody>
      </p:sp>
      <p:pic>
        <p:nvPicPr>
          <p:cNvPr id="4" name="Рисунок 3" descr="competition.jpg"/>
          <p:cNvPicPr>
            <a:picLocks noChangeAspect="1"/>
          </p:cNvPicPr>
          <p:nvPr/>
        </p:nvPicPr>
        <p:blipFill>
          <a:blip r:embed="rId2"/>
          <a:stretch>
            <a:fillRect/>
          </a:stretch>
        </p:blipFill>
        <p:spPr>
          <a:xfrm>
            <a:off x="2143108" y="3286124"/>
            <a:ext cx="4429156" cy="3321867"/>
          </a:xfrm>
          <a:prstGeom prst="rect">
            <a:avLst/>
          </a:prstGeom>
        </p:spPr>
      </p:pic>
    </p:spTree>
    <p:extLst>
      <p:ext uri="{BB962C8B-B14F-4D97-AF65-F5344CB8AC3E}">
        <p14:creationId xmlns="" xmlns:p14="http://schemas.microsoft.com/office/powerpoint/2010/main" val="2633751870"/>
      </p:ext>
    </p:extLst>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500042"/>
            <a:ext cx="6512511" cy="1287016"/>
          </a:xfrm>
        </p:spPr>
        <p:txBody>
          <a:bodyPr>
            <a:normAutofit fontScale="90000"/>
          </a:bodyPr>
          <a:lstStyle/>
          <a:p>
            <a:r>
              <a:rPr lang="uk-UA" dirty="0" smtClean="0"/>
              <a:t> Досконала конкуренція</a:t>
            </a:r>
            <a:br>
              <a:rPr lang="uk-UA" dirty="0" smtClean="0"/>
            </a:br>
            <a:endParaRPr lang="uk-UA" dirty="0"/>
          </a:p>
        </p:txBody>
      </p:sp>
      <p:sp>
        <p:nvSpPr>
          <p:cNvPr id="3" name="Объект 2"/>
          <p:cNvSpPr>
            <a:spLocks noGrp="1"/>
          </p:cNvSpPr>
          <p:nvPr>
            <p:ph idx="1"/>
          </p:nvPr>
        </p:nvSpPr>
        <p:spPr>
          <a:xfrm>
            <a:off x="285720" y="1500174"/>
            <a:ext cx="8229600" cy="3816424"/>
          </a:xfrm>
        </p:spPr>
        <p:txBody>
          <a:bodyPr>
            <a:normAutofit fontScale="92500" lnSpcReduction="20000"/>
          </a:bodyPr>
          <a:lstStyle/>
          <a:p>
            <a:pPr marL="0" indent="0" algn="ctr">
              <a:buNone/>
            </a:pPr>
            <a:r>
              <a:rPr lang="uk-UA" dirty="0" smtClean="0"/>
              <a:t>1)багато </a:t>
            </a:r>
            <a:r>
              <a:rPr lang="uk-UA" dirty="0"/>
              <a:t>дрібних підприємств, що пропонують на ринку однорідну </a:t>
            </a:r>
            <a:r>
              <a:rPr lang="uk-UA" dirty="0" smtClean="0"/>
              <a:t>продукцію.</a:t>
            </a:r>
          </a:p>
          <a:p>
            <a:pPr marL="0" indent="0" algn="ctr">
              <a:buNone/>
            </a:pPr>
            <a:r>
              <a:rPr lang="uk-UA" dirty="0" smtClean="0"/>
              <a:t/>
            </a:r>
            <a:br>
              <a:rPr lang="uk-UA" dirty="0" smtClean="0"/>
            </a:br>
            <a:r>
              <a:rPr lang="uk-UA" dirty="0" smtClean="0"/>
              <a:t>2)частка </a:t>
            </a:r>
            <a:r>
              <a:rPr lang="uk-UA" dirty="0"/>
              <a:t>кожного підприємства в загальному обсязі ринкової пропозиції настільки незначна, що будь-яке його рішення про підвищення або зниження ціни не позначиться на ціні ринкової </a:t>
            </a:r>
            <a:r>
              <a:rPr lang="uk-UA" dirty="0" smtClean="0"/>
              <a:t>рівноваги. Діють вільні ціни.</a:t>
            </a:r>
          </a:p>
          <a:p>
            <a:pPr marL="0" indent="0" algn="ctr">
              <a:buNone/>
            </a:pPr>
            <a:r>
              <a:rPr lang="uk-UA" dirty="0" smtClean="0"/>
              <a:t/>
            </a:r>
            <a:br>
              <a:rPr lang="uk-UA" dirty="0" smtClean="0"/>
            </a:br>
            <a:r>
              <a:rPr lang="uk-UA" dirty="0" smtClean="0"/>
              <a:t>3)для </a:t>
            </a:r>
            <a:r>
              <a:rPr lang="uk-UA" dirty="0"/>
              <a:t>входу нових підприємств до галузі та виходу будь-якого підприємства з неї немає жодних </a:t>
            </a:r>
            <a:r>
              <a:rPr lang="uk-UA" dirty="0" smtClean="0"/>
              <a:t>перешкод.</a:t>
            </a:r>
            <a:endParaRPr lang="uk-UA" dirty="0"/>
          </a:p>
        </p:txBody>
      </p:sp>
    </p:spTree>
    <p:extLst>
      <p:ext uri="{BB962C8B-B14F-4D97-AF65-F5344CB8AC3E}">
        <p14:creationId xmlns="" xmlns:p14="http://schemas.microsoft.com/office/powerpoint/2010/main" val="3957155348"/>
      </p:ext>
    </p:extLst>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Недосконала конкуренція</a:t>
            </a:r>
            <a:endParaRPr lang="uk-UA" dirty="0"/>
          </a:p>
        </p:txBody>
      </p:sp>
      <p:sp>
        <p:nvSpPr>
          <p:cNvPr id="3" name="Объект 2"/>
          <p:cNvSpPr>
            <a:spLocks noGrp="1"/>
          </p:cNvSpPr>
          <p:nvPr>
            <p:ph idx="1"/>
          </p:nvPr>
        </p:nvSpPr>
        <p:spPr/>
        <p:txBody>
          <a:bodyPr>
            <a:normAutofit/>
          </a:bodyPr>
          <a:lstStyle/>
          <a:p>
            <a:pPr marL="0" indent="0" algn="ctr">
              <a:buNone/>
            </a:pPr>
            <a:r>
              <a:rPr lang="uk-UA" dirty="0"/>
              <a:t>Це конкуренція, яка тією чи іншою мірою пов'язана з певним обмеженням вільного підприємництва. Для недосконалої конкуренції характерна незначна кількість фірм у кожній сфері підприємницької діяльності, можливість якоїсь групи підприємств впливати на кон'юнктуру ринку. При недосконалій конкуренції існують жорсткі бар'єри для проникнення на конкретні ринки нових підприємців, немає близьких замінників продукту, що виробляється привілейованим виробником.</a:t>
            </a:r>
          </a:p>
        </p:txBody>
      </p:sp>
    </p:spTree>
    <p:extLst>
      <p:ext uri="{BB962C8B-B14F-4D97-AF65-F5344CB8AC3E}">
        <p14:creationId xmlns="" xmlns:p14="http://schemas.microsoft.com/office/powerpoint/2010/main" val="3401217990"/>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540" y="0"/>
            <a:ext cx="9115460" cy="2185990"/>
          </a:xfrm>
        </p:spPr>
        <p:txBody>
          <a:bodyPr>
            <a:normAutofit/>
          </a:bodyPr>
          <a:lstStyle/>
          <a:p>
            <a:pPr marL="0" indent="0" algn="ctr">
              <a:buNone/>
            </a:pPr>
            <a:r>
              <a:rPr lang="ru-RU" sz="3600" dirty="0"/>
              <a:t>За методами </a:t>
            </a:r>
            <a:r>
              <a:rPr lang="ru-RU" sz="3600" dirty="0" err="1"/>
              <a:t>ведення</a:t>
            </a:r>
            <a:r>
              <a:rPr lang="ru-RU" sz="3600" dirty="0"/>
              <a:t> </a:t>
            </a:r>
            <a:r>
              <a:rPr lang="ru-RU" sz="3600" dirty="0" err="1"/>
              <a:t>конкурентної</a:t>
            </a:r>
            <a:r>
              <a:rPr lang="ru-RU" sz="3600" dirty="0"/>
              <a:t> </a:t>
            </a:r>
            <a:r>
              <a:rPr lang="ru-RU" sz="3600" dirty="0" err="1"/>
              <a:t>боротьби</a:t>
            </a:r>
            <a:r>
              <a:rPr lang="ru-RU" sz="3600" dirty="0"/>
              <a:t> </a:t>
            </a:r>
            <a:r>
              <a:rPr lang="ru-RU" sz="3600" dirty="0" err="1"/>
              <a:t>розрізняють</a:t>
            </a:r>
            <a:r>
              <a:rPr lang="ru-RU" sz="3600" dirty="0"/>
              <a:t> </a:t>
            </a:r>
            <a:r>
              <a:rPr lang="uk-UA" sz="3600" dirty="0" smtClean="0"/>
              <a:t>цінову</a:t>
            </a:r>
            <a:r>
              <a:rPr lang="ru-RU" sz="3600" dirty="0" smtClean="0"/>
              <a:t>, </a:t>
            </a:r>
            <a:r>
              <a:rPr lang="ru-RU" sz="3600" dirty="0" err="1"/>
              <a:t>нецінову</a:t>
            </a:r>
            <a:r>
              <a:rPr lang="ru-RU" sz="3600" dirty="0"/>
              <a:t>, </a:t>
            </a:r>
            <a:r>
              <a:rPr lang="ru-RU" sz="3600" dirty="0" err="1"/>
              <a:t>добросовісну</a:t>
            </a:r>
            <a:r>
              <a:rPr lang="ru-RU" sz="3600" dirty="0"/>
              <a:t> і </a:t>
            </a:r>
            <a:r>
              <a:rPr lang="ru-RU" sz="3600" dirty="0" err="1"/>
              <a:t>недобросовісну</a:t>
            </a:r>
            <a:r>
              <a:rPr lang="ru-RU" sz="3600" dirty="0"/>
              <a:t> </a:t>
            </a:r>
            <a:r>
              <a:rPr lang="ru-RU" sz="3600" dirty="0" err="1"/>
              <a:t>конкуренцію</a:t>
            </a:r>
            <a:r>
              <a:rPr lang="ru-RU" sz="3600" dirty="0"/>
              <a:t>.</a:t>
            </a:r>
            <a:endParaRPr lang="uk-UA" sz="3600" dirty="0"/>
          </a:p>
        </p:txBody>
      </p:sp>
      <p:pic>
        <p:nvPicPr>
          <p:cNvPr id="4" name="Рисунок 3" descr="360px-Mkmnklnlnl.jpeg"/>
          <p:cNvPicPr>
            <a:picLocks noChangeAspect="1"/>
          </p:cNvPicPr>
          <p:nvPr/>
        </p:nvPicPr>
        <p:blipFill>
          <a:blip r:embed="rId2"/>
          <a:stretch>
            <a:fillRect/>
          </a:stretch>
        </p:blipFill>
        <p:spPr>
          <a:xfrm>
            <a:off x="2000232" y="2428868"/>
            <a:ext cx="5500726" cy="4125545"/>
          </a:xfrm>
          <a:prstGeom prst="rect">
            <a:avLst/>
          </a:prstGeom>
        </p:spPr>
      </p:pic>
    </p:spTree>
    <p:extLst>
      <p:ext uri="{BB962C8B-B14F-4D97-AF65-F5344CB8AC3E}">
        <p14:creationId xmlns="" xmlns:p14="http://schemas.microsoft.com/office/powerpoint/2010/main" val="1108369654"/>
      </p:ext>
    </p:extLst>
  </p:cSld>
  <p:clrMapOvr>
    <a:masterClrMapping/>
  </p:clrMapOvr>
  <p:transition>
    <p:split orient="ver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378" y="620688"/>
            <a:ext cx="8229600" cy="2736304"/>
          </a:xfrm>
        </p:spPr>
        <p:txBody>
          <a:bodyPr>
            <a:normAutofit/>
          </a:bodyPr>
          <a:lstStyle/>
          <a:p>
            <a:pPr marL="0" indent="0" algn="ctr">
              <a:buNone/>
            </a:pPr>
            <a:r>
              <a:rPr lang="uk-UA" sz="3600" dirty="0"/>
              <a:t>Цінова конкуренція здійснюється маневруванням цінами з метою більш вигідного використання ринкової кон'юнктури. </a:t>
            </a:r>
            <a:r>
              <a:rPr lang="uk-UA" sz="3600" dirty="0" smtClean="0"/>
              <a:t>(збивання ціни)</a:t>
            </a:r>
            <a:endParaRPr lang="uk-UA" sz="3600" dirty="0"/>
          </a:p>
        </p:txBody>
      </p:sp>
      <p:pic>
        <p:nvPicPr>
          <p:cNvPr id="4" name="Рисунок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763688" y="3140968"/>
            <a:ext cx="5904656" cy="3272160"/>
          </a:xfrm>
          <a:prstGeom prst="rect">
            <a:avLst/>
          </a:prstGeom>
        </p:spPr>
      </p:pic>
    </p:spTree>
    <p:extLst>
      <p:ext uri="{BB962C8B-B14F-4D97-AF65-F5344CB8AC3E}">
        <p14:creationId xmlns="" xmlns:p14="http://schemas.microsoft.com/office/powerpoint/2010/main" val="266505816"/>
      </p:ext>
    </p:extLst>
  </p:cSld>
  <p:clrMapOvr>
    <a:masterClrMapping/>
  </p:clrMapOvr>
  <p:transition>
    <p:check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77</TotalTime>
  <Words>255</Words>
  <Application>Microsoft Office PowerPoint</Application>
  <PresentationFormat>Экран (4:3)</PresentationFormat>
  <Paragraphs>21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Апекс</vt:lpstr>
      <vt:lpstr>Конкуренція</vt:lpstr>
      <vt:lpstr>Слайд 2</vt:lpstr>
      <vt:lpstr>Слайд 3</vt:lpstr>
      <vt:lpstr>Сфера дії</vt:lpstr>
      <vt:lpstr>За типом ринкової структури</vt:lpstr>
      <vt:lpstr> Досконала конкуренція </vt:lpstr>
      <vt:lpstr>Недосконала конкуренція</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Конкуренція</dc:title>
  <dc:creator>User</dc:creator>
  <cp:lastModifiedBy>Эвген Вальковський</cp:lastModifiedBy>
  <cp:revision>9</cp:revision>
  <dcterms:created xsi:type="dcterms:W3CDTF">2012-11-29T18:34:42Z</dcterms:created>
  <dcterms:modified xsi:type="dcterms:W3CDTF">2012-12-12T20:34:25Z</dcterms:modified>
</cp:coreProperties>
</file>