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136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6D129B-584D-4665-B094-A6C9AA42BA33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DEFA34-17F1-4CBB-BD7B-92641BF750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Японське</a:t>
            </a:r>
            <a:r>
              <a:rPr lang="ru-RU" dirty="0" smtClean="0"/>
              <a:t> </a:t>
            </a:r>
            <a:r>
              <a:rPr lang="ru-RU" dirty="0" err="1" smtClean="0"/>
              <a:t>еко</a:t>
            </a:r>
            <a:r>
              <a:rPr lang="uk-UA" dirty="0" err="1" smtClean="0"/>
              <a:t>номічне</a:t>
            </a:r>
            <a:r>
              <a:rPr lang="uk-UA" dirty="0" smtClean="0"/>
              <a:t> диво</a:t>
            </a:r>
            <a:endParaRPr lang="en-US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89304" y="5572140"/>
            <a:ext cx="7854696" cy="1752600"/>
          </a:xfrm>
        </p:spPr>
        <p:txBody>
          <a:bodyPr/>
          <a:lstStyle/>
          <a:p>
            <a:r>
              <a:rPr lang="uk-UA" dirty="0" err="1" smtClean="0"/>
              <a:t>Підшготувала</a:t>
            </a:r>
            <a:r>
              <a:rPr lang="uk-UA" dirty="0" smtClean="0"/>
              <a:t> Кравченко Дарина</a:t>
            </a:r>
            <a:endParaRPr lang="en-US" dirty="0"/>
          </a:p>
        </p:txBody>
      </p:sp>
      <p:pic>
        <p:nvPicPr>
          <p:cNvPr id="1026" name="Picture 2" descr="C:\Users\user\Desktop\31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786058"/>
            <a:ext cx="3524250" cy="2476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857232"/>
            <a:ext cx="4714908" cy="578647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"</a:t>
            </a:r>
            <a:r>
              <a:rPr lang="ru-RU" dirty="0" err="1" smtClean="0"/>
              <a:t>Японське</a:t>
            </a:r>
            <a:r>
              <a:rPr lang="ru-RU" dirty="0" smtClean="0"/>
              <a:t> </a:t>
            </a:r>
            <a:r>
              <a:rPr lang="ru-RU" dirty="0" err="1" smtClean="0"/>
              <a:t>економічне</a:t>
            </a:r>
            <a:r>
              <a:rPr lang="ru-RU" dirty="0" smtClean="0"/>
              <a:t> диво"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сплановане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детально </a:t>
            </a:r>
            <a:r>
              <a:rPr lang="ru-RU" dirty="0" err="1" smtClean="0"/>
              <a:t>розроблене</a:t>
            </a:r>
            <a:r>
              <a:rPr lang="ru-RU" dirty="0" smtClean="0"/>
              <a:t>, у 1955 р.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офіційного</a:t>
            </a:r>
            <a:r>
              <a:rPr lang="ru-RU" dirty="0" smtClean="0"/>
              <a:t> </a:t>
            </a:r>
            <a:r>
              <a:rPr lang="ru-RU" dirty="0" err="1" smtClean="0"/>
              <a:t>урядового</a:t>
            </a:r>
            <a:r>
              <a:rPr lang="ru-RU" dirty="0" smtClean="0"/>
              <a:t> документа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прийнятий</a:t>
            </a:r>
            <a:r>
              <a:rPr lang="ru-RU" dirty="0" smtClean="0"/>
              <a:t> 5-річний план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, а через 2 роки </a:t>
            </a:r>
            <a:r>
              <a:rPr lang="ru-RU" dirty="0" err="1" smtClean="0"/>
              <a:t>Сабуро</a:t>
            </a:r>
            <a:r>
              <a:rPr lang="ru-RU" dirty="0" smtClean="0"/>
              <a:t> </a:t>
            </a:r>
            <a:r>
              <a:rPr lang="ru-RU" dirty="0" err="1" smtClean="0"/>
              <a:t>Окіта</a:t>
            </a:r>
            <a:r>
              <a:rPr lang="ru-RU" dirty="0" smtClean="0"/>
              <a:t> - </a:t>
            </a:r>
            <a:r>
              <a:rPr lang="ru-RU" dirty="0" err="1" smtClean="0"/>
              <a:t>творець</a:t>
            </a:r>
            <a:r>
              <a:rPr lang="ru-RU" dirty="0" smtClean="0"/>
              <a:t> </a:t>
            </a:r>
            <a:r>
              <a:rPr lang="ru-RU" dirty="0" err="1" smtClean="0"/>
              <a:t>японських</a:t>
            </a:r>
            <a:r>
              <a:rPr lang="ru-RU" dirty="0" smtClean="0"/>
              <a:t> реформ - </a:t>
            </a:r>
            <a:r>
              <a:rPr lang="ru-RU" dirty="0" err="1" smtClean="0"/>
              <a:t>очолив</a:t>
            </a:r>
            <a:r>
              <a:rPr lang="ru-RU" dirty="0" smtClean="0"/>
              <a:t> роботу над </a:t>
            </a:r>
            <a:r>
              <a:rPr lang="ru-RU" dirty="0" err="1" smtClean="0"/>
              <a:t>новим</a:t>
            </a:r>
            <a:r>
              <a:rPr lang="ru-RU" dirty="0" smtClean="0"/>
              <a:t> </a:t>
            </a:r>
            <a:r>
              <a:rPr lang="ru-RU" dirty="0" err="1" smtClean="0"/>
              <a:t>довгостроковим</a:t>
            </a:r>
            <a:r>
              <a:rPr lang="ru-RU" dirty="0" smtClean="0"/>
              <a:t> планом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найвищі</a:t>
            </a:r>
            <a:r>
              <a:rPr lang="ru-RU" dirty="0" smtClean="0"/>
              <a:t> </a:t>
            </a:r>
            <a:r>
              <a:rPr lang="ru-RU" dirty="0" err="1" smtClean="0"/>
              <a:t>темпи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, </a:t>
            </a:r>
            <a:r>
              <a:rPr lang="ru-RU" dirty="0" err="1" smtClean="0"/>
              <a:t>структурну</a:t>
            </a:r>
            <a:r>
              <a:rPr lang="ru-RU" dirty="0" smtClean="0"/>
              <a:t> </a:t>
            </a:r>
            <a:r>
              <a:rPr lang="ru-RU" dirty="0" err="1" smtClean="0"/>
              <a:t>модернізацію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економічну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, </a:t>
            </a:r>
            <a:r>
              <a:rPr lang="ru-RU" dirty="0" err="1" smtClean="0"/>
              <a:t>включно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практично </a:t>
            </a:r>
            <a:r>
              <a:rPr lang="ru-RU" dirty="0" err="1" smtClean="0"/>
              <a:t>повною</a:t>
            </a:r>
            <a:r>
              <a:rPr lang="ru-RU" dirty="0" smtClean="0"/>
              <a:t> </a:t>
            </a:r>
            <a:r>
              <a:rPr lang="ru-RU" dirty="0" err="1" smtClean="0"/>
              <a:t>зайнятістю</a:t>
            </a:r>
            <a:r>
              <a:rPr lang="ru-RU" dirty="0" smtClean="0"/>
              <a:t> та </a:t>
            </a:r>
            <a:r>
              <a:rPr lang="ru-RU" dirty="0" err="1" smtClean="0"/>
              <a:t>стійким</a:t>
            </a:r>
            <a:r>
              <a:rPr lang="ru-RU" dirty="0" smtClean="0"/>
              <a:t> </a:t>
            </a:r>
            <a:r>
              <a:rPr lang="ru-RU" dirty="0" err="1" smtClean="0"/>
              <a:t>підвищенням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.</a:t>
            </a:r>
            <a:endParaRPr lang="en-US" dirty="0"/>
          </a:p>
        </p:txBody>
      </p:sp>
      <p:pic>
        <p:nvPicPr>
          <p:cNvPr id="2050" name="Picture 2" descr="C:\Users\user\Desktop\50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00174"/>
            <a:ext cx="3489264" cy="4746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928670"/>
            <a:ext cx="4929222" cy="571504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"</a:t>
            </a:r>
            <a:r>
              <a:rPr lang="ru-RU" b="1" dirty="0" err="1" smtClean="0"/>
              <a:t>Економічне</a:t>
            </a:r>
            <a:r>
              <a:rPr lang="ru-RU" b="1" dirty="0" smtClean="0"/>
              <a:t> диво" </a:t>
            </a:r>
            <a:r>
              <a:rPr lang="ru-RU" b="1" dirty="0" err="1" smtClean="0"/>
              <a:t>базувалося</a:t>
            </a:r>
            <a:r>
              <a:rPr lang="ru-RU" b="1" dirty="0" smtClean="0"/>
              <a:t> на </a:t>
            </a:r>
            <a:r>
              <a:rPr lang="ru-RU" b="1" dirty="0" err="1" smtClean="0"/>
              <a:t>використанні</a:t>
            </a:r>
            <a:r>
              <a:rPr lang="ru-RU" b="1" dirty="0" smtClean="0"/>
              <a:t> </a:t>
            </a:r>
            <a:r>
              <a:rPr lang="ru-RU" b="1" dirty="0" err="1" smtClean="0"/>
              <a:t>здобутків</a:t>
            </a:r>
            <a:r>
              <a:rPr lang="ru-RU" b="1" dirty="0" smtClean="0"/>
              <a:t> НТП:</a:t>
            </a:r>
            <a:r>
              <a:rPr lang="ru-RU" dirty="0" smtClean="0"/>
              <a:t> </a:t>
            </a:r>
            <a:r>
              <a:rPr lang="ru-RU" dirty="0" err="1" smtClean="0"/>
              <a:t>електронізації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, </a:t>
            </a:r>
            <a:r>
              <a:rPr lang="ru-RU" dirty="0" err="1" smtClean="0"/>
              <a:t>широкомасштабній</a:t>
            </a:r>
            <a:r>
              <a:rPr lang="ru-RU" dirty="0" smtClean="0"/>
              <a:t> </a:t>
            </a:r>
            <a:r>
              <a:rPr lang="ru-RU" dirty="0" err="1" smtClean="0"/>
              <a:t>автоматизації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створенні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застосуванні</a:t>
            </a:r>
            <a:r>
              <a:rPr lang="ru-RU" dirty="0" smtClean="0"/>
              <a:t> </a:t>
            </a:r>
            <a:r>
              <a:rPr lang="ru-RU" dirty="0" err="1" smtClean="0"/>
              <a:t>принципово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форсованому</a:t>
            </a:r>
            <a:r>
              <a:rPr lang="ru-RU" dirty="0" smtClean="0"/>
              <a:t> </a:t>
            </a:r>
            <a:r>
              <a:rPr lang="ru-RU" dirty="0" err="1" smtClean="0"/>
              <a:t>розвиткові</a:t>
            </a:r>
            <a:r>
              <a:rPr lang="ru-RU" dirty="0" smtClean="0"/>
              <a:t> науки про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біологічних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біотехнологічних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Першою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налагодила</a:t>
            </a:r>
            <a:r>
              <a:rPr lang="ru-RU" dirty="0" smtClean="0"/>
              <a:t> </a:t>
            </a:r>
            <a:r>
              <a:rPr lang="ru-RU" dirty="0" err="1" smtClean="0"/>
              <a:t>масове</a:t>
            </a:r>
            <a:r>
              <a:rPr lang="ru-RU" dirty="0" smtClean="0"/>
              <a:t> </a:t>
            </a:r>
            <a:r>
              <a:rPr lang="ru-RU" dirty="0" err="1" smtClean="0"/>
              <a:t>серійне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побутових</a:t>
            </a:r>
            <a:r>
              <a:rPr lang="ru-RU" dirty="0" smtClean="0"/>
              <a:t> </a:t>
            </a:r>
            <a:r>
              <a:rPr lang="ru-RU" dirty="0" err="1" smtClean="0"/>
              <a:t>відеомагнітофонів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відеокамер</a:t>
            </a:r>
            <a:r>
              <a:rPr lang="ru-RU" dirty="0" smtClean="0"/>
              <a:t>,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роботів</a:t>
            </a:r>
            <a:r>
              <a:rPr lang="ru-RU" dirty="0" smtClean="0"/>
              <a:t>, </a:t>
            </a:r>
            <a:r>
              <a:rPr lang="ru-RU" dirty="0" err="1" smtClean="0"/>
              <a:t>кремнієвих</a:t>
            </a:r>
            <a:r>
              <a:rPr lang="ru-RU" dirty="0" smtClean="0"/>
              <a:t> </a:t>
            </a:r>
            <a:r>
              <a:rPr lang="ru-RU" dirty="0" err="1" smtClean="0"/>
              <a:t>мікросхем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аграрної</a:t>
            </a:r>
            <a:r>
              <a:rPr lang="ru-RU" dirty="0" smtClean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 привело до </a:t>
            </a:r>
            <a:r>
              <a:rPr lang="ru-RU" dirty="0" err="1" smtClean="0"/>
              <a:t>значного</a:t>
            </a:r>
            <a:r>
              <a:rPr lang="ru-RU" dirty="0" smtClean="0"/>
              <a:t>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ринку, </a:t>
            </a:r>
            <a:r>
              <a:rPr lang="ru-RU" dirty="0" err="1" smtClean="0"/>
              <a:t>появи</a:t>
            </a:r>
            <a:r>
              <a:rPr lang="ru-RU" dirty="0" smtClean="0"/>
              <a:t> на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господарств</a:t>
            </a:r>
            <a:r>
              <a:rPr lang="ru-RU" dirty="0" smtClean="0"/>
              <a:t> </a:t>
            </a:r>
            <a:r>
              <a:rPr lang="ru-RU" dirty="0" err="1" smtClean="0"/>
              <a:t>селян-власників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сформували</a:t>
            </a:r>
            <a:r>
              <a:rPr lang="ru-RU" dirty="0" smtClean="0"/>
              <a:t> </a:t>
            </a:r>
            <a:r>
              <a:rPr lang="ru-RU" dirty="0" err="1" smtClean="0"/>
              <a:t>зростаючий</a:t>
            </a:r>
            <a:r>
              <a:rPr lang="ru-RU" dirty="0" smtClean="0"/>
              <a:t> попит на </a:t>
            </a:r>
            <a:r>
              <a:rPr lang="ru-RU" dirty="0" err="1" smtClean="0"/>
              <a:t>сільськогосподарські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знаряддя</a:t>
            </a:r>
            <a:r>
              <a:rPr lang="ru-RU" dirty="0" smtClean="0"/>
              <a:t>,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добрива</a:t>
            </a:r>
            <a:r>
              <a:rPr lang="ru-RU" dirty="0" smtClean="0"/>
              <a:t>, </a:t>
            </a:r>
            <a:r>
              <a:rPr lang="ru-RU" dirty="0" err="1" smtClean="0"/>
              <a:t>гербіциди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endParaRPr lang="en-US" dirty="0"/>
          </a:p>
        </p:txBody>
      </p:sp>
      <p:pic>
        <p:nvPicPr>
          <p:cNvPr id="3074" name="Picture 2" descr="C:\Users\user\Desktop\Husqvarna-DXR 250 Bucket-1-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5076" y="500042"/>
            <a:ext cx="3988924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user\Desktop\250px-Industrierobot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683000"/>
            <a:ext cx="3175000" cy="317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У </a:t>
            </a:r>
            <a:r>
              <a:rPr lang="ru-RU" b="1" dirty="0" err="1" smtClean="0"/>
              <a:t>промисловості</a:t>
            </a:r>
            <a:r>
              <a:rPr lang="ru-RU" b="1" dirty="0" smtClean="0"/>
              <a:t> </a:t>
            </a:r>
            <a:r>
              <a:rPr lang="ru-RU" b="1" dirty="0" err="1" smtClean="0"/>
              <a:t>відбувалося</a:t>
            </a:r>
            <a:r>
              <a:rPr lang="ru-RU" b="1" dirty="0" smtClean="0"/>
              <a:t> </a:t>
            </a:r>
            <a:r>
              <a:rPr lang="ru-RU" b="1" dirty="0" err="1" smtClean="0"/>
              <a:t>форсоване</a:t>
            </a:r>
            <a:r>
              <a:rPr lang="ru-RU" b="1" dirty="0" smtClean="0"/>
              <a:t> </a:t>
            </a:r>
            <a:r>
              <a:rPr lang="ru-RU" b="1" dirty="0" err="1" smtClean="0"/>
              <a:t>накопичення</a:t>
            </a:r>
            <a:r>
              <a:rPr lang="ru-RU" b="1" dirty="0" smtClean="0"/>
              <a:t> </a:t>
            </a:r>
            <a:r>
              <a:rPr lang="ru-RU" b="1" dirty="0" err="1" smtClean="0"/>
              <a:t>капіталу</a:t>
            </a:r>
            <a:r>
              <a:rPr lang="ru-RU" b="1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колосальна</a:t>
            </a:r>
            <a:r>
              <a:rPr lang="ru-RU" dirty="0" smtClean="0"/>
              <a:t> </a:t>
            </a:r>
            <a:r>
              <a:rPr lang="ru-RU" dirty="0" err="1" smtClean="0"/>
              <a:t>економія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на </a:t>
            </a:r>
            <a:r>
              <a:rPr lang="ru-RU" dirty="0" err="1" smtClean="0"/>
              <a:t>розвиткові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науково-дослідних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яка стала </a:t>
            </a:r>
            <a:r>
              <a:rPr lang="ru-RU" dirty="0" err="1" smtClean="0"/>
              <a:t>можливою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вільному</a:t>
            </a:r>
            <a:r>
              <a:rPr lang="ru-RU" dirty="0" smtClean="0"/>
              <a:t> </a:t>
            </a:r>
            <a:r>
              <a:rPr lang="ru-RU" dirty="0" err="1" smtClean="0"/>
              <a:t>придбанню</a:t>
            </a:r>
            <a:r>
              <a:rPr lang="ru-RU" dirty="0" smtClean="0"/>
              <a:t> </a:t>
            </a:r>
            <a:r>
              <a:rPr lang="ru-RU" dirty="0" err="1" smtClean="0"/>
              <a:t>американських</a:t>
            </a:r>
            <a:r>
              <a:rPr lang="ru-RU" dirty="0" smtClean="0"/>
              <a:t> та </a:t>
            </a:r>
            <a:r>
              <a:rPr lang="ru-RU" dirty="0" err="1" smtClean="0"/>
              <a:t>західноєвропейських</a:t>
            </a:r>
            <a:r>
              <a:rPr lang="ru-RU" dirty="0" smtClean="0"/>
              <a:t> </a:t>
            </a:r>
            <a:r>
              <a:rPr lang="ru-RU" dirty="0" err="1" smtClean="0"/>
              <a:t>патентів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ліцензій</a:t>
            </a:r>
            <a:r>
              <a:rPr lang="ru-RU" dirty="0" smtClean="0"/>
              <a:t> на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відкриттів</a:t>
            </a:r>
            <a:r>
              <a:rPr lang="ru-RU" dirty="0" smtClean="0"/>
              <a:t>,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ринках </a:t>
            </a:r>
            <a:r>
              <a:rPr lang="ru-RU" dirty="0" err="1" smtClean="0"/>
              <a:t>сировини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,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видатків</a:t>
            </a:r>
            <a:r>
              <a:rPr lang="ru-RU" dirty="0" smtClean="0"/>
              <a:t> - усе </a:t>
            </a:r>
            <a:r>
              <a:rPr lang="ru-RU" dirty="0" err="1" smtClean="0"/>
              <a:t>це</a:t>
            </a:r>
            <a:r>
              <a:rPr lang="ru-RU" dirty="0" smtClean="0"/>
              <a:t> дозволило </a:t>
            </a:r>
            <a:r>
              <a:rPr lang="ru-RU" dirty="0" err="1" smtClean="0"/>
              <a:t>японським</a:t>
            </a:r>
            <a:r>
              <a:rPr lang="ru-RU" dirty="0" smtClean="0"/>
              <a:t> </a:t>
            </a:r>
            <a:r>
              <a:rPr lang="ru-RU" dirty="0" err="1" smtClean="0"/>
              <a:t>компаніям</a:t>
            </a:r>
            <a:r>
              <a:rPr lang="ru-RU" dirty="0" smtClean="0"/>
              <a:t> </a:t>
            </a:r>
            <a:r>
              <a:rPr lang="ru-RU" dirty="0" err="1" smtClean="0"/>
              <a:t>зекономити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спрямувати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величезні</a:t>
            </a:r>
            <a:r>
              <a:rPr lang="ru-RU" dirty="0" smtClean="0"/>
              <a:t> </a:t>
            </a:r>
            <a:r>
              <a:rPr lang="ru-RU" dirty="0" err="1" smtClean="0"/>
              <a:t>додаткові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46736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Економічне</a:t>
            </a:r>
            <a:r>
              <a:rPr lang="ru-RU" b="1" dirty="0" smtClean="0"/>
              <a:t> </a:t>
            </a:r>
            <a:r>
              <a:rPr lang="ru-RU" b="1" dirty="0" err="1" smtClean="0"/>
              <a:t>зростання</a:t>
            </a:r>
            <a:r>
              <a:rPr lang="ru-RU" b="1" dirty="0" smtClean="0"/>
              <a:t> </a:t>
            </a:r>
            <a:r>
              <a:rPr lang="ru-RU" b="1" dirty="0" err="1" smtClean="0"/>
              <a:t>стимулювали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американські</a:t>
            </a:r>
            <a:r>
              <a:rPr lang="ru-RU" b="1" dirty="0" smtClean="0"/>
              <a:t> </a:t>
            </a:r>
            <a:r>
              <a:rPr lang="ru-RU" b="1" dirty="0" err="1" smtClean="0"/>
              <a:t>кредити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відзначити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фактор, як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державного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координації</a:t>
            </a:r>
            <a:r>
              <a:rPr lang="ru-RU" dirty="0" smtClean="0"/>
              <a:t> </a:t>
            </a:r>
            <a:r>
              <a:rPr lang="ru-RU" dirty="0" err="1" smtClean="0"/>
              <a:t>зусиль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державою та </a:t>
            </a:r>
            <a:r>
              <a:rPr lang="ru-RU" dirty="0" err="1" smtClean="0"/>
              <a:t>приватним</a:t>
            </a:r>
            <a:r>
              <a:rPr lang="ru-RU" dirty="0" smtClean="0"/>
              <a:t> </a:t>
            </a:r>
            <a:r>
              <a:rPr lang="ru-RU" dirty="0" err="1" smtClean="0"/>
              <a:t>бізнесом</a:t>
            </a:r>
            <a:r>
              <a:rPr lang="ru-RU" dirty="0" smtClean="0"/>
              <a:t> 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принципових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полегшувало</a:t>
            </a:r>
            <a:r>
              <a:rPr lang="ru-RU" dirty="0" smtClean="0"/>
              <a:t>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практичну</a:t>
            </a:r>
            <a:r>
              <a:rPr lang="ru-RU" dirty="0" smtClean="0"/>
              <a:t> </a:t>
            </a:r>
            <a:r>
              <a:rPr lang="ru-RU" dirty="0" err="1" smtClean="0"/>
              <a:t>реалізацію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перевагам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ринку </a:t>
            </a:r>
            <a:r>
              <a:rPr lang="ru-RU" dirty="0" err="1" smtClean="0"/>
              <a:t>праці</a:t>
            </a:r>
            <a:r>
              <a:rPr lang="ru-RU" dirty="0" smtClean="0"/>
              <a:t> (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по-життєвого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спадкового</a:t>
            </a:r>
            <a:r>
              <a:rPr lang="ru-RU" dirty="0" smtClean="0"/>
              <a:t> найму, </a:t>
            </a:r>
            <a:r>
              <a:rPr lang="ru-RU" dirty="0" err="1" smtClean="0"/>
              <a:t>винятковому</a:t>
            </a:r>
            <a:r>
              <a:rPr lang="ru-RU" dirty="0" smtClean="0"/>
              <a:t> </a:t>
            </a:r>
            <a:r>
              <a:rPr lang="ru-RU" dirty="0" err="1" smtClean="0"/>
              <a:t>патріотизму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 та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недорогій</a:t>
            </a:r>
            <a:r>
              <a:rPr lang="ru-RU" dirty="0" smtClean="0"/>
              <a:t> </a:t>
            </a:r>
            <a:r>
              <a:rPr lang="ru-RU" dirty="0" err="1" smtClean="0"/>
              <a:t>робочій</a:t>
            </a:r>
            <a:r>
              <a:rPr lang="ru-RU" dirty="0" smtClean="0"/>
              <a:t> </a:t>
            </a:r>
            <a:r>
              <a:rPr lang="ru-RU" dirty="0" err="1" smtClean="0"/>
              <a:t>силі</a:t>
            </a:r>
            <a:r>
              <a:rPr lang="ru-RU" dirty="0" smtClean="0"/>
              <a:t>)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японської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у 50-і - на </a:t>
            </a:r>
            <a:r>
              <a:rPr lang="ru-RU" dirty="0" err="1" smtClean="0"/>
              <a:t>поч</a:t>
            </a:r>
            <a:r>
              <a:rPr lang="ru-RU" dirty="0" smtClean="0"/>
              <a:t>. 70-х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найбільшим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, </a:t>
            </a:r>
            <a:r>
              <a:rPr lang="ru-RU" dirty="0" err="1" smtClean="0"/>
              <a:t>становлячи</a:t>
            </a:r>
            <a:r>
              <a:rPr lang="ru-RU" dirty="0" smtClean="0"/>
              <a:t> </a:t>
            </a:r>
            <a:r>
              <a:rPr lang="ru-RU" dirty="0" err="1" smtClean="0"/>
              <a:t>щорічно</a:t>
            </a:r>
            <a:r>
              <a:rPr lang="ru-RU" dirty="0" smtClean="0"/>
              <a:t> в </a:t>
            </a:r>
            <a:r>
              <a:rPr lang="ru-RU" dirty="0" err="1" smtClean="0"/>
              <a:t>середньому</a:t>
            </a:r>
            <a:r>
              <a:rPr lang="ru-RU" dirty="0" smtClean="0"/>
              <a:t> 11%.</a:t>
            </a:r>
          </a:p>
          <a:p>
            <a:r>
              <a:rPr lang="ru-RU" dirty="0" smtClean="0"/>
              <a:t>Практично не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запасів</a:t>
            </a:r>
            <a:r>
              <a:rPr lang="ru-RU" dirty="0" smtClean="0"/>
              <a:t> </a:t>
            </a:r>
            <a:r>
              <a:rPr lang="ru-RU" dirty="0" err="1" smtClean="0"/>
              <a:t>паливно-сировинних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(за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кам'яного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),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60-х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посіла</a:t>
            </a:r>
            <a:r>
              <a:rPr lang="ru-RU" dirty="0" smtClean="0"/>
              <a:t> друге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капіталістичному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за </a:t>
            </a:r>
            <a:r>
              <a:rPr lang="ru-RU" dirty="0" err="1" smtClean="0"/>
              <a:t>обсягом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а на </a:t>
            </a:r>
            <a:r>
              <a:rPr lang="ru-RU" dirty="0" err="1" smtClean="0"/>
              <a:t>поч</a:t>
            </a:r>
            <a:r>
              <a:rPr lang="ru-RU" dirty="0" smtClean="0"/>
              <a:t>. 70-х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обсягом</a:t>
            </a:r>
            <a:r>
              <a:rPr lang="ru-RU" dirty="0" smtClean="0"/>
              <a:t> ВНП.</a:t>
            </a:r>
          </a:p>
          <a:p>
            <a:r>
              <a:rPr lang="ru-RU" dirty="0" err="1" smtClean="0"/>
              <a:t>Причому</a:t>
            </a:r>
            <a:r>
              <a:rPr lang="ru-RU" dirty="0" smtClean="0"/>
              <a:t> за масштабами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станків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цифровим</a:t>
            </a:r>
            <a:r>
              <a:rPr lang="ru-RU" dirty="0" smtClean="0"/>
              <a:t> </a:t>
            </a:r>
            <a:r>
              <a:rPr lang="ru-RU" dirty="0" err="1" smtClean="0"/>
              <a:t>програмним</a:t>
            </a:r>
            <a:r>
              <a:rPr lang="ru-RU" dirty="0" smtClean="0"/>
              <a:t> </a:t>
            </a:r>
            <a:r>
              <a:rPr lang="ru-RU" dirty="0" err="1" smtClean="0"/>
              <a:t>управлінням</a:t>
            </a:r>
            <a:r>
              <a:rPr lang="ru-RU" dirty="0" smtClean="0"/>
              <a:t>, </a:t>
            </a:r>
            <a:r>
              <a:rPr lang="ru-RU" dirty="0" err="1" smtClean="0"/>
              <a:t>роботів</a:t>
            </a:r>
            <a:r>
              <a:rPr lang="ru-RU" dirty="0" smtClean="0"/>
              <a:t>, </a:t>
            </a:r>
            <a:r>
              <a:rPr lang="ru-RU" dirty="0" err="1" smtClean="0"/>
              <a:t>гнучких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систем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випередила</a:t>
            </a:r>
            <a:r>
              <a:rPr lang="ru-RU" dirty="0" smtClean="0"/>
              <a:t> США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1965-1985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номінальна</a:t>
            </a:r>
            <a:r>
              <a:rPr lang="ru-RU" dirty="0" smtClean="0"/>
              <a:t> зарплата у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зросла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8 </a:t>
            </a:r>
            <a:r>
              <a:rPr lang="ru-RU" dirty="0" err="1" smtClean="0"/>
              <a:t>разів</a:t>
            </a:r>
            <a:r>
              <a:rPr lang="ru-RU" dirty="0" smtClean="0"/>
              <a:t>, а реальна -</a:t>
            </a:r>
            <a:r>
              <a:rPr lang="ru-RU" dirty="0" err="1" smtClean="0"/>
              <a:t>утричі</a:t>
            </a:r>
            <a:r>
              <a:rPr lang="ru-RU" dirty="0" smtClean="0"/>
              <a:t>, за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погодинної</a:t>
            </a:r>
            <a:r>
              <a:rPr lang="ru-RU" dirty="0" smtClean="0"/>
              <a:t> </a:t>
            </a:r>
            <a:r>
              <a:rPr lang="ru-RU" dirty="0" err="1" smtClean="0"/>
              <a:t>реальної</a:t>
            </a:r>
            <a:r>
              <a:rPr lang="ru-RU" dirty="0" smtClean="0"/>
              <a:t> </a:t>
            </a:r>
            <a:r>
              <a:rPr lang="ru-RU" dirty="0" err="1" smtClean="0"/>
              <a:t>зарплати</a:t>
            </a:r>
            <a:r>
              <a:rPr lang="ru-RU" dirty="0" smtClean="0"/>
              <a:t> у 1986 р. (9,2 дол. </a:t>
            </a:r>
            <a:r>
              <a:rPr lang="ru-RU" dirty="0" err="1" smtClean="0"/>
              <a:t>або</a:t>
            </a:r>
            <a:r>
              <a:rPr lang="ru-RU" dirty="0" smtClean="0"/>
              <a:t> 18 </a:t>
            </a:r>
            <a:r>
              <a:rPr lang="ru-RU" dirty="0" err="1" smtClean="0"/>
              <a:t>дойчмарок</a:t>
            </a:r>
            <a:r>
              <a:rPr lang="ru-RU" dirty="0" smtClean="0"/>
              <a:t>)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упритул</a:t>
            </a:r>
            <a:r>
              <a:rPr lang="ru-RU" dirty="0" smtClean="0"/>
              <a:t> </a:t>
            </a:r>
            <a:r>
              <a:rPr lang="ru-RU" dirty="0" err="1" smtClean="0"/>
              <a:t>наблизилася</a:t>
            </a:r>
            <a:r>
              <a:rPr lang="ru-RU" dirty="0" smtClean="0"/>
              <a:t> до США (9,5 дол.) </a:t>
            </a:r>
            <a:r>
              <a:rPr lang="ru-RU" dirty="0" err="1" smtClean="0"/>
              <a:t>і</a:t>
            </a:r>
            <a:r>
              <a:rPr lang="ru-RU" dirty="0" smtClean="0"/>
              <a:t> перегнала ФРН (16,2 </a:t>
            </a:r>
            <a:r>
              <a:rPr lang="ru-RU" dirty="0" err="1" smtClean="0"/>
              <a:t>дойчмарки</a:t>
            </a:r>
            <a:r>
              <a:rPr lang="ru-RU" dirty="0" smtClean="0"/>
              <a:t>), а через 2 роки </a:t>
            </a:r>
            <a:r>
              <a:rPr lang="ru-RU" dirty="0" err="1" smtClean="0"/>
              <a:t>обійшла</a:t>
            </a:r>
            <a:r>
              <a:rPr lang="ru-RU" dirty="0" smtClean="0"/>
              <a:t> на 5% </a:t>
            </a:r>
            <a:r>
              <a:rPr lang="ru-RU" dirty="0" err="1" smtClean="0"/>
              <a:t>і</a:t>
            </a:r>
            <a:r>
              <a:rPr lang="ru-RU" dirty="0" smtClean="0"/>
              <a:t> США.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55000" lnSpcReduction="20000"/>
          </a:bodyPr>
          <a:lstStyle/>
          <a:p>
            <a:r>
              <a:rPr lang="ru-RU" sz="3400" b="1" dirty="0" smtClean="0"/>
              <a:t>З </a:t>
            </a:r>
            <a:r>
              <a:rPr lang="ru-RU" sz="3400" b="1" dirty="0" err="1" smtClean="0"/>
              <a:t>політичного</a:t>
            </a:r>
            <a:r>
              <a:rPr lang="ru-RU" sz="3400" b="1" dirty="0" smtClean="0"/>
              <a:t> боку "</a:t>
            </a:r>
            <a:r>
              <a:rPr lang="ru-RU" sz="3400" b="1" dirty="0" err="1" smtClean="0"/>
              <a:t>японське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економічне</a:t>
            </a:r>
            <a:r>
              <a:rPr lang="ru-RU" sz="3400" b="1" dirty="0" smtClean="0"/>
              <a:t> диво" </a:t>
            </a:r>
            <a:r>
              <a:rPr lang="ru-RU" sz="3400" b="1" dirty="0" err="1" smtClean="0"/>
              <a:t>забезпечувалося</a:t>
            </a:r>
            <a:r>
              <a:rPr lang="ru-RU" sz="3400" b="1" dirty="0" smtClean="0"/>
              <a:t> фактичною </a:t>
            </a:r>
            <a:r>
              <a:rPr lang="ru-RU" sz="3400" b="1" dirty="0" err="1" smtClean="0"/>
              <a:t>монополією</a:t>
            </a:r>
            <a:r>
              <a:rPr lang="ru-RU" sz="3400" b="1" dirty="0" smtClean="0"/>
              <a:t> на </a:t>
            </a:r>
            <a:r>
              <a:rPr lang="ru-RU" sz="3400" b="1" dirty="0" err="1" smtClean="0"/>
              <a:t>владу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Ліберально-демократичної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партії</a:t>
            </a:r>
            <a:r>
              <a:rPr lang="ru-RU" sz="3400" b="1" dirty="0" smtClean="0"/>
              <a:t>,</a:t>
            </a:r>
            <a:r>
              <a:rPr lang="ru-RU" sz="3400" dirty="0" smtClean="0"/>
              <a:t> </a:t>
            </a:r>
            <a:r>
              <a:rPr lang="ru-RU" sz="3400" dirty="0" err="1" smtClean="0"/>
              <a:t>що</a:t>
            </a:r>
            <a:r>
              <a:rPr lang="ru-RU" sz="3400" dirty="0" smtClean="0"/>
              <a:t> </a:t>
            </a:r>
            <a:r>
              <a:rPr lang="ru-RU" sz="3400" dirty="0" err="1" smtClean="0"/>
              <a:t>виникла</a:t>
            </a:r>
            <a:r>
              <a:rPr lang="ru-RU" sz="3400" dirty="0" smtClean="0"/>
              <a:t> в </a:t>
            </a:r>
            <a:r>
              <a:rPr lang="ru-RU" sz="3400" dirty="0" err="1" smtClean="0"/>
              <a:t>листопаді</a:t>
            </a:r>
            <a:r>
              <a:rPr lang="ru-RU" sz="3400" dirty="0" smtClean="0"/>
              <a:t> 1955 р. у </a:t>
            </a:r>
            <a:r>
              <a:rPr lang="ru-RU" sz="3400" dirty="0" err="1" smtClean="0"/>
              <a:t>результаті</a:t>
            </a:r>
            <a:r>
              <a:rPr lang="ru-RU" sz="3400" dirty="0" smtClean="0"/>
              <a:t> </a:t>
            </a:r>
            <a:r>
              <a:rPr lang="ru-RU" sz="3400" dirty="0" err="1" smtClean="0"/>
              <a:t>об'єднання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Ліберальної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й</a:t>
            </a:r>
            <a:r>
              <a:rPr lang="ru-RU" sz="3400" dirty="0" smtClean="0"/>
              <a:t> </a:t>
            </a:r>
            <a:r>
              <a:rPr lang="ru-RU" sz="3400" dirty="0" err="1" smtClean="0"/>
              <a:t>Демократичної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партій</a:t>
            </a:r>
            <a:r>
              <a:rPr lang="ru-RU" sz="3400" dirty="0" smtClean="0"/>
              <a:t>. Нова </a:t>
            </a:r>
            <a:r>
              <a:rPr lang="ru-RU" sz="3400" dirty="0" err="1" smtClean="0"/>
              <a:t>партія</a:t>
            </a:r>
            <a:r>
              <a:rPr lang="ru-RU" sz="3400" dirty="0" smtClean="0"/>
              <a:t> </a:t>
            </a:r>
            <a:r>
              <a:rPr lang="ru-RU" sz="3400" dirty="0" err="1" smtClean="0"/>
              <a:t>спиралася</a:t>
            </a:r>
            <a:r>
              <a:rPr lang="ru-RU" sz="3400" dirty="0" smtClean="0"/>
              <a:t> на </a:t>
            </a:r>
            <a:r>
              <a:rPr lang="ru-RU" sz="3400" dirty="0" err="1" smtClean="0"/>
              <a:t>фінансово-підприємницькі</a:t>
            </a:r>
            <a:r>
              <a:rPr lang="ru-RU" sz="3400" dirty="0" smtClean="0"/>
              <a:t> кола </a:t>
            </a:r>
            <a:r>
              <a:rPr lang="ru-RU" sz="3400" dirty="0" err="1" smtClean="0"/>
              <a:t>і</a:t>
            </a:r>
            <a:r>
              <a:rPr lang="ru-RU" sz="3400" dirty="0" smtClean="0"/>
              <a:t> включила до </a:t>
            </a:r>
            <a:r>
              <a:rPr lang="ru-RU" sz="3400" dirty="0" err="1" smtClean="0"/>
              <a:t>своєї</a:t>
            </a:r>
            <a:r>
              <a:rPr lang="ru-RU" sz="3400" dirty="0" smtClean="0"/>
              <a:t> </a:t>
            </a:r>
            <a:r>
              <a:rPr lang="ru-RU" sz="3400" dirty="0" err="1" smtClean="0"/>
              <a:t>програми</a:t>
            </a:r>
            <a:r>
              <a:rPr lang="ru-RU" sz="3400" dirty="0" smtClean="0"/>
              <a:t> </a:t>
            </a:r>
            <a:r>
              <a:rPr lang="ru-RU" sz="3400" dirty="0" err="1" smtClean="0"/>
              <a:t>завдання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створення</a:t>
            </a:r>
            <a:r>
              <a:rPr lang="ru-RU" sz="3400" dirty="0" smtClean="0"/>
              <a:t> "</a:t>
            </a:r>
            <a:r>
              <a:rPr lang="ru-RU" sz="3400" dirty="0" err="1" smtClean="0"/>
              <a:t>держави</a:t>
            </a:r>
            <a:r>
              <a:rPr lang="ru-RU" sz="3400" dirty="0" smtClean="0"/>
              <a:t> </a:t>
            </a:r>
            <a:r>
              <a:rPr lang="ru-RU" sz="3400" dirty="0" err="1" smtClean="0"/>
              <a:t>загального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благоденства</a:t>
            </a:r>
            <a:r>
              <a:rPr lang="ru-RU" sz="3400" dirty="0" smtClean="0"/>
              <a:t>", </a:t>
            </a:r>
            <a:r>
              <a:rPr lang="ru-RU" sz="3400" dirty="0" err="1" smtClean="0"/>
              <a:t>урегулювання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міжнародних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відносин</a:t>
            </a:r>
            <a:r>
              <a:rPr lang="ru-RU" sz="3400" dirty="0" smtClean="0"/>
              <a:t>, "</a:t>
            </a:r>
            <a:r>
              <a:rPr lang="ru-RU" sz="3400" dirty="0" err="1" smtClean="0"/>
              <a:t>удосконалення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самостійності</a:t>
            </a:r>
            <a:r>
              <a:rPr lang="ru-RU" sz="3400" dirty="0" smtClean="0"/>
              <a:t> </a:t>
            </a:r>
            <a:r>
              <a:rPr lang="ru-RU" sz="3400" dirty="0" err="1" smtClean="0"/>
              <a:t>й</a:t>
            </a:r>
            <a:r>
              <a:rPr lang="ru-RU" sz="3400" dirty="0" smtClean="0"/>
              <a:t> </a:t>
            </a:r>
            <a:r>
              <a:rPr lang="ru-RU" sz="3400" dirty="0" err="1" smtClean="0"/>
              <a:t>незалежності</a:t>
            </a:r>
            <a:r>
              <a:rPr lang="ru-RU" sz="3400" dirty="0" smtClean="0"/>
              <a:t> </a:t>
            </a:r>
            <a:r>
              <a:rPr lang="ru-RU" sz="3400" dirty="0" err="1" smtClean="0"/>
              <a:t>країни</a:t>
            </a:r>
            <a:r>
              <a:rPr lang="ru-RU" sz="3400" dirty="0" smtClean="0"/>
              <a:t>".</a:t>
            </a:r>
          </a:p>
          <a:p>
            <a:r>
              <a:rPr lang="ru-RU" sz="3400" dirty="0" err="1" smtClean="0"/>
              <a:t>Ліберальні</a:t>
            </a:r>
            <a:r>
              <a:rPr lang="ru-RU" sz="3400" dirty="0" smtClean="0"/>
              <a:t> </a:t>
            </a:r>
            <a:r>
              <a:rPr lang="ru-RU" sz="3400" dirty="0" err="1" smtClean="0"/>
              <a:t>демократи</a:t>
            </a:r>
            <a:r>
              <a:rPr lang="ru-RU" sz="3400" dirty="0" smtClean="0"/>
              <a:t> </a:t>
            </a:r>
            <a:r>
              <a:rPr lang="ru-RU" sz="3400" dirty="0" err="1" smtClean="0"/>
              <a:t>прагнули</a:t>
            </a:r>
            <a:r>
              <a:rPr lang="ru-RU" sz="3400" dirty="0" smtClean="0"/>
              <a:t> </a:t>
            </a:r>
            <a:r>
              <a:rPr lang="ru-RU" sz="3400" dirty="0" err="1" smtClean="0"/>
              <a:t>здійснювати</a:t>
            </a:r>
            <a:r>
              <a:rPr lang="ru-RU" sz="3400" dirty="0" smtClean="0"/>
              <a:t> </a:t>
            </a:r>
            <a:r>
              <a:rPr lang="ru-RU" sz="3400" dirty="0" err="1" smtClean="0"/>
              <a:t>економічну</a:t>
            </a:r>
            <a:r>
              <a:rPr lang="ru-RU" sz="3400" dirty="0" smtClean="0"/>
              <a:t> </a:t>
            </a:r>
            <a:r>
              <a:rPr lang="ru-RU" sz="3400" dirty="0" err="1" smtClean="0"/>
              <a:t>політику</a:t>
            </a:r>
            <a:r>
              <a:rPr lang="ru-RU" sz="3400" dirty="0" smtClean="0"/>
              <a:t>, "</a:t>
            </a:r>
            <a:r>
              <a:rPr lang="ru-RU" sz="3400" dirty="0" err="1" smtClean="0"/>
              <a:t>засновану</a:t>
            </a:r>
            <a:r>
              <a:rPr lang="ru-RU" sz="3400" dirty="0" smtClean="0"/>
              <a:t> на принципах </a:t>
            </a:r>
            <a:r>
              <a:rPr lang="ru-RU" sz="3400" dirty="0" err="1" smtClean="0"/>
              <a:t>індивідуальної</a:t>
            </a:r>
            <a:r>
              <a:rPr lang="ru-RU" sz="3400" dirty="0" smtClean="0"/>
              <a:t> думки </a:t>
            </a:r>
            <a:r>
              <a:rPr lang="ru-RU" sz="3400" dirty="0" err="1" smtClean="0"/>
              <a:t>й</a:t>
            </a:r>
            <a:r>
              <a:rPr lang="ru-RU" sz="3400" dirty="0" smtClean="0"/>
              <a:t> </a:t>
            </a:r>
            <a:r>
              <a:rPr lang="ru-RU" sz="3400" dirty="0" err="1" smtClean="0"/>
              <a:t>свободи</a:t>
            </a:r>
            <a:r>
              <a:rPr lang="ru-RU" sz="3400" dirty="0" smtClean="0"/>
              <a:t> </a:t>
            </a:r>
            <a:r>
              <a:rPr lang="ru-RU" sz="3400" dirty="0" err="1" smtClean="0"/>
              <a:t>підприємництва</a:t>
            </a:r>
            <a:r>
              <a:rPr lang="ru-RU" sz="3400" dirty="0" smtClean="0"/>
              <a:t>". Одним </a:t>
            </a:r>
            <a:r>
              <a:rPr lang="ru-RU" sz="3400" dirty="0" err="1" smtClean="0"/>
              <a:t>із</a:t>
            </a:r>
            <a:r>
              <a:rPr lang="ru-RU" sz="3400" dirty="0" smtClean="0"/>
              <a:t> </a:t>
            </a:r>
            <a:r>
              <a:rPr lang="ru-RU" sz="3400" dirty="0" err="1" smtClean="0"/>
              <a:t>наріжних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каменів</a:t>
            </a:r>
            <a:r>
              <a:rPr lang="ru-RU" sz="3400" dirty="0" smtClean="0"/>
              <a:t> </a:t>
            </a:r>
            <a:r>
              <a:rPr lang="ru-RU" sz="3400" dirty="0" err="1" smtClean="0"/>
              <a:t>внутрішньої</a:t>
            </a:r>
            <a:r>
              <a:rPr lang="ru-RU" sz="3400" dirty="0" smtClean="0"/>
              <a:t> </a:t>
            </a:r>
            <a:r>
              <a:rPr lang="ru-RU" sz="3400" dirty="0" err="1" smtClean="0"/>
              <a:t>політики</a:t>
            </a:r>
            <a:r>
              <a:rPr lang="ru-RU" sz="3400" dirty="0" smtClean="0"/>
              <a:t> ЛДП </a:t>
            </a:r>
            <a:r>
              <a:rPr lang="ru-RU" sz="3400" dirty="0" err="1" smtClean="0"/>
              <a:t>є</a:t>
            </a:r>
            <a:r>
              <a:rPr lang="ru-RU" sz="3400" dirty="0" smtClean="0"/>
              <a:t> </a:t>
            </a:r>
            <a:r>
              <a:rPr lang="ru-RU" sz="3400" dirty="0" err="1" smtClean="0"/>
              <a:t>слідування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принципові</a:t>
            </a:r>
            <a:r>
              <a:rPr lang="ru-RU" sz="3400" dirty="0" smtClean="0"/>
              <a:t> </a:t>
            </a:r>
            <a:r>
              <a:rPr lang="ru-RU" sz="3400" dirty="0" err="1" smtClean="0"/>
              <a:t>парламентської</a:t>
            </a:r>
            <a:r>
              <a:rPr lang="ru-RU" sz="3400" dirty="0" smtClean="0"/>
              <a:t> </a:t>
            </a:r>
            <a:r>
              <a:rPr lang="ru-RU" sz="3400" dirty="0" err="1" smtClean="0"/>
              <a:t>демократії</a:t>
            </a:r>
            <a:r>
              <a:rPr lang="ru-RU" sz="3400" dirty="0" smtClean="0"/>
              <a:t>, </a:t>
            </a:r>
            <a:r>
              <a:rPr lang="ru-RU" sz="3400" dirty="0" err="1" smtClean="0"/>
              <a:t>що</a:t>
            </a:r>
            <a:r>
              <a:rPr lang="ru-RU" sz="3400" dirty="0" smtClean="0"/>
              <a:t> </a:t>
            </a:r>
            <a:r>
              <a:rPr lang="ru-RU" sz="3400" dirty="0" err="1" smtClean="0"/>
              <a:t>передбачає</a:t>
            </a:r>
            <a:r>
              <a:rPr lang="ru-RU" sz="3400" dirty="0" smtClean="0"/>
              <a:t> </a:t>
            </a:r>
            <a:r>
              <a:rPr lang="ru-RU" sz="3400" dirty="0" err="1" smtClean="0"/>
              <a:t>збереження</a:t>
            </a:r>
            <a:r>
              <a:rPr lang="ru-RU" sz="3400" dirty="0" smtClean="0"/>
              <a:t> в </a:t>
            </a:r>
            <a:r>
              <a:rPr lang="ru-RU" sz="3400" dirty="0" err="1" smtClean="0"/>
              <a:t>країні</a:t>
            </a:r>
            <a:r>
              <a:rPr lang="ru-RU" sz="3400" dirty="0" smtClean="0"/>
              <a:t> </a:t>
            </a:r>
            <a:r>
              <a:rPr lang="ru-RU" sz="3400" dirty="0" err="1" smtClean="0"/>
              <a:t>конституційної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монархії</a:t>
            </a:r>
            <a:r>
              <a:rPr lang="ru-RU" sz="3400" dirty="0" smtClean="0"/>
              <a:t>.</a:t>
            </a:r>
          </a:p>
          <a:p>
            <a:r>
              <a:rPr lang="ru-RU" sz="3400" dirty="0" err="1" smtClean="0"/>
              <a:t>Перебуваючи</a:t>
            </a:r>
            <a:r>
              <a:rPr lang="ru-RU" sz="3400" dirty="0" smtClean="0"/>
              <a:t> при </a:t>
            </a:r>
            <a:r>
              <a:rPr lang="ru-RU" sz="3400" dirty="0" err="1" smtClean="0"/>
              <a:t>владі</a:t>
            </a:r>
            <a:r>
              <a:rPr lang="ru-RU" sz="3400" dirty="0" smtClean="0"/>
              <a:t> в </a:t>
            </a:r>
            <a:r>
              <a:rPr lang="ru-RU" sz="3400" dirty="0" err="1" smtClean="0"/>
              <a:t>умовах</a:t>
            </a:r>
            <a:r>
              <a:rPr lang="ru-RU" sz="3400" dirty="0" smtClean="0"/>
              <a:t> </a:t>
            </a:r>
            <a:r>
              <a:rPr lang="ru-RU" sz="3400" dirty="0" err="1" smtClean="0"/>
              <a:t>багатопартійності</a:t>
            </a:r>
            <a:r>
              <a:rPr lang="ru-RU" sz="3400" dirty="0" smtClean="0"/>
              <a:t> у </a:t>
            </a:r>
            <a:r>
              <a:rPr lang="ru-RU" sz="3400" dirty="0" err="1" smtClean="0"/>
              <a:t>другій</a:t>
            </a:r>
            <a:r>
              <a:rPr lang="ru-RU" sz="3400" dirty="0" smtClean="0"/>
              <a:t> </a:t>
            </a:r>
            <a:r>
              <a:rPr lang="ru-RU" sz="3400" dirty="0" err="1" smtClean="0"/>
              <a:t>половині</a:t>
            </a:r>
            <a:r>
              <a:rPr lang="ru-RU" sz="3400" dirty="0" smtClean="0"/>
              <a:t> 50-х - 80-х </a:t>
            </a:r>
            <a:r>
              <a:rPr lang="ru-RU" sz="3400" dirty="0" err="1" smtClean="0"/>
              <a:t>рр</a:t>
            </a:r>
            <a:r>
              <a:rPr lang="ru-RU" sz="3400" dirty="0" smtClean="0"/>
              <a:t>., ЛДП </a:t>
            </a:r>
            <a:r>
              <a:rPr lang="ru-RU" sz="3400" dirty="0" err="1" smtClean="0"/>
              <a:t>великої</a:t>
            </a:r>
            <a:r>
              <a:rPr lang="ru-RU" sz="3400" dirty="0" smtClean="0"/>
              <a:t> </a:t>
            </a:r>
            <a:r>
              <a:rPr lang="ru-RU" sz="3400" dirty="0" err="1" smtClean="0"/>
              <a:t>уваги</a:t>
            </a:r>
            <a:r>
              <a:rPr lang="ru-RU" sz="3400" dirty="0" smtClean="0"/>
              <a:t> надавала </a:t>
            </a:r>
            <a:r>
              <a:rPr lang="ru-RU" sz="3400" dirty="0" err="1" smtClean="0"/>
              <a:t>збільшенню</a:t>
            </a:r>
            <a:r>
              <a:rPr lang="ru-RU" sz="3400" dirty="0" smtClean="0"/>
              <a:t> </a:t>
            </a:r>
            <a:r>
              <a:rPr lang="ru-RU" sz="3400" dirty="0" err="1" smtClean="0"/>
              <a:t>японського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експорту</a:t>
            </a:r>
            <a:r>
              <a:rPr lang="ru-RU" sz="3400" dirty="0" smtClean="0"/>
              <a:t>, </a:t>
            </a:r>
            <a:r>
              <a:rPr lang="ru-RU" sz="3400" dirty="0" err="1" smtClean="0"/>
              <a:t>підвищенню</a:t>
            </a:r>
            <a:r>
              <a:rPr lang="ru-RU" sz="3400" dirty="0" smtClean="0"/>
              <a:t> </a:t>
            </a:r>
            <a:r>
              <a:rPr lang="ru-RU" sz="3400" dirty="0" err="1" smtClean="0"/>
              <a:t>конкурентноздатності</a:t>
            </a:r>
            <a:r>
              <a:rPr lang="ru-RU" sz="3400" dirty="0" smtClean="0"/>
              <a:t> </a:t>
            </a:r>
            <a:r>
              <a:rPr lang="ru-RU" sz="3400" dirty="0" err="1" smtClean="0"/>
              <a:t>вітчизняних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товарів</a:t>
            </a:r>
            <a:r>
              <a:rPr lang="ru-RU" sz="3400" dirty="0" smtClean="0"/>
              <a:t> на </a:t>
            </a:r>
            <a:r>
              <a:rPr lang="ru-RU" sz="3400" dirty="0" err="1" smtClean="0"/>
              <a:t>світових</a:t>
            </a:r>
            <a:r>
              <a:rPr lang="ru-RU" sz="3400" dirty="0" smtClean="0"/>
              <a:t> ринках шляхом </a:t>
            </a:r>
            <a:r>
              <a:rPr lang="ru-RU" sz="3400" dirty="0" err="1" smtClean="0"/>
              <a:t>зниження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податків</a:t>
            </a:r>
            <a:r>
              <a:rPr lang="ru-RU" sz="3400" dirty="0" smtClean="0"/>
              <a:t> </a:t>
            </a:r>
            <a:r>
              <a:rPr lang="ru-RU" sz="3400" dirty="0" err="1" smtClean="0"/>
              <a:t>із</a:t>
            </a:r>
            <a:r>
              <a:rPr lang="ru-RU" sz="3400" dirty="0" smtClean="0"/>
              <a:t> </a:t>
            </a:r>
            <a:r>
              <a:rPr lang="ru-RU" sz="3400" dirty="0" err="1" smtClean="0"/>
              <a:t>корпорацій</a:t>
            </a:r>
            <a:r>
              <a:rPr lang="ru-RU" sz="3400" dirty="0" smtClean="0"/>
              <a:t>, </a:t>
            </a:r>
            <a:r>
              <a:rPr lang="ru-RU" sz="3400" dirty="0" err="1" smtClean="0"/>
              <a:t>що</a:t>
            </a:r>
            <a:r>
              <a:rPr lang="ru-RU" sz="3400" dirty="0" smtClean="0"/>
              <a:t> </a:t>
            </a:r>
            <a:r>
              <a:rPr lang="ru-RU" sz="3400" dirty="0" err="1" smtClean="0"/>
              <a:t>виробляли</a:t>
            </a:r>
            <a:r>
              <a:rPr lang="ru-RU" sz="3400" dirty="0" smtClean="0"/>
              <a:t> </a:t>
            </a:r>
            <a:r>
              <a:rPr lang="ru-RU" sz="3400" dirty="0" err="1" smtClean="0"/>
              <a:t>експортну</a:t>
            </a:r>
            <a:r>
              <a:rPr lang="ru-RU" sz="3400" dirty="0" smtClean="0"/>
              <a:t> </a:t>
            </a:r>
            <a:r>
              <a:rPr lang="ru-RU" sz="3400" dirty="0" err="1" smtClean="0"/>
              <a:t>продукцію</a:t>
            </a:r>
            <a:r>
              <a:rPr lang="ru-RU" sz="3400" dirty="0" smtClean="0"/>
              <a:t>, </a:t>
            </a:r>
            <a:r>
              <a:rPr lang="ru-RU" sz="3400" dirty="0" err="1" smtClean="0"/>
              <a:t>зменшення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митних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тарифів</a:t>
            </a:r>
            <a:r>
              <a:rPr lang="ru-RU" sz="3400" dirty="0" smtClean="0"/>
              <a:t> на </a:t>
            </a:r>
            <a:r>
              <a:rPr lang="ru-RU" sz="3400" dirty="0" err="1" smtClean="0"/>
              <a:t>імпорт</a:t>
            </a:r>
            <a:r>
              <a:rPr lang="ru-RU" sz="3400" dirty="0" smtClean="0"/>
              <a:t> </a:t>
            </a:r>
            <a:r>
              <a:rPr lang="ru-RU" sz="3400" dirty="0" err="1" smtClean="0"/>
              <a:t>сировини</a:t>
            </a:r>
            <a:r>
              <a:rPr lang="ru-RU" sz="3400" dirty="0" smtClean="0"/>
              <a:t> </a:t>
            </a:r>
            <a:r>
              <a:rPr lang="ru-RU" sz="3400" dirty="0" err="1" smtClean="0"/>
              <a:t>й</a:t>
            </a:r>
            <a:r>
              <a:rPr lang="ru-RU" sz="3400" dirty="0" smtClean="0"/>
              <a:t> </a:t>
            </a:r>
            <a:r>
              <a:rPr lang="ru-RU" sz="3400" dirty="0" err="1" smtClean="0"/>
              <a:t>напівфабрикатів</a:t>
            </a:r>
            <a:r>
              <a:rPr lang="ru-RU" sz="3400" dirty="0" smtClean="0"/>
              <a:t>, </a:t>
            </a:r>
            <a:r>
              <a:rPr lang="ru-RU" sz="3400" dirty="0" err="1" smtClean="0"/>
              <a:t>надання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пільгових</a:t>
            </a:r>
            <a:r>
              <a:rPr lang="ru-RU" sz="3400" dirty="0" smtClean="0"/>
              <a:t> </a:t>
            </a:r>
            <a:r>
              <a:rPr lang="ru-RU" sz="3400" dirty="0" err="1" smtClean="0"/>
              <a:t>державних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кредитів</a:t>
            </a:r>
            <a:r>
              <a:rPr lang="ru-RU" sz="3400" dirty="0" smtClean="0"/>
              <a:t> для </a:t>
            </a:r>
            <a:r>
              <a:rPr lang="ru-RU" sz="3400" dirty="0" err="1" smtClean="0"/>
              <a:t>експортерів</a:t>
            </a:r>
            <a:r>
              <a:rPr lang="ru-RU" sz="3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928670"/>
            <a:ext cx="6000760" cy="542625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рубежі</a:t>
            </a:r>
            <a:r>
              <a:rPr lang="ru-RU" dirty="0" smtClean="0"/>
              <a:t> 70-80-х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японська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зміцнилася</a:t>
            </a:r>
            <a:r>
              <a:rPr lang="ru-RU" dirty="0" smtClean="0"/>
              <a:t> </a:t>
            </a:r>
            <a:r>
              <a:rPr lang="ru-RU" dirty="0" err="1" smtClean="0"/>
              <a:t>настільки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b="1" dirty="0" err="1" smtClean="0"/>
              <a:t>країна</a:t>
            </a:r>
            <a:r>
              <a:rPr lang="ru-RU" b="1" dirty="0" smtClean="0"/>
              <a:t> </a:t>
            </a:r>
            <a:r>
              <a:rPr lang="ru-RU" b="1" dirty="0" err="1" smtClean="0"/>
              <a:t>змогла</a:t>
            </a:r>
            <a:r>
              <a:rPr lang="ru-RU" b="1" dirty="0" smtClean="0"/>
              <a:t> </a:t>
            </a:r>
            <a:r>
              <a:rPr lang="ru-RU" b="1" dirty="0" err="1" smtClean="0"/>
              <a:t>розпочати</a:t>
            </a:r>
            <a:r>
              <a:rPr lang="ru-RU" b="1" dirty="0" smtClean="0"/>
              <a:t> "</a:t>
            </a:r>
            <a:r>
              <a:rPr lang="ru-RU" b="1" dirty="0" err="1" smtClean="0"/>
              <a:t>економічні</a:t>
            </a:r>
            <a:r>
              <a:rPr lang="ru-RU" b="1" dirty="0" smtClean="0"/>
              <a:t> </a:t>
            </a:r>
            <a:r>
              <a:rPr lang="ru-RU" b="1" dirty="0" err="1" smtClean="0"/>
              <a:t>війни</a:t>
            </a:r>
            <a:r>
              <a:rPr lang="ru-RU" b="1" dirty="0" smtClean="0"/>
              <a:t>"</a:t>
            </a:r>
            <a:r>
              <a:rPr lang="ru-RU" dirty="0" smtClean="0"/>
              <a:t> - </a:t>
            </a:r>
            <a:r>
              <a:rPr lang="ru-RU" dirty="0" err="1" smtClean="0"/>
              <a:t>пряму</a:t>
            </a:r>
            <a:r>
              <a:rPr lang="ru-RU" dirty="0" smtClean="0"/>
              <a:t> </a:t>
            </a:r>
            <a:r>
              <a:rPr lang="ru-RU" dirty="0" err="1" smtClean="0"/>
              <a:t>боротьбу</a:t>
            </a:r>
            <a:r>
              <a:rPr lang="ru-RU" dirty="0" smtClean="0"/>
              <a:t> за ринки </a:t>
            </a:r>
            <a:r>
              <a:rPr lang="ru-RU" dirty="0" err="1" smtClean="0"/>
              <a:t>збуту</a:t>
            </a:r>
            <a:r>
              <a:rPr lang="ru-RU" dirty="0" smtClean="0"/>
              <a:t> у США. </a:t>
            </a:r>
            <a:r>
              <a:rPr lang="ru-RU" dirty="0" err="1" smtClean="0"/>
              <a:t>Тоді</a:t>
            </a:r>
            <a:r>
              <a:rPr lang="ru-RU" dirty="0" smtClean="0"/>
              <a:t> ж </a:t>
            </a:r>
            <a:r>
              <a:rPr lang="ru-RU" dirty="0" err="1" smtClean="0"/>
              <a:t>розгорнулася</a:t>
            </a:r>
            <a:r>
              <a:rPr lang="ru-RU" dirty="0" smtClean="0"/>
              <a:t> масштабна структурна </a:t>
            </a:r>
            <a:r>
              <a:rPr lang="ru-RU" dirty="0" err="1" smtClean="0"/>
              <a:t>перебудова</a:t>
            </a:r>
            <a:r>
              <a:rPr lang="ru-RU" dirty="0" smtClean="0"/>
              <a:t> </a:t>
            </a:r>
            <a:r>
              <a:rPr lang="ru-RU" dirty="0" err="1" smtClean="0"/>
              <a:t>японської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, </a:t>
            </a:r>
            <a:r>
              <a:rPr lang="ru-RU" dirty="0" err="1" smtClean="0"/>
              <a:t>породжені</a:t>
            </a:r>
            <a:r>
              <a:rPr lang="ru-RU" dirty="0" smtClean="0"/>
              <a:t> </a:t>
            </a:r>
            <a:r>
              <a:rPr lang="ru-RU" dirty="0" err="1" smtClean="0"/>
              <a:t>прогресом</a:t>
            </a:r>
            <a:r>
              <a:rPr lang="ru-RU" dirty="0" smtClean="0"/>
              <a:t> науки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: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мікроелектронної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, великих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надвеликих</a:t>
            </a:r>
            <a:r>
              <a:rPr lang="ru-RU" dirty="0" smtClean="0"/>
              <a:t> </a:t>
            </a:r>
            <a:r>
              <a:rPr lang="ru-RU" dirty="0" err="1" smtClean="0"/>
              <a:t>інтегральних</a:t>
            </a:r>
            <a:r>
              <a:rPr lang="ru-RU" dirty="0" smtClean="0"/>
              <a:t> схем,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,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роботів</a:t>
            </a:r>
            <a:r>
              <a:rPr lang="ru-RU" dirty="0" smtClean="0"/>
              <a:t>, </a:t>
            </a:r>
            <a:r>
              <a:rPr lang="ru-RU" dirty="0" err="1" smtClean="0"/>
              <a:t>біотехнологія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стрімким</a:t>
            </a:r>
            <a:r>
              <a:rPr lang="ru-RU" dirty="0" smtClean="0"/>
              <a:t> </a:t>
            </a:r>
            <a:r>
              <a:rPr lang="ru-RU" dirty="0" err="1" smtClean="0"/>
              <a:t>економічним</a:t>
            </a:r>
            <a:r>
              <a:rPr lang="ru-RU" dirty="0" smtClean="0"/>
              <a:t> </a:t>
            </a:r>
            <a:r>
              <a:rPr lang="ru-RU" dirty="0" err="1" smtClean="0"/>
              <a:t>зростанням</a:t>
            </a:r>
            <a:r>
              <a:rPr lang="ru-RU" dirty="0" smtClean="0"/>
              <a:t> у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консервативної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 </a:t>
            </a:r>
            <a:r>
              <a:rPr lang="ru-RU" dirty="0" err="1" smtClean="0"/>
              <a:t>визріла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підкріплення</a:t>
            </a:r>
            <a:r>
              <a:rPr lang="ru-RU" dirty="0" smtClean="0"/>
              <a:t> </a:t>
            </a:r>
            <a:r>
              <a:rPr lang="ru-RU" dirty="0" err="1" smtClean="0"/>
              <a:t>промислової</a:t>
            </a:r>
            <a:r>
              <a:rPr lang="ru-RU" dirty="0" smtClean="0"/>
              <a:t> </a:t>
            </a:r>
            <a:r>
              <a:rPr lang="ru-RU" dirty="0" err="1" smtClean="0"/>
              <a:t>могутності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політичними</a:t>
            </a:r>
            <a:r>
              <a:rPr lang="ru-RU" dirty="0" smtClean="0"/>
              <a:t> </a:t>
            </a:r>
            <a:r>
              <a:rPr lang="ru-RU" dirty="0" err="1" smtClean="0"/>
              <a:t>претензіями</a:t>
            </a:r>
            <a:r>
              <a:rPr lang="ru-RU" dirty="0" smtClean="0"/>
              <a:t>.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військово-спортивні</a:t>
            </a:r>
            <a:r>
              <a:rPr lang="ru-RU" dirty="0" smtClean="0"/>
              <a:t> та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час </a:t>
            </a:r>
            <a:r>
              <a:rPr lang="ru-RU" dirty="0" err="1" smtClean="0"/>
              <a:t>від</a:t>
            </a:r>
            <a:r>
              <a:rPr lang="ru-RU" dirty="0" smtClean="0"/>
              <a:t> часу </a:t>
            </a:r>
            <a:r>
              <a:rPr lang="ru-RU" dirty="0" err="1" smtClean="0"/>
              <a:t>вдавалися</a:t>
            </a:r>
            <a:r>
              <a:rPr lang="ru-RU" dirty="0" smtClean="0"/>
              <a:t> до </a:t>
            </a:r>
            <a:r>
              <a:rPr lang="ru-RU" dirty="0" err="1" smtClean="0"/>
              <a:t>пропаганди</a:t>
            </a:r>
            <a:r>
              <a:rPr lang="ru-RU" dirty="0" smtClean="0"/>
              <a:t> </a:t>
            </a:r>
            <a:r>
              <a:rPr lang="ru-RU" dirty="0" err="1" smtClean="0"/>
              <a:t>воєнної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Японії</a:t>
            </a:r>
            <a:r>
              <a:rPr lang="ru-RU" dirty="0" smtClean="0"/>
              <a:t>,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вірності</a:t>
            </a:r>
            <a:r>
              <a:rPr lang="ru-RU" dirty="0" smtClean="0"/>
              <a:t> </a:t>
            </a:r>
            <a:r>
              <a:rPr lang="ru-RU" dirty="0" err="1" smtClean="0"/>
              <a:t>імператорові</a:t>
            </a:r>
            <a:r>
              <a:rPr lang="ru-RU" dirty="0" smtClean="0"/>
              <a:t>, потреби </a:t>
            </a:r>
            <a:r>
              <a:rPr lang="ru-RU" b="1" dirty="0" smtClean="0"/>
              <a:t>реваншу за </a:t>
            </a:r>
            <a:r>
              <a:rPr lang="ru-RU" b="1" dirty="0" err="1" smtClean="0"/>
              <a:t>поразку</a:t>
            </a:r>
            <a:r>
              <a:rPr lang="ru-RU" b="1" dirty="0" smtClean="0"/>
              <a:t> у </a:t>
            </a:r>
            <a:r>
              <a:rPr lang="ru-RU" b="1" dirty="0" err="1" smtClean="0"/>
              <a:t>Другій</a:t>
            </a:r>
            <a:r>
              <a:rPr lang="ru-RU" b="1" dirty="0" smtClean="0"/>
              <a:t> </a:t>
            </a:r>
            <a:r>
              <a:rPr lang="ru-RU" b="1" dirty="0" err="1" smtClean="0"/>
              <a:t>світовій</a:t>
            </a:r>
            <a:r>
              <a:rPr lang="ru-RU" b="1" dirty="0" smtClean="0"/>
              <a:t> </a:t>
            </a:r>
            <a:r>
              <a:rPr lang="ru-RU" b="1" dirty="0" err="1" smtClean="0"/>
              <a:t>війні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b="1" dirty="0" smtClean="0"/>
              <a:t>25 листопада 1970 р. </a:t>
            </a:r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 err="1" smtClean="0"/>
              <a:t>молодих</a:t>
            </a:r>
            <a:r>
              <a:rPr lang="ru-RU" b="1" dirty="0" smtClean="0"/>
              <a:t> </a:t>
            </a:r>
            <a:r>
              <a:rPr lang="ru-RU" b="1" dirty="0" err="1" smtClean="0"/>
              <a:t>радикалів</a:t>
            </a:r>
            <a:r>
              <a:rPr lang="ru-RU" b="1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очолена</a:t>
            </a:r>
            <a:r>
              <a:rPr lang="ru-RU" dirty="0" smtClean="0"/>
              <a:t> </a:t>
            </a:r>
            <a:r>
              <a:rPr lang="ru-RU" dirty="0" err="1" smtClean="0"/>
              <a:t>відомими</a:t>
            </a:r>
            <a:r>
              <a:rPr lang="ru-RU" dirty="0" smtClean="0"/>
              <a:t> </a:t>
            </a:r>
            <a:r>
              <a:rPr lang="ru-RU" dirty="0" err="1" smtClean="0"/>
              <a:t>письменником</a:t>
            </a:r>
            <a:r>
              <a:rPr lang="ru-RU" dirty="0" smtClean="0"/>
              <a:t> </a:t>
            </a:r>
            <a:r>
              <a:rPr lang="ru-RU" dirty="0" err="1" smtClean="0"/>
              <a:t>Юкіо</a:t>
            </a:r>
            <a:r>
              <a:rPr lang="ru-RU" dirty="0" smtClean="0"/>
              <a:t> </a:t>
            </a:r>
            <a:r>
              <a:rPr lang="ru-RU" dirty="0" err="1" smtClean="0"/>
              <a:t>Місімою</a:t>
            </a:r>
            <a:r>
              <a:rPr lang="ru-RU" dirty="0" smtClean="0"/>
              <a:t>, </a:t>
            </a:r>
            <a:r>
              <a:rPr lang="ru-RU" dirty="0" err="1" smtClean="0"/>
              <a:t>захопивши</a:t>
            </a:r>
            <a:r>
              <a:rPr lang="ru-RU" dirty="0" smtClean="0"/>
              <a:t> штаб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столичного </a:t>
            </a:r>
            <a:r>
              <a:rPr lang="ru-RU" dirty="0" err="1" smtClean="0"/>
              <a:t>гарнізону</a:t>
            </a:r>
            <a:r>
              <a:rPr lang="ru-RU" dirty="0" smtClean="0"/>
              <a:t>, </a:t>
            </a:r>
            <a:r>
              <a:rPr lang="ru-RU" b="1" dirty="0" err="1" smtClean="0"/>
              <a:t>здійснила</a:t>
            </a:r>
            <a:r>
              <a:rPr lang="ru-RU" b="1" dirty="0" smtClean="0"/>
              <a:t> </a:t>
            </a:r>
            <a:r>
              <a:rPr lang="ru-RU" b="1" dirty="0" err="1" smtClean="0"/>
              <a:t>спробу</a:t>
            </a:r>
            <a:r>
              <a:rPr lang="ru-RU" b="1" dirty="0" smtClean="0"/>
              <a:t> </a:t>
            </a:r>
            <a:r>
              <a:rPr lang="ru-RU" b="1" dirty="0" err="1" smtClean="0"/>
              <a:t>військового</a:t>
            </a:r>
            <a:r>
              <a:rPr lang="ru-RU" dirty="0" smtClean="0"/>
              <a:t> </a:t>
            </a:r>
            <a:r>
              <a:rPr lang="ru-RU" b="1" dirty="0" smtClean="0"/>
              <a:t>перевороту</a:t>
            </a:r>
            <a:r>
              <a:rPr lang="ru-RU" dirty="0" smtClean="0"/>
              <a:t>. Але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солдати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офіцери</a:t>
            </a:r>
            <a:r>
              <a:rPr lang="ru-RU" dirty="0" smtClean="0"/>
              <a:t> "Сил </a:t>
            </a:r>
            <a:r>
              <a:rPr lang="ru-RU" dirty="0" err="1" smtClean="0"/>
              <a:t>самооборони</a:t>
            </a:r>
            <a:r>
              <a:rPr lang="ru-RU" dirty="0" smtClean="0"/>
              <a:t>" </a:t>
            </a:r>
            <a:r>
              <a:rPr lang="ru-RU" dirty="0" err="1" smtClean="0"/>
              <a:t>відмовилися</a:t>
            </a:r>
            <a:r>
              <a:rPr lang="ru-RU" dirty="0" smtClean="0"/>
              <a:t> </a:t>
            </a:r>
            <a:r>
              <a:rPr lang="ru-RU" dirty="0" err="1" smtClean="0"/>
              <a:t>підтримати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виступ</a:t>
            </a:r>
            <a:r>
              <a:rPr lang="ru-RU" dirty="0" smtClean="0"/>
              <a:t>, </a:t>
            </a:r>
            <a:r>
              <a:rPr lang="ru-RU" dirty="0" err="1" smtClean="0"/>
              <a:t>Юкіо</a:t>
            </a:r>
            <a:r>
              <a:rPr lang="ru-RU" dirty="0" smtClean="0"/>
              <a:t> </a:t>
            </a:r>
            <a:r>
              <a:rPr lang="ru-RU" dirty="0" err="1" smtClean="0"/>
              <a:t>Місіма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найближчі</a:t>
            </a:r>
            <a:r>
              <a:rPr lang="ru-RU" dirty="0" smtClean="0"/>
              <a:t> сподвижники вчинили </a:t>
            </a:r>
            <a:r>
              <a:rPr lang="ru-RU" dirty="0" err="1" smtClean="0"/>
              <a:t>ритуальне</a:t>
            </a:r>
            <a:r>
              <a:rPr lang="ru-RU" dirty="0" smtClean="0"/>
              <a:t> </a:t>
            </a:r>
            <a:r>
              <a:rPr lang="ru-RU" dirty="0" err="1" smtClean="0"/>
              <a:t>самогубство</a:t>
            </a:r>
            <a:r>
              <a:rPr lang="ru-RU" dirty="0" smtClean="0"/>
              <a:t> </a:t>
            </a:r>
            <a:r>
              <a:rPr lang="ru-RU" dirty="0" err="1" smtClean="0"/>
              <a:t>харакірі</a:t>
            </a:r>
            <a:r>
              <a:rPr lang="ru-RU" dirty="0" smtClean="0"/>
              <a:t>.</a:t>
            </a:r>
          </a:p>
          <a:p>
            <a:endParaRPr lang="en-US" dirty="0"/>
          </a:p>
        </p:txBody>
      </p:sp>
      <p:pic>
        <p:nvPicPr>
          <p:cNvPr id="4098" name="Picture 2" descr="C:\Users\user\Desktop\Mishim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071546"/>
            <a:ext cx="2428892" cy="35674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500042"/>
            <a:ext cx="8715436" cy="28575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Коли ж </a:t>
            </a:r>
            <a:r>
              <a:rPr lang="ru-RU" b="1" dirty="0" err="1" smtClean="0"/>
              <a:t>восени</a:t>
            </a:r>
            <a:r>
              <a:rPr lang="ru-RU" b="1" dirty="0" smtClean="0"/>
              <a:t> 1982 р. уряд </a:t>
            </a:r>
            <a:r>
              <a:rPr lang="ru-RU" b="1" dirty="0" err="1" smtClean="0"/>
              <a:t>очолив</a:t>
            </a:r>
            <a:r>
              <a:rPr lang="ru-RU" dirty="0" smtClean="0"/>
              <a:t> </a:t>
            </a:r>
            <a:r>
              <a:rPr lang="ru-RU" dirty="0" err="1" smtClean="0"/>
              <a:t>нетрадиційний</a:t>
            </a:r>
            <a:r>
              <a:rPr lang="ru-RU" dirty="0" smtClean="0"/>
              <a:t> </a:t>
            </a:r>
            <a:r>
              <a:rPr lang="ru-RU" dirty="0" err="1" smtClean="0"/>
              <a:t>політик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вираженим</a:t>
            </a:r>
            <a:r>
              <a:rPr lang="ru-RU" dirty="0" smtClean="0"/>
              <a:t> </a:t>
            </a:r>
            <a:r>
              <a:rPr lang="ru-RU" dirty="0" err="1" smtClean="0"/>
              <a:t>особистим</a:t>
            </a:r>
            <a:r>
              <a:rPr lang="ru-RU" dirty="0" smtClean="0"/>
              <a:t> стилем </a:t>
            </a:r>
            <a:r>
              <a:rPr lang="ru-RU" b="1" dirty="0" err="1" smtClean="0"/>
              <a:t>Ясухіро</a:t>
            </a:r>
            <a:r>
              <a:rPr lang="ru-RU" b="1" dirty="0" smtClean="0"/>
              <a:t> </a:t>
            </a:r>
            <a:r>
              <a:rPr lang="ru-RU" b="1" dirty="0" err="1" smtClean="0"/>
              <a:t>Накасоне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виступав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гаслом</a:t>
            </a:r>
            <a:r>
              <a:rPr lang="ru-RU" dirty="0" smtClean="0"/>
              <a:t> "остаточного </a:t>
            </a:r>
            <a:r>
              <a:rPr lang="ru-RU" dirty="0" err="1" smtClean="0"/>
              <a:t>підведення</a:t>
            </a:r>
            <a:r>
              <a:rPr lang="ru-RU" dirty="0" smtClean="0"/>
              <a:t> </a:t>
            </a:r>
            <a:r>
              <a:rPr lang="ru-RU" dirty="0" err="1" smtClean="0"/>
              <a:t>підсумків</a:t>
            </a:r>
            <a:r>
              <a:rPr lang="ru-RU" dirty="0" smtClean="0"/>
              <a:t> </a:t>
            </a:r>
            <a:r>
              <a:rPr lang="ru-RU" dirty="0" err="1" smtClean="0"/>
              <a:t>повоєнної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", </a:t>
            </a:r>
            <a:r>
              <a:rPr lang="ru-RU" dirty="0" err="1" smtClean="0"/>
              <a:t>радикальні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сприйняли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як </a:t>
            </a:r>
            <a:r>
              <a:rPr lang="ru-RU" dirty="0" err="1" smtClean="0"/>
              <a:t>ознаку</a:t>
            </a:r>
            <a:r>
              <a:rPr lang="ru-RU" dirty="0" smtClean="0"/>
              <a:t> початку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в державу </a:t>
            </a:r>
            <a:r>
              <a:rPr lang="ru-RU" dirty="0" err="1" smtClean="0"/>
              <a:t>світового</a:t>
            </a:r>
            <a:r>
              <a:rPr lang="ru-RU" dirty="0" smtClean="0"/>
              <a:t> масштабу не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економічному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політичному</a:t>
            </a:r>
            <a:r>
              <a:rPr lang="ru-RU" dirty="0" smtClean="0"/>
              <a:t> </a:t>
            </a:r>
            <a:r>
              <a:rPr lang="ru-RU" dirty="0" err="1" smtClean="0"/>
              <a:t>плані</a:t>
            </a:r>
            <a:r>
              <a:rPr lang="ru-RU" dirty="0" smtClean="0"/>
              <a:t>. </a:t>
            </a:r>
            <a:r>
              <a:rPr lang="ru-RU" dirty="0" err="1" smtClean="0"/>
              <a:t>Прем'єр</a:t>
            </a:r>
            <a:r>
              <a:rPr lang="ru-RU" b="1" dirty="0" err="1" smtClean="0"/>
              <a:t>оголосив</a:t>
            </a:r>
            <a:r>
              <a:rPr lang="ru-RU" b="1" dirty="0" smtClean="0"/>
              <a:t> про </a:t>
            </a:r>
            <a:r>
              <a:rPr lang="ru-RU" b="1" dirty="0" err="1" smtClean="0"/>
              <a:t>намір</a:t>
            </a:r>
            <a:r>
              <a:rPr lang="ru-RU" dirty="0" smtClean="0"/>
              <a:t> </a:t>
            </a:r>
            <a:r>
              <a:rPr lang="ru-RU" b="1" dirty="0" err="1" smtClean="0"/>
              <a:t>перетворити</a:t>
            </a:r>
            <a:r>
              <a:rPr lang="ru-RU" b="1" dirty="0" smtClean="0"/>
              <a:t> </a:t>
            </a:r>
            <a:r>
              <a:rPr lang="ru-RU" b="1" dirty="0" err="1" smtClean="0"/>
              <a:t>Японію</a:t>
            </a:r>
            <a:r>
              <a:rPr lang="ru-RU" b="1" dirty="0" smtClean="0"/>
              <a:t> в "</a:t>
            </a:r>
            <a:r>
              <a:rPr lang="ru-RU" b="1" dirty="0" err="1" smtClean="0"/>
              <a:t>непотопляємий</a:t>
            </a:r>
            <a:r>
              <a:rPr lang="ru-RU" b="1" dirty="0" smtClean="0"/>
              <a:t> </a:t>
            </a:r>
            <a:r>
              <a:rPr lang="ru-RU" b="1" dirty="0" err="1" smtClean="0"/>
              <a:t>авіаносець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могутні</a:t>
            </a:r>
            <a:r>
              <a:rPr lang="ru-RU" dirty="0" smtClean="0"/>
              <a:t> ЗС, </a:t>
            </a:r>
            <a:r>
              <a:rPr lang="ru-RU" dirty="0" err="1" smtClean="0"/>
              <a:t>відмінивши</a:t>
            </a:r>
            <a:r>
              <a:rPr lang="ru-RU" dirty="0" smtClean="0"/>
              <a:t> ст. 9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та 1-процентне (</a:t>
            </a:r>
            <a:r>
              <a:rPr lang="ru-RU" dirty="0" err="1" smtClean="0"/>
              <a:t>від</a:t>
            </a:r>
            <a:r>
              <a:rPr lang="ru-RU" dirty="0" smtClean="0"/>
              <a:t> ВНП)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, </a:t>
            </a:r>
            <a:r>
              <a:rPr lang="ru-RU" dirty="0" err="1" smtClean="0"/>
              <a:t>запроваджене</a:t>
            </a:r>
            <a:r>
              <a:rPr lang="ru-RU" dirty="0" smtClean="0"/>
              <a:t> у 1976 р. Я. </a:t>
            </a:r>
            <a:r>
              <a:rPr lang="ru-RU" dirty="0" err="1" smtClean="0"/>
              <a:t>Накасоне</a:t>
            </a:r>
            <a:r>
              <a:rPr lang="ru-RU" dirty="0" smtClean="0"/>
              <a:t> заявляв,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стати "</a:t>
            </a:r>
            <a:r>
              <a:rPr lang="ru-RU" dirty="0" err="1" smtClean="0"/>
              <a:t>наддержавою</a:t>
            </a:r>
            <a:r>
              <a:rPr lang="ru-RU" dirty="0" smtClean="0"/>
              <a:t>", </a:t>
            </a:r>
            <a:r>
              <a:rPr lang="ru-RU" dirty="0" err="1" smtClean="0"/>
              <a:t>залишивши</a:t>
            </a:r>
            <a:r>
              <a:rPr lang="ru-RU" dirty="0" smtClean="0"/>
              <a:t> в </a:t>
            </a:r>
            <a:r>
              <a:rPr lang="ru-RU" dirty="0" err="1" smtClean="0"/>
              <a:t>минулому</a:t>
            </a:r>
            <a:r>
              <a:rPr lang="ru-RU" dirty="0" smtClean="0"/>
              <a:t> </a:t>
            </a:r>
            <a:r>
              <a:rPr lang="ru-RU" dirty="0" err="1" smtClean="0"/>
              <a:t>пам'ять</a:t>
            </a:r>
            <a:r>
              <a:rPr lang="ru-RU" dirty="0" smtClean="0"/>
              <a:t> про </a:t>
            </a:r>
            <a:r>
              <a:rPr lang="ru-RU" dirty="0" err="1" smtClean="0"/>
              <a:t>поразку</a:t>
            </a:r>
            <a:r>
              <a:rPr lang="ru-RU" dirty="0" smtClean="0"/>
              <a:t> у </a:t>
            </a:r>
            <a:r>
              <a:rPr lang="ru-RU" dirty="0" err="1" smtClean="0"/>
              <a:t>війні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подібно</a:t>
            </a:r>
            <a:r>
              <a:rPr lang="ru-RU" dirty="0" smtClean="0"/>
              <a:t> Р. Рейгану та М. </a:t>
            </a:r>
            <a:r>
              <a:rPr lang="ru-RU" dirty="0" err="1" smtClean="0"/>
              <a:t>Тетчер</a:t>
            </a:r>
            <a:r>
              <a:rPr lang="ru-RU" dirty="0" smtClean="0"/>
              <a:t> </a:t>
            </a:r>
            <a:r>
              <a:rPr lang="ru-RU" dirty="0" err="1" smtClean="0"/>
              <a:t>здійснив</a:t>
            </a:r>
            <a:r>
              <a:rPr lang="ru-RU" dirty="0" smtClean="0"/>
              <a:t> низку </a:t>
            </a:r>
            <a:r>
              <a:rPr lang="ru-RU" dirty="0" err="1" smtClean="0"/>
              <a:t>неоконсервативних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роздержавлення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оподаткування</a:t>
            </a:r>
            <a:r>
              <a:rPr lang="ru-RU" dirty="0" smtClean="0"/>
              <a:t>.</a:t>
            </a:r>
            <a:endParaRPr lang="en-US" dirty="0"/>
          </a:p>
        </p:txBody>
      </p:sp>
      <p:pic>
        <p:nvPicPr>
          <p:cNvPr id="5122" name="Picture 2" descr="C:\Users\user\Desktop\EDS60463VWR781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089677"/>
            <a:ext cx="5024430" cy="3768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Японська армія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186766" cy="4366435"/>
          </a:xfrm>
        </p:spPr>
        <p:txBody>
          <a:bodyPr>
            <a:normAutofit/>
          </a:bodyPr>
          <a:lstStyle/>
          <a:p>
            <a:r>
              <a:rPr lang="ru-RU" dirty="0" smtClean="0"/>
              <a:t>На 1 </a:t>
            </a:r>
            <a:r>
              <a:rPr lang="ru-RU" dirty="0" err="1" smtClean="0"/>
              <a:t>січня</a:t>
            </a:r>
            <a:r>
              <a:rPr lang="ru-RU" dirty="0" smtClean="0"/>
              <a:t> 2000 р. </a:t>
            </a:r>
            <a:r>
              <a:rPr lang="ru-RU" dirty="0" err="1" smtClean="0"/>
              <a:t>військовий</a:t>
            </a:r>
            <a:r>
              <a:rPr lang="ru-RU" dirty="0" smtClean="0"/>
              <a:t> бюджет </a:t>
            </a:r>
            <a:r>
              <a:rPr lang="ru-RU" dirty="0" err="1" smtClean="0"/>
              <a:t>Японії</a:t>
            </a:r>
            <a:r>
              <a:rPr lang="ru-RU" dirty="0" smtClean="0"/>
              <a:t> становив 41,1 млрд. </a:t>
            </a:r>
            <a:r>
              <a:rPr lang="ru-RU" dirty="0" err="1" smtClean="0"/>
              <a:t>амер</a:t>
            </a:r>
            <a:r>
              <a:rPr lang="ru-RU" dirty="0" smtClean="0"/>
              <a:t>. дол., а ССО(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) </a:t>
            </a:r>
            <a:r>
              <a:rPr lang="ru-RU" dirty="0" err="1" smtClean="0"/>
              <a:t>налічували</a:t>
            </a:r>
            <a:r>
              <a:rPr lang="ru-RU" dirty="0" smtClean="0"/>
              <a:t> 236 тис. </a:t>
            </a:r>
            <a:r>
              <a:rPr lang="ru-RU" dirty="0" err="1" smtClean="0"/>
              <a:t>чол</a:t>
            </a:r>
            <a:r>
              <a:rPr lang="ru-RU" dirty="0" smtClean="0"/>
              <a:t>., 120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кораблів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450 </a:t>
            </a:r>
            <a:r>
              <a:rPr lang="ru-RU" dirty="0" err="1" smtClean="0"/>
              <a:t>літаків</a:t>
            </a:r>
            <a:r>
              <a:rPr lang="ru-RU" dirty="0" smtClean="0"/>
              <a:t> (для </a:t>
            </a:r>
            <a:r>
              <a:rPr lang="ru-RU" dirty="0" err="1" smtClean="0"/>
              <a:t>порівняння</a:t>
            </a:r>
            <a:r>
              <a:rPr lang="ru-RU" dirty="0" smtClean="0"/>
              <a:t> </a:t>
            </a:r>
            <a:r>
              <a:rPr lang="ru-RU" dirty="0" err="1" smtClean="0"/>
              <a:t>в’єтнамська</a:t>
            </a:r>
            <a:r>
              <a:rPr lang="ru-RU" dirty="0" smtClean="0"/>
              <a:t> </a:t>
            </a:r>
            <a:r>
              <a:rPr lang="ru-RU" dirty="0" err="1" smtClean="0"/>
              <a:t>армія</a:t>
            </a:r>
            <a:r>
              <a:rPr lang="ru-RU" dirty="0" smtClean="0"/>
              <a:t> </a:t>
            </a:r>
            <a:r>
              <a:rPr lang="ru-RU" dirty="0" err="1" smtClean="0"/>
              <a:t>налічує</a:t>
            </a:r>
            <a:r>
              <a:rPr lang="ru-RU" dirty="0" smtClean="0"/>
              <a:t> 484 тис. </a:t>
            </a:r>
            <a:r>
              <a:rPr lang="ru-RU" dirty="0" err="1" smtClean="0"/>
              <a:t>чол</a:t>
            </a:r>
            <a:r>
              <a:rPr lang="ru-RU" dirty="0" smtClean="0"/>
              <a:t>., </a:t>
            </a:r>
            <a:r>
              <a:rPr lang="ru-RU" dirty="0" err="1" smtClean="0"/>
              <a:t>індонезійська</a:t>
            </a:r>
            <a:r>
              <a:rPr lang="ru-RU" dirty="0" smtClean="0"/>
              <a:t> – 298 тис. </a:t>
            </a:r>
            <a:r>
              <a:rPr lang="ru-RU" dirty="0" err="1" smtClean="0"/>
              <a:t>чол</a:t>
            </a:r>
            <a:r>
              <a:rPr lang="ru-RU" dirty="0" smtClean="0"/>
              <a:t>.).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</TotalTime>
  <Words>187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Японське економічне диво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Японська армія</vt:lpstr>
    </vt:vector>
  </TitlesOfParts>
  <Company>USN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Японське економічне диво</dc:title>
  <dc:creator>USN Team</dc:creator>
  <cp:lastModifiedBy>USN Team</cp:lastModifiedBy>
  <cp:revision>8</cp:revision>
  <dcterms:created xsi:type="dcterms:W3CDTF">2014-01-26T17:39:13Z</dcterms:created>
  <dcterms:modified xsi:type="dcterms:W3CDTF">2014-06-03T12:24:32Z</dcterms:modified>
</cp:coreProperties>
</file>