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1" r:id="rId3"/>
    <p:sldMasterId id="2147483685" r:id="rId4"/>
    <p:sldMasterId id="2147483689" r:id="rId5"/>
    <p:sldMasterId id="2147483702" r:id="rId6"/>
    <p:sldMasterId id="2147483706" r:id="rId7"/>
    <p:sldMasterId id="2147483710" r:id="rId8"/>
    <p:sldMasterId id="2147483714" r:id="rId9"/>
  </p:sldMasterIdLst>
  <p:notesMasterIdLst>
    <p:notesMasterId r:id="rId27"/>
  </p:notesMasterIdLst>
  <p:sldIdLst>
    <p:sldId id="260" r:id="rId10"/>
    <p:sldId id="258" r:id="rId11"/>
    <p:sldId id="259" r:id="rId12"/>
    <p:sldId id="262" r:id="rId13"/>
    <p:sldId id="263" r:id="rId14"/>
    <p:sldId id="261" r:id="rId15"/>
    <p:sldId id="264" r:id="rId16"/>
    <p:sldId id="265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5" r:id="rId25"/>
    <p:sldId id="274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36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B755C3-8A8E-4515-B133-B5AB21072621}" type="doc">
      <dgm:prSet loTypeId="urn:microsoft.com/office/officeart/2005/8/layout/venn1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0D947DB4-9672-4E62-BEB6-5C1DF5102C99}">
      <dgm:prSet phldrT="[Текст]" custT="1"/>
      <dgm:spPr/>
      <dgm:t>
        <a:bodyPr/>
        <a:lstStyle/>
        <a:p>
          <a:r>
            <a:rPr lang="uk-UA" sz="2400" dirty="0" smtClean="0"/>
            <a:t>Громадський сектор</a:t>
          </a:r>
          <a:endParaRPr lang="uk-UA" sz="2400" dirty="0"/>
        </a:p>
      </dgm:t>
    </dgm:pt>
    <dgm:pt modelId="{E9EB0F65-4997-4819-BBBD-9E54927F5BB0}" type="parTrans" cxnId="{1A919F3B-29DE-48D8-80EF-CBAD7D680370}">
      <dgm:prSet/>
      <dgm:spPr/>
      <dgm:t>
        <a:bodyPr/>
        <a:lstStyle/>
        <a:p>
          <a:endParaRPr lang="uk-UA"/>
        </a:p>
      </dgm:t>
    </dgm:pt>
    <dgm:pt modelId="{6E4E55F2-184B-4444-BC69-9641685C354C}" type="sibTrans" cxnId="{1A919F3B-29DE-48D8-80EF-CBAD7D680370}">
      <dgm:prSet/>
      <dgm:spPr/>
      <dgm:t>
        <a:bodyPr/>
        <a:lstStyle/>
        <a:p>
          <a:endParaRPr lang="uk-UA"/>
        </a:p>
      </dgm:t>
    </dgm:pt>
    <dgm:pt modelId="{9C63F78B-D0C4-4744-AD6D-7085D7B664A5}">
      <dgm:prSet phldrT="[Текст]" custT="1"/>
      <dgm:spPr/>
      <dgm:t>
        <a:bodyPr/>
        <a:lstStyle/>
        <a:p>
          <a:r>
            <a:rPr lang="uk-UA" sz="2400" dirty="0" smtClean="0"/>
            <a:t>Комерційний сектор</a:t>
          </a:r>
          <a:endParaRPr lang="uk-UA" sz="2400" dirty="0"/>
        </a:p>
      </dgm:t>
    </dgm:pt>
    <dgm:pt modelId="{3857CFF9-0B98-4556-BF7B-2D7E66DFAE5C}" type="parTrans" cxnId="{A259971B-13F1-46C0-8CDF-53073357E1BF}">
      <dgm:prSet/>
      <dgm:spPr/>
      <dgm:t>
        <a:bodyPr/>
        <a:lstStyle/>
        <a:p>
          <a:endParaRPr lang="uk-UA"/>
        </a:p>
      </dgm:t>
    </dgm:pt>
    <dgm:pt modelId="{400F65FF-9DC0-4115-AAB0-436680208B12}" type="sibTrans" cxnId="{A259971B-13F1-46C0-8CDF-53073357E1BF}">
      <dgm:prSet/>
      <dgm:spPr/>
      <dgm:t>
        <a:bodyPr/>
        <a:lstStyle/>
        <a:p>
          <a:endParaRPr lang="uk-UA"/>
        </a:p>
      </dgm:t>
    </dgm:pt>
    <dgm:pt modelId="{12DA9DD9-77C3-4831-847A-69397E10AE4F}">
      <dgm:prSet phldrT="[Текст]" custT="1"/>
      <dgm:spPr/>
      <dgm:t>
        <a:bodyPr/>
        <a:lstStyle/>
        <a:p>
          <a:r>
            <a:rPr lang="uk-UA" sz="2400" dirty="0" smtClean="0"/>
            <a:t>Державний сектор</a:t>
          </a:r>
          <a:endParaRPr lang="uk-UA" sz="2400" dirty="0"/>
        </a:p>
      </dgm:t>
    </dgm:pt>
    <dgm:pt modelId="{F64FD494-8523-4889-AAC2-452E97AB74AD}" type="parTrans" cxnId="{BFA64987-CD7F-4FFE-BD11-0B37BB59CAC1}">
      <dgm:prSet/>
      <dgm:spPr/>
      <dgm:t>
        <a:bodyPr/>
        <a:lstStyle/>
        <a:p>
          <a:endParaRPr lang="uk-UA"/>
        </a:p>
      </dgm:t>
    </dgm:pt>
    <dgm:pt modelId="{66C1DB27-0C7C-48CC-8D22-6499FFBCC3BB}" type="sibTrans" cxnId="{BFA64987-CD7F-4FFE-BD11-0B37BB59CAC1}">
      <dgm:prSet/>
      <dgm:spPr/>
      <dgm:t>
        <a:bodyPr/>
        <a:lstStyle/>
        <a:p>
          <a:endParaRPr lang="uk-UA"/>
        </a:p>
      </dgm:t>
    </dgm:pt>
    <dgm:pt modelId="{B14EDDCC-355F-4CC3-9D39-0EAA3FC9241C}" type="pres">
      <dgm:prSet presAssocID="{0FB755C3-8A8E-4515-B133-B5AB2107262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BEB176B-9A92-4AA8-9466-46A783E84C29}" type="pres">
      <dgm:prSet presAssocID="{0D947DB4-9672-4E62-BEB6-5C1DF5102C99}" presName="circ1" presStyleLbl="vennNode1" presStyleIdx="0" presStyleCnt="3" custScaleX="125600" custScaleY="120496"/>
      <dgm:spPr/>
      <dgm:t>
        <a:bodyPr/>
        <a:lstStyle/>
        <a:p>
          <a:endParaRPr lang="uk-UA"/>
        </a:p>
      </dgm:t>
    </dgm:pt>
    <dgm:pt modelId="{0976494F-087C-45A2-87C1-674E9D285F93}" type="pres">
      <dgm:prSet presAssocID="{0D947DB4-9672-4E62-BEB6-5C1DF5102C9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07A9E29-1CCC-453C-BF89-31B5C2208315}" type="pres">
      <dgm:prSet presAssocID="{9C63F78B-D0C4-4744-AD6D-7085D7B664A5}" presName="circ2" presStyleLbl="vennNode1" presStyleIdx="1" presStyleCnt="3" custScaleX="135973" custScaleY="125304" custLinFactNeighborX="9641" custLinFactNeighborY="510"/>
      <dgm:spPr/>
      <dgm:t>
        <a:bodyPr/>
        <a:lstStyle/>
        <a:p>
          <a:endParaRPr lang="uk-UA"/>
        </a:p>
      </dgm:t>
    </dgm:pt>
    <dgm:pt modelId="{6320E87D-67D9-4B28-BA4E-63730C2F3017}" type="pres">
      <dgm:prSet presAssocID="{9C63F78B-D0C4-4744-AD6D-7085D7B664A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74BD6DD-809A-40DF-B0C4-0F5C3C0444C8}" type="pres">
      <dgm:prSet presAssocID="{12DA9DD9-77C3-4831-847A-69397E10AE4F}" presName="circ3" presStyleLbl="vennNode1" presStyleIdx="2" presStyleCnt="3" custScaleX="132016" custScaleY="122186" custLinFactNeighborX="-20864" custLinFactNeighborY="510"/>
      <dgm:spPr/>
      <dgm:t>
        <a:bodyPr/>
        <a:lstStyle/>
        <a:p>
          <a:endParaRPr lang="uk-UA"/>
        </a:p>
      </dgm:t>
    </dgm:pt>
    <dgm:pt modelId="{93B765CB-2318-43A6-8A7A-DC5811200486}" type="pres">
      <dgm:prSet presAssocID="{12DA9DD9-77C3-4831-847A-69397E10AE4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630DDB7-DC37-46AC-BC8C-C2F167BEBB94}" type="presOf" srcId="{9C63F78B-D0C4-4744-AD6D-7085D7B664A5}" destId="{B07A9E29-1CCC-453C-BF89-31B5C2208315}" srcOrd="0" destOrd="0" presId="urn:microsoft.com/office/officeart/2005/8/layout/venn1"/>
    <dgm:cxn modelId="{D8E88506-9DB4-4F57-A20D-78BF6CB27579}" type="presOf" srcId="{12DA9DD9-77C3-4831-847A-69397E10AE4F}" destId="{93B765CB-2318-43A6-8A7A-DC5811200486}" srcOrd="1" destOrd="0" presId="urn:microsoft.com/office/officeart/2005/8/layout/venn1"/>
    <dgm:cxn modelId="{5C4A7C95-9BD8-4A06-A6C0-402CE8E4570F}" type="presOf" srcId="{12DA9DD9-77C3-4831-847A-69397E10AE4F}" destId="{974BD6DD-809A-40DF-B0C4-0F5C3C0444C8}" srcOrd="0" destOrd="0" presId="urn:microsoft.com/office/officeart/2005/8/layout/venn1"/>
    <dgm:cxn modelId="{1CFB60D1-76ED-4682-A4FB-A30C211D374D}" type="presOf" srcId="{9C63F78B-D0C4-4744-AD6D-7085D7B664A5}" destId="{6320E87D-67D9-4B28-BA4E-63730C2F3017}" srcOrd="1" destOrd="0" presId="urn:microsoft.com/office/officeart/2005/8/layout/venn1"/>
    <dgm:cxn modelId="{1A919F3B-29DE-48D8-80EF-CBAD7D680370}" srcId="{0FB755C3-8A8E-4515-B133-B5AB21072621}" destId="{0D947DB4-9672-4E62-BEB6-5C1DF5102C99}" srcOrd="0" destOrd="0" parTransId="{E9EB0F65-4997-4819-BBBD-9E54927F5BB0}" sibTransId="{6E4E55F2-184B-4444-BC69-9641685C354C}"/>
    <dgm:cxn modelId="{BFA64987-CD7F-4FFE-BD11-0B37BB59CAC1}" srcId="{0FB755C3-8A8E-4515-B133-B5AB21072621}" destId="{12DA9DD9-77C3-4831-847A-69397E10AE4F}" srcOrd="2" destOrd="0" parTransId="{F64FD494-8523-4889-AAC2-452E97AB74AD}" sibTransId="{66C1DB27-0C7C-48CC-8D22-6499FFBCC3BB}"/>
    <dgm:cxn modelId="{A259971B-13F1-46C0-8CDF-53073357E1BF}" srcId="{0FB755C3-8A8E-4515-B133-B5AB21072621}" destId="{9C63F78B-D0C4-4744-AD6D-7085D7B664A5}" srcOrd="1" destOrd="0" parTransId="{3857CFF9-0B98-4556-BF7B-2D7E66DFAE5C}" sibTransId="{400F65FF-9DC0-4115-AAB0-436680208B12}"/>
    <dgm:cxn modelId="{F8EE2F86-B94D-4946-9C13-A41C46738B03}" type="presOf" srcId="{0FB755C3-8A8E-4515-B133-B5AB21072621}" destId="{B14EDDCC-355F-4CC3-9D39-0EAA3FC9241C}" srcOrd="0" destOrd="0" presId="urn:microsoft.com/office/officeart/2005/8/layout/venn1"/>
    <dgm:cxn modelId="{64DA0770-7FB2-4781-9E52-28C390497B76}" type="presOf" srcId="{0D947DB4-9672-4E62-BEB6-5C1DF5102C99}" destId="{FBEB176B-9A92-4AA8-9466-46A783E84C29}" srcOrd="0" destOrd="0" presId="urn:microsoft.com/office/officeart/2005/8/layout/venn1"/>
    <dgm:cxn modelId="{A593B843-9E35-4E48-84E1-00B6C8EDF1ED}" type="presOf" srcId="{0D947DB4-9672-4E62-BEB6-5C1DF5102C99}" destId="{0976494F-087C-45A2-87C1-674E9D285F93}" srcOrd="1" destOrd="0" presId="urn:microsoft.com/office/officeart/2005/8/layout/venn1"/>
    <dgm:cxn modelId="{38D08809-3BE4-40BE-A3C0-7457C21AAFB8}" type="presParOf" srcId="{B14EDDCC-355F-4CC3-9D39-0EAA3FC9241C}" destId="{FBEB176B-9A92-4AA8-9466-46A783E84C29}" srcOrd="0" destOrd="0" presId="urn:microsoft.com/office/officeart/2005/8/layout/venn1"/>
    <dgm:cxn modelId="{88B133C3-4603-4797-B4BE-DDE03BBA3A0A}" type="presParOf" srcId="{B14EDDCC-355F-4CC3-9D39-0EAA3FC9241C}" destId="{0976494F-087C-45A2-87C1-674E9D285F93}" srcOrd="1" destOrd="0" presId="urn:microsoft.com/office/officeart/2005/8/layout/venn1"/>
    <dgm:cxn modelId="{53410FF1-C09C-42C1-B5E3-92991FE4AECE}" type="presParOf" srcId="{B14EDDCC-355F-4CC3-9D39-0EAA3FC9241C}" destId="{B07A9E29-1CCC-453C-BF89-31B5C2208315}" srcOrd="2" destOrd="0" presId="urn:microsoft.com/office/officeart/2005/8/layout/venn1"/>
    <dgm:cxn modelId="{DCB94C35-927F-42DF-9E1E-9EFE8B69395B}" type="presParOf" srcId="{B14EDDCC-355F-4CC3-9D39-0EAA3FC9241C}" destId="{6320E87D-67D9-4B28-BA4E-63730C2F3017}" srcOrd="3" destOrd="0" presId="urn:microsoft.com/office/officeart/2005/8/layout/venn1"/>
    <dgm:cxn modelId="{058068D8-3234-4813-AFF4-2143CBDB623F}" type="presParOf" srcId="{B14EDDCC-355F-4CC3-9D39-0EAA3FC9241C}" destId="{974BD6DD-809A-40DF-B0C4-0F5C3C0444C8}" srcOrd="4" destOrd="0" presId="urn:microsoft.com/office/officeart/2005/8/layout/venn1"/>
    <dgm:cxn modelId="{9F4ADA97-82B8-4032-A2CA-EAC088520594}" type="presParOf" srcId="{B14EDDCC-355F-4CC3-9D39-0EAA3FC9241C}" destId="{93B765CB-2318-43A6-8A7A-DC5811200486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B176B-9A92-4AA8-9466-46A783E84C29}">
      <dsp:nvSpPr>
        <dsp:cNvPr id="0" name=""/>
        <dsp:cNvSpPr/>
      </dsp:nvSpPr>
      <dsp:spPr>
        <a:xfrm>
          <a:off x="1450552" y="-139913"/>
          <a:ext cx="2655881" cy="2547954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Громадський сектор</a:t>
          </a:r>
          <a:endParaRPr lang="uk-UA" sz="2400" kern="1200" dirty="0"/>
        </a:p>
      </dsp:txBody>
      <dsp:txXfrm>
        <a:off x="1804670" y="305978"/>
        <a:ext cx="1947646" cy="1146579"/>
      </dsp:txXfrm>
    </dsp:sp>
    <dsp:sp modelId="{B07A9E29-1CCC-453C-BF89-31B5C2208315}">
      <dsp:nvSpPr>
        <dsp:cNvPr id="0" name=""/>
        <dsp:cNvSpPr/>
      </dsp:nvSpPr>
      <dsp:spPr>
        <a:xfrm>
          <a:off x="2307747" y="1130849"/>
          <a:ext cx="2875223" cy="2649622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Комерційний сектор</a:t>
          </a:r>
          <a:endParaRPr lang="uk-UA" sz="2400" kern="1200" dirty="0"/>
        </a:p>
      </dsp:txBody>
      <dsp:txXfrm>
        <a:off x="3187086" y="1815335"/>
        <a:ext cx="1725134" cy="1457292"/>
      </dsp:txXfrm>
    </dsp:sp>
    <dsp:sp modelId="{974BD6DD-809A-40DF-B0C4-0F5C3C0444C8}">
      <dsp:nvSpPr>
        <dsp:cNvPr id="0" name=""/>
        <dsp:cNvSpPr/>
      </dsp:nvSpPr>
      <dsp:spPr>
        <a:xfrm>
          <a:off x="178535" y="1163815"/>
          <a:ext cx="2791551" cy="2583690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alpha val="50000"/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alpha val="50000"/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dirty="0" smtClean="0"/>
            <a:t>Державний сектор</a:t>
          </a:r>
          <a:endParaRPr lang="uk-UA" sz="2400" kern="1200" dirty="0"/>
        </a:p>
      </dsp:txBody>
      <dsp:txXfrm>
        <a:off x="441406" y="1831269"/>
        <a:ext cx="1674930" cy="1421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ABEDC-916F-4AFE-8D2C-7480390C33C5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C39F4-405F-4236-B57D-D039E07F9B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5853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DB2FC-2131-4B5F-99B3-BD2DD902B59B}" type="slidenum">
              <a:rPr lang="uk-UA" smtClean="0">
                <a:solidFill>
                  <a:prstClr val="black"/>
                </a:solidFill>
              </a:rPr>
              <a:pPr/>
              <a:t>10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24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DB2FC-2131-4B5F-99B3-BD2DD902B59B}" type="slidenum">
              <a:rPr lang="uk-UA" smtClean="0">
                <a:solidFill>
                  <a:prstClr val="black"/>
                </a:solidFill>
              </a:rPr>
              <a:pPr/>
              <a:t>13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7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4DB2FC-2131-4B5F-99B3-BD2DD902B59B}" type="slidenum">
              <a:rPr lang="uk-UA" smtClean="0">
                <a:solidFill>
                  <a:prstClr val="black"/>
                </a:solidFill>
              </a:rPr>
              <a:pPr/>
              <a:t>15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61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5964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766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51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8856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4180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6091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9027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7135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esign work\Letsdoit\Presentation\out\pr-01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7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3524251" y="5929313"/>
            <a:ext cx="5238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285A46"/>
                </a:solidFill>
              </a:rPr>
              <a:t>28 </a:t>
            </a:r>
            <a:r>
              <a:rPr lang="uk-UA" sz="3200" b="1" smtClean="0">
                <a:solidFill>
                  <a:srgbClr val="285A46"/>
                </a:solidFill>
              </a:rPr>
              <a:t>квітня 2012</a:t>
            </a:r>
            <a:endParaRPr lang="ru-RU" sz="3200" b="1" smtClean="0">
              <a:solidFill>
                <a:srgbClr val="285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84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design work\Letsdoit\Presentation\out\pr-03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design work\Letsdoit\Presentation\out\pr-04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26"/>
            <a:ext cx="12192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979" y="142852"/>
            <a:ext cx="8763061" cy="71438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388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design work\Letsdoit\Presentation\out\pr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1238251" y="4357688"/>
            <a:ext cx="9810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Приєднуйтесь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до </a:t>
            </a: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нашого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проекту!</a:t>
            </a:r>
          </a:p>
        </p:txBody>
      </p:sp>
    </p:spTree>
    <p:extLst>
      <p:ext uri="{BB962C8B-B14F-4D97-AF65-F5344CB8AC3E}">
        <p14:creationId xmlns:p14="http://schemas.microsoft.com/office/powerpoint/2010/main" val="12173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4915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esign work\Letsdoit\Presentation\out\pr-01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7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3524251" y="5929313"/>
            <a:ext cx="5238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285A46"/>
                </a:solidFill>
              </a:rPr>
              <a:t>28 </a:t>
            </a:r>
            <a:r>
              <a:rPr lang="uk-UA" sz="3200" b="1" smtClean="0">
                <a:solidFill>
                  <a:srgbClr val="285A46"/>
                </a:solidFill>
              </a:rPr>
              <a:t>квітня 2012</a:t>
            </a:r>
            <a:endParaRPr lang="ru-RU" sz="3200" b="1" smtClean="0">
              <a:solidFill>
                <a:srgbClr val="285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26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design work\Letsdoit\Presentation\out\pr-03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design work\Letsdoit\Presentation\out\pr-04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26"/>
            <a:ext cx="12192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979" y="142852"/>
            <a:ext cx="8763061" cy="71438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551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design work\Letsdoit\Presentation\out\pr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1238251" y="4357688"/>
            <a:ext cx="9810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Приєднуйтесь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до </a:t>
            </a: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нашого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проекту!</a:t>
            </a:r>
          </a:p>
        </p:txBody>
      </p:sp>
    </p:spTree>
    <p:extLst>
      <p:ext uri="{BB962C8B-B14F-4D97-AF65-F5344CB8AC3E}">
        <p14:creationId xmlns:p14="http://schemas.microsoft.com/office/powerpoint/2010/main" val="5857739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esign work\Letsdoit\Presentation\out\pr-01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7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3524251" y="5929313"/>
            <a:ext cx="5238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285A46"/>
                </a:solidFill>
              </a:rPr>
              <a:t>28 </a:t>
            </a:r>
            <a:r>
              <a:rPr lang="uk-UA" sz="3200" b="1" smtClean="0">
                <a:solidFill>
                  <a:srgbClr val="285A46"/>
                </a:solidFill>
              </a:rPr>
              <a:t>квітня 2012</a:t>
            </a:r>
            <a:endParaRPr lang="ru-RU" sz="3200" b="1" smtClean="0">
              <a:solidFill>
                <a:srgbClr val="285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81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design work\Letsdoit\Presentation\out\pr-03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design work\Letsdoit\Presentation\out\pr-04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26"/>
            <a:ext cx="12192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979" y="142852"/>
            <a:ext cx="8763061" cy="71438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9309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design work\Letsdoit\Presentation\out\pr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1238251" y="4357688"/>
            <a:ext cx="9810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Приєднуйтесь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до </a:t>
            </a: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нашого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проекту!</a:t>
            </a:r>
          </a:p>
        </p:txBody>
      </p:sp>
    </p:spTree>
    <p:extLst>
      <p:ext uri="{BB962C8B-B14F-4D97-AF65-F5344CB8AC3E}">
        <p14:creationId xmlns:p14="http://schemas.microsoft.com/office/powerpoint/2010/main" val="3981543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95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2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8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596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15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38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5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78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735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999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188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esign work\Letsdoit\Presentation\out\pr-01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7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3524251" y="5929313"/>
            <a:ext cx="5238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smtClean="0">
                <a:solidFill>
                  <a:srgbClr val="285A46"/>
                </a:solidFill>
              </a:rPr>
              <a:t>28 </a:t>
            </a:r>
            <a:r>
              <a:rPr lang="uk-UA" sz="3200" b="1" smtClean="0">
                <a:solidFill>
                  <a:srgbClr val="285A46"/>
                </a:solidFill>
              </a:rPr>
              <a:t>квітня 2012</a:t>
            </a:r>
            <a:endParaRPr lang="ru-RU" sz="3200" b="1" smtClean="0">
              <a:solidFill>
                <a:srgbClr val="285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040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esign work\Letsdoit\Presentation\out\pr-01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7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3524251" y="5929313"/>
            <a:ext cx="5238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285A46"/>
                </a:solidFill>
              </a:rPr>
              <a:t>28 </a:t>
            </a:r>
            <a:r>
              <a:rPr lang="uk-UA" sz="3200" b="1" smtClean="0">
                <a:solidFill>
                  <a:srgbClr val="285A46"/>
                </a:solidFill>
              </a:rPr>
              <a:t>квітня 2012</a:t>
            </a:r>
            <a:endParaRPr lang="ru-RU" sz="3200" b="1" smtClean="0">
              <a:solidFill>
                <a:srgbClr val="285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26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design work\Letsdoit\Presentation\out\pr-03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design work\Letsdoit\Presentation\out\pr-04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26"/>
            <a:ext cx="12192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979" y="142852"/>
            <a:ext cx="8763061" cy="71438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447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115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design work\Letsdoit\Presentation\out\pr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1238251" y="4357688"/>
            <a:ext cx="9810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Приєднуйтесь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до </a:t>
            </a: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нашого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проекту!</a:t>
            </a:r>
          </a:p>
        </p:txBody>
      </p:sp>
    </p:spTree>
    <p:extLst>
      <p:ext uri="{BB962C8B-B14F-4D97-AF65-F5344CB8AC3E}">
        <p14:creationId xmlns:p14="http://schemas.microsoft.com/office/powerpoint/2010/main" val="1323490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esign work\Letsdoit\Presentation\out\pr-01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7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3524251" y="5929313"/>
            <a:ext cx="5238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285A46"/>
                </a:solidFill>
              </a:rPr>
              <a:t>28 </a:t>
            </a:r>
            <a:r>
              <a:rPr lang="uk-UA" sz="3200" b="1" smtClean="0">
                <a:solidFill>
                  <a:srgbClr val="285A46"/>
                </a:solidFill>
              </a:rPr>
              <a:t>квітня 2012</a:t>
            </a:r>
            <a:endParaRPr lang="ru-RU" sz="3200" b="1" smtClean="0">
              <a:solidFill>
                <a:srgbClr val="285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481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design work\Letsdoit\Presentation\out\pr-03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design work\Letsdoit\Presentation\out\pr-04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26"/>
            <a:ext cx="12192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979" y="142852"/>
            <a:ext cx="8763061" cy="71438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813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design work\Letsdoit\Presentation\out\pr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1238251" y="4357688"/>
            <a:ext cx="9810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Приєднуйтесь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до </a:t>
            </a: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нашого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проекту!</a:t>
            </a:r>
          </a:p>
        </p:txBody>
      </p:sp>
    </p:spTree>
    <p:extLst>
      <p:ext uri="{BB962C8B-B14F-4D97-AF65-F5344CB8AC3E}">
        <p14:creationId xmlns:p14="http://schemas.microsoft.com/office/powerpoint/2010/main" val="8123062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esign work\Letsdoit\Presentation\out\pr-01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7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3524251" y="5929313"/>
            <a:ext cx="5238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285A46"/>
                </a:solidFill>
              </a:rPr>
              <a:t>28 </a:t>
            </a:r>
            <a:r>
              <a:rPr lang="uk-UA" sz="3200" b="1" smtClean="0">
                <a:solidFill>
                  <a:srgbClr val="285A46"/>
                </a:solidFill>
              </a:rPr>
              <a:t>квітня 2012</a:t>
            </a:r>
            <a:endParaRPr lang="ru-RU" sz="3200" b="1" smtClean="0">
              <a:solidFill>
                <a:srgbClr val="285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947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design work\Letsdoit\Presentation\out\pr-03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design work\Letsdoit\Presentation\out\pr-04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26"/>
            <a:ext cx="12192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979" y="142852"/>
            <a:ext cx="8763061" cy="71438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2908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design work\Letsdoit\Presentation\out\pr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1238251" y="4357688"/>
            <a:ext cx="9810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Приєднуйтесь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до </a:t>
            </a: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нашого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проекту!</a:t>
            </a:r>
          </a:p>
        </p:txBody>
      </p:sp>
    </p:spTree>
    <p:extLst>
      <p:ext uri="{BB962C8B-B14F-4D97-AF65-F5344CB8AC3E}">
        <p14:creationId xmlns:p14="http://schemas.microsoft.com/office/powerpoint/2010/main" val="14469366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esign work\Letsdoit\Presentation\out\pr-01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7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3524251" y="5929313"/>
            <a:ext cx="5238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285A46"/>
                </a:solidFill>
              </a:rPr>
              <a:t>28 </a:t>
            </a:r>
            <a:r>
              <a:rPr lang="uk-UA" sz="3200" b="1" smtClean="0">
                <a:solidFill>
                  <a:srgbClr val="285A46"/>
                </a:solidFill>
              </a:rPr>
              <a:t>квітня 2012</a:t>
            </a:r>
            <a:endParaRPr lang="ru-RU" sz="3200" b="1" smtClean="0">
              <a:solidFill>
                <a:srgbClr val="285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1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design work\Letsdoit\Presentation\out\pr-03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:\design work\Letsdoit\Presentation\out\pr-04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126"/>
            <a:ext cx="121920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979" y="142852"/>
            <a:ext cx="8763061" cy="714380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9142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design work\Letsdoit\Presentation\out\pr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 txBox="1">
            <a:spLocks/>
          </p:cNvSpPr>
          <p:nvPr userDrawn="1"/>
        </p:nvSpPr>
        <p:spPr bwMode="auto">
          <a:xfrm>
            <a:off x="1238251" y="4357688"/>
            <a:ext cx="9810749" cy="7858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Приєднуйтесь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до </a:t>
            </a:r>
            <a:r>
              <a:rPr lang="ru-RU" sz="3200" b="1" dirty="0" err="1" smtClean="0">
                <a:solidFill>
                  <a:srgbClr val="285A46"/>
                </a:solidFill>
                <a:cs typeface="Arial" charset="0"/>
              </a:rPr>
              <a:t>нашого</a:t>
            </a:r>
            <a:r>
              <a:rPr lang="ru-RU" sz="3200" b="1" dirty="0" smtClean="0">
                <a:solidFill>
                  <a:srgbClr val="285A46"/>
                </a:solidFill>
                <a:cs typeface="Arial" charset="0"/>
              </a:rPr>
              <a:t> проекту!</a:t>
            </a:r>
          </a:p>
        </p:txBody>
      </p:sp>
    </p:spTree>
    <p:extLst>
      <p:ext uri="{BB962C8B-B14F-4D97-AF65-F5344CB8AC3E}">
        <p14:creationId xmlns:p14="http://schemas.microsoft.com/office/powerpoint/2010/main" val="3787911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6140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66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4981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9180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777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D893C-5FF9-4594-A37C-C8C316338668}" type="datetimeFigureOut">
              <a:rPr lang="uk-UA" smtClean="0"/>
              <a:t>20.03.2014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2C4ED-91D3-46D8-A688-EE42D14096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059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658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27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107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21.03.2014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1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92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22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65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0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3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2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microsoft.com/office/2007/relationships/media" Target="../media/media2.wmv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wmv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letsdoitworld.org/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1742" y="3206359"/>
            <a:ext cx="8733692" cy="1659329"/>
          </a:xfrm>
        </p:spPr>
        <p:txBody>
          <a:bodyPr/>
          <a:lstStyle/>
          <a:p>
            <a:r>
              <a:rPr lang="uk-UA" sz="7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МАЛЕНЬКИЙ</a:t>
            </a:r>
            <a:r>
              <a:rPr lang="uk-UA" sz="60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uk-UA" sz="7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вклад у</a:t>
            </a:r>
            <a:r>
              <a:rPr lang="uk-UA" sz="60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uk-UA" sz="48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ВЕЛИКУ</a:t>
            </a:r>
            <a:r>
              <a:rPr lang="uk-UA" sz="60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uk-UA" sz="72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справу</a:t>
            </a:r>
            <a:r>
              <a:rPr lang="uk-UA" sz="6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uk-UA" sz="60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128" y="333724"/>
            <a:ext cx="7766936" cy="1304449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8641"/>
              </a:avLst>
            </a:prstTxWarp>
            <a:spAutoFit/>
          </a:bodyPr>
          <a:lstStyle/>
          <a:p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ЕКОЛОГІЯ+ЛЮДИ…</a:t>
            </a:r>
            <a:endParaRPr lang="uk-UA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46925" y="5673291"/>
            <a:ext cx="5603631" cy="707886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4000" b="1" dirty="0" smtClean="0">
                <a:ln/>
                <a:solidFill>
                  <a:schemeClr val="accent4"/>
                </a:solidFill>
              </a:rPr>
              <a:t>Ти з нами?</a:t>
            </a:r>
            <a:endParaRPr lang="uk-UA" sz="40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6" b="13061"/>
          <a:stretch/>
        </p:blipFill>
        <p:spPr>
          <a:xfrm>
            <a:off x="450804" y="3645613"/>
            <a:ext cx="2826077" cy="20334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319" y="1302812"/>
            <a:ext cx="1499746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091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515314" y="6525344"/>
            <a:ext cx="9285963" cy="335826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white"/>
              </a:solidFill>
            </a:endParaRPr>
          </a:p>
        </p:txBody>
      </p:sp>
      <p:sp>
        <p:nvSpPr>
          <p:cNvPr id="7170" name="Заголовок 3"/>
          <p:cNvSpPr>
            <a:spLocks noGrp="1"/>
          </p:cNvSpPr>
          <p:nvPr>
            <p:ph type="ctrTitle"/>
          </p:nvPr>
        </p:nvSpPr>
        <p:spPr bwMode="auto">
          <a:xfrm>
            <a:off x="3772222" y="214314"/>
            <a:ext cx="6572250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uk-UA" sz="3200" dirty="0"/>
              <a:t>Акція</a:t>
            </a:r>
            <a:r>
              <a:rPr lang="ru-RU" sz="3200" dirty="0"/>
              <a:t> </a:t>
            </a:r>
            <a:r>
              <a:rPr lang="ru-RU" sz="3200" dirty="0" smtClean="0"/>
              <a:t>ЗУЧ-2014</a:t>
            </a:r>
            <a:endParaRPr lang="ru-RU" sz="3200" dirty="0"/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914066" y="1283270"/>
            <a:ext cx="8569325" cy="690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“Зробимо Україну чистою! </a:t>
            </a:r>
            <a:r>
              <a:rPr lang="uk-UA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2013” 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(</a:t>
            </a:r>
            <a:r>
              <a:rPr lang="uk-UA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ЗУЧ-2013) 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– це 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наймасштабніше громадське прибирання за 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існування незалежної 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України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!</a:t>
            </a:r>
            <a:endParaRPr lang="uk-UA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400" b="1" dirty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uk-UA" sz="1400" b="1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uk-UA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ЗУЧ-2013 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– це щорічна 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одноденна* всеукраїнська соціально-екологічна 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акція 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з 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прибирання засмічених зелених зон та місць громадського відпочинку, 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яка вже 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втретє відбулася 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20 квітня </a:t>
            </a:r>
            <a:r>
              <a:rPr lang="uk-UA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2013 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року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 і 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зібрала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32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3200" b="1" dirty="0">
                <a:solidFill>
                  <a:prstClr val="black"/>
                </a:solidFill>
                <a:latin typeface="Arial" charset="0"/>
                <a:cs typeface="Arial" charset="0"/>
              </a:rPr>
              <a:t>140 000 </a:t>
            </a:r>
            <a:br>
              <a:rPr lang="uk-UA" sz="3200" b="1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uk-UA" sz="2600" dirty="0">
                <a:solidFill>
                  <a:prstClr val="black"/>
                </a:solidFill>
                <a:latin typeface="Arial" charset="0"/>
                <a:cs typeface="Arial" charset="0"/>
              </a:rPr>
              <a:t>учасників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b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uk-UA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sz="1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1400" b="1" dirty="0">
                <a:solidFill>
                  <a:prstClr val="white"/>
                </a:solidFill>
                <a:latin typeface="Arial" charset="0"/>
                <a:cs typeface="Arial" charset="0"/>
              </a:rPr>
              <a:t>* - мається на увазі, що переважна кількість населених пунктів виходили саме в один день</a:t>
            </a:r>
            <a:r>
              <a:rPr lang="uk-UA" sz="1400" dirty="0">
                <a:solidFill>
                  <a:prstClr val="white"/>
                </a:solidFill>
                <a:latin typeface="Arial" charset="0"/>
                <a:cs typeface="Arial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uk-UA" sz="14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25602" name="Picture 2" descr="http://t3.gstatic.com/images?q=tbn:ANd9GcTg4LDrBx_QYSeruIdj0hFlLMwVPNm6I2nFnahjUKna9B7vjnph"/>
          <p:cNvPicPr>
            <a:picLocks noChangeAspect="1" noChangeArrowheads="1"/>
          </p:cNvPicPr>
          <p:nvPr/>
        </p:nvPicPr>
        <p:blipFill>
          <a:blip r:embed="rId3" cstate="email"/>
          <a:srcRect t="16258"/>
          <a:stretch>
            <a:fillRect/>
          </a:stretch>
        </p:blipFill>
        <p:spPr bwMode="auto">
          <a:xfrm>
            <a:off x="4314788" y="3345918"/>
            <a:ext cx="4013461" cy="231533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616280" y="3966156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prstClr val="black"/>
                </a:solidFill>
                <a:latin typeface="Arial"/>
              </a:rPr>
              <a:t>х 2</a:t>
            </a:r>
            <a:endParaRPr lang="ru-RU" sz="48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7848" y="573499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prstClr val="black"/>
                </a:solidFill>
                <a:latin typeface="Arial"/>
              </a:rPr>
              <a:t>повний стадіон </a:t>
            </a:r>
            <a:br>
              <a:rPr lang="uk-UA" b="1" dirty="0">
                <a:solidFill>
                  <a:prstClr val="black"/>
                </a:solidFill>
                <a:latin typeface="Arial"/>
              </a:rPr>
            </a:br>
            <a:r>
              <a:rPr lang="uk-UA" b="1" dirty="0">
                <a:solidFill>
                  <a:prstClr val="black"/>
                </a:solidFill>
                <a:latin typeface="Arial"/>
              </a:rPr>
              <a:t>НСК </a:t>
            </a:r>
            <a:r>
              <a:rPr lang="uk-UA" b="1" dirty="0" err="1">
                <a:solidFill>
                  <a:prstClr val="black"/>
                </a:solidFill>
                <a:latin typeface="Arial"/>
              </a:rPr>
              <a:t>“Олімпійський”</a:t>
            </a:r>
            <a:endParaRPr lang="ru-RU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7728" y="4005065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prstClr val="black"/>
                </a:solidFill>
                <a:latin typeface="Arial"/>
              </a:rPr>
              <a:t>=</a:t>
            </a:r>
            <a:endParaRPr lang="ru-RU" sz="4800" b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578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09984" y="-99392"/>
            <a:ext cx="6572296" cy="714380"/>
          </a:xfrm>
        </p:spPr>
        <p:txBody>
          <a:bodyPr/>
          <a:lstStyle/>
          <a:p>
            <a:r>
              <a:rPr lang="uk-UA" dirty="0" smtClean="0"/>
              <a:t>Результати </a:t>
            </a:r>
            <a:r>
              <a:rPr lang="uk-UA" dirty="0" smtClean="0"/>
              <a:t>ЗУЧ-2014: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зібрані відходи</a:t>
            </a:r>
            <a:endParaRPr lang="ru-RU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914066" y="1300693"/>
            <a:ext cx="856932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Кількість зібраних відходів лише за останню акцію </a:t>
            </a:r>
            <a:r>
              <a:rPr lang="uk-UA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ЗУЧ-2013 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склала  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понад 1000 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тонн!!!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 або</a:t>
            </a:r>
          </a:p>
          <a:p>
            <a:pPr algn="just"/>
            <a:endParaRPr lang="uk-UA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r>
              <a:rPr lang="uk-UA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  Об’єм </a:t>
            </a:r>
            <a:endParaRPr lang="en-US" sz="28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r>
              <a:rPr lang="uk-UA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1</a:t>
            </a:r>
            <a:r>
              <a:rPr lang="en-US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4</a:t>
            </a:r>
            <a:r>
              <a:rPr lang="uk-UA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68</a:t>
            </a:r>
            <a:r>
              <a:rPr lang="uk-UA" sz="2800" b="1" dirty="0">
                <a:solidFill>
                  <a:prstClr val="black"/>
                </a:solidFill>
                <a:latin typeface="Arial" charset="0"/>
                <a:cs typeface="Arial" charset="0"/>
              </a:rPr>
              <a:t>0 м</a:t>
            </a:r>
            <a:r>
              <a:rPr lang="uk-UA" sz="2800" b="1" baseline="30000" dirty="0">
                <a:solidFill>
                  <a:prstClr val="black"/>
                </a:solidFill>
                <a:latin typeface="Arial" charset="0"/>
                <a:cs typeface="Arial" charset="0"/>
              </a:rPr>
              <a:t>3</a:t>
            </a:r>
            <a:endParaRPr lang="uk-UA" sz="28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endParaRPr lang="uk-UA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uk-UA" sz="14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4232" y="307070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prstClr val="black"/>
                </a:solidFill>
                <a:latin typeface="Arial"/>
              </a:rPr>
              <a:t>х 1223  </a:t>
            </a:r>
            <a:endParaRPr lang="ru-RU" sz="36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028" name="Picture 4" descr="http://static.ngs.ru/cache/market/c2882981420d6b6e9b03b3053ce430be_1349753808_1000_100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23792" y="1988841"/>
            <a:ext cx="4038600" cy="25431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19736" y="307734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Arial"/>
              </a:rPr>
              <a:t>=</a:t>
            </a:r>
            <a:endParaRPr lang="ru-RU" sz="36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10000" y="4294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prstClr val="black"/>
                </a:solidFill>
                <a:latin typeface="Arial"/>
              </a:rPr>
              <a:t>Повний 12-кубовий КАМАЗ</a:t>
            </a:r>
            <a:endParaRPr lang="ru-RU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53748" y="5733257"/>
            <a:ext cx="6014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669900"/>
                </a:solidFill>
                <a:latin typeface="Arial"/>
              </a:rPr>
              <a:t>Завдяки роздільному збору близько 20% відходів </a:t>
            </a:r>
            <a:br>
              <a:rPr lang="uk-UA" b="1" dirty="0">
                <a:solidFill>
                  <a:srgbClr val="669900"/>
                </a:solidFill>
                <a:latin typeface="Arial"/>
              </a:rPr>
            </a:br>
            <a:r>
              <a:rPr lang="uk-UA" b="1" dirty="0">
                <a:solidFill>
                  <a:srgbClr val="669900"/>
                </a:solidFill>
                <a:latin typeface="Arial"/>
              </a:rPr>
              <a:t>були відправлені на вторинну переробку.</a:t>
            </a:r>
            <a:endParaRPr lang="ru-RU" b="1" dirty="0">
              <a:solidFill>
                <a:srgbClr val="669900"/>
              </a:solidFill>
              <a:latin typeface="Arial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5519936" y="4725144"/>
            <a:ext cx="1224136" cy="864096"/>
            <a:chOff x="4162537" y="2004260"/>
            <a:chExt cx="351381" cy="292817"/>
          </a:xfrm>
          <a:solidFill>
            <a:srgbClr val="92D050"/>
          </a:solidFill>
        </p:grpSpPr>
        <p:sp>
          <p:nvSpPr>
            <p:cNvPr id="12" name="Стрелка вправо 11"/>
            <p:cNvSpPr/>
            <p:nvPr/>
          </p:nvSpPr>
          <p:spPr>
            <a:xfrm rot="5400000">
              <a:off x="4191819" y="1974978"/>
              <a:ext cx="292817" cy="35138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трелка вправо 4"/>
            <p:cNvSpPr/>
            <p:nvPr/>
          </p:nvSpPr>
          <p:spPr>
            <a:xfrm>
              <a:off x="4232814" y="2004260"/>
              <a:ext cx="210829" cy="20497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>
                <a:solidFill>
                  <a:srgbClr val="00B050"/>
                </a:solidFill>
              </a:endParaRPr>
            </a:p>
          </p:txBody>
        </p:sp>
      </p:grpSp>
      <p:sp>
        <p:nvSpPr>
          <p:cNvPr id="1030" name="AutoShape 6" descr="data:image/jpeg;base64,/9j/4AAQSkZJRgABAQAAAQABAAD/2wCEAAkGBxAQEhAUEBQUFhQVEA8QFBYRFBQVEBgPFBUWFhQUFRUYHCggGBolGxYXITEiJSorLjAuFx8zODMsNygwLiwBCgoKDg0OGxAQGiwkICQsLCwsLCwsLCwsLywsLCwsLjIsLCwtLCwsLCwsLCwsLCwsLCwsLCwsLywsLCwsNSwsLP/AABEIAMkA+wMBEQACEQEDEQH/xAAcAAEAAQUBAQAAAAAAAAAAAAAAAwIEBQYHAQj/xABCEAACAQICBgYFCAoDAQEAAAAAAQIDEQQxBQYhQVFhEhMicYGRIzJCobEHFFJTcpLB0RUWQ2JzgpOisuHC0vAzF//EABoBAQACAwEAAAAAAAAAAAAAAAABAgMEBQb/xAA0EQEAAgECBAMGBQUAAwEAAAAAAQIDBBESITFRBRNBcZGhsdHhFCIyUmEVQoHB8CQzYiP/2gAMAwEAAhEDEQA/AO4gAAAAAAAAAAAAAAAAAAAAAAAAAAAARSop8fCTS9zAdQuMvvS/MDx4dcZfeYCeHTzcvCcl8GBQ8FHZ2p7GvblwtbMD2OEit8/vyv8AECanBRVlfxbb82BUAAAAAAAAAAAAAABBPG0lnUgu+cV+JG8I4o7o3pPD/XUv6kPzG8I4q93n6Vw311L+pD8xxR3OOvd5+lsN9fR/qQ/Mjijucde5+lsN9fR/qQ/Mcde5x17vf0rhvrqX9SH5jjr3OOvdcUMRCavCUZLjGSa9xMTE9ExMT0SEpAAAAAAAAAAAAAAAAAAAAAAAAABiNYtPU8HBXTnVndUqUfXnJZu/sxW+Ty9xhzZ64q72Yc2aMcd59IaBjqeJxjcsZWlZ7VRotxoRXDjN82cLNrb5J/hpWrfJzyT/AIjoscRqzQatHZyl2o+/ajXjLO+7HOmr/a1TS+gpUW2lszazsuKe9fA28Ooi35bdWvek16sdGmuBsTsomhRXApMm0J4UVwKTJsmjQXApMwnZc4SU6UlOlKUJLKUG4y80IvNZ3jkmu9Z3jk61qPrO8XB06zXXwV3bYpw+mlufFdz32XV0up82NrdYdbTZ/Mja3VtRuNoAAAAAAAAAAAAAAAAAAAAAAAWmlMfHD05VJbbbFFetKb9WK5t/nkjHlyVx0m9ukKXvFK7y59WnKc5VarTqzt0msowXq0ocIr3va9rPL6jUWzX4paPOZ4p6z/2wmYd1lSZO4jxFGNRWfhyJRasWho+l9FujPYuy3s5Ph3cP9G7hzccbT1ho3pwyt6dMyTKi5p0jFNk7LmFExzZOyWNEpxLbLnA1Z0KkKlN2nCXST+KfJrY+8tTLNLRavWFqzNZ3h2HQ+kYYmlCrDetq3xmvWiz0mHLXLSLw7GO8XrxQvTKutNJ6To4aDnXmoR55t8IxW2T5Ipe9aRvaVL3rSN7SuKU+lGLs1dJ2l6yusnzLQtCslIAAAAAAAAAAAAAAAAAAND1k0n11ZpPsU24x4OeUpfguV+J5vxLVeZfgr0j4z9mllvxW9jE9I5u7GqUi24qTJSqTJ3StNK4VVYNPPcWi3DPFDHkrxQ1SNGzs9xtzbeN2nsuqVMxWstELunSMU2XiEypFOJbZ66Q4jZntTdK/N6vQm7U6jSd8o1PZly4Pw4HQ8P1Pl5OG3Sfmz6fJwW2npLNaf11hSvHDJTll03/8l3fS+HM38/iVa/lx857+n3ZsuqivKvNq2rGGq6Rx0amIlKcaVqsnLLY+xBLJJy22Wy0WYNNFs+XivO+3Nq4azly7257c3VztOqAAAAAAAAAAAAAAAAAADC616V+b0bRfpKl4x4pe1LwXvaNHxDU+Tj5fqnlH1Yc2Thr/ADLn8WeVaMK1IlKpMlKtSJ3SqTJ3SmwuHlWnCEc5O3ct7fctpkxY7ZbxSvqRE2naFvrrq+sNUhOmn1c0lt3VEtqffn58Do6vTeRMcP6Z+f36+9i1OHgtvHSWEpQOfaWKIXVOBimV4hMolN19hxG5sjnEtEqzC0xOxGWjHZ0rUXRXzfDRcladW1WXFRa7EfBbe9s9JocXBiiZ6zzdLTY+Cn8y2I3GwAAAAAAAAAAAAAAAAAFM5qKbbskm23kks2yJmIjeRyvTWlHiq8p+yuzBcKay8Xn4nk9ZqJzZJt6dI9jl5L8dt1umaSFSZKVakSlUpEpSQG43HVHR3Ri6sl2pq0eVPj4/BI9B4VpuGnm26z09n3beCm0cUspprR0cTRnSl7S7L+jNbYy8zpZsUZaTSV8mOL1msuUOhKEpQmrSjJxkuElsZ5TJWaWms9YcvaYnaU8DDK8K0QsMCiRMKym0Do351iacGuwn05/w45rxdl4m9o8Pm5Ir6dZ9hjpx32dYPUOqAAAAAAAAAAAAAAAAAACivRjOMozScZJxaeTTzRFqxaNp6ImImNpaVpnUlq8sI+fVze3+Sb+D8zi6nwr1xe6f9T9fe08ml9aNXnGUJOM04yWakrNeBxL45rO0xtLW5xO0vUzGlUmSlUmBmNCaOdepGHsrtTf7qz88jZ0ennUZYr6evs+7LjpxTs6FGKSSWxJWVsrHr4jaNob42SOc64YjD1K6lQl0pW6NRx9RyWyLT3u2zZs2I854lfFfJvSd59eznZ5rNt6sPFnMljhWmQkbAiqy2FohWZb1qHo3q6LqyXaqtNcqSv0fPa/FHo/DMPBj4562+Xp9W7pqbV4u7ZzpNkAAAAAAAAAAAAAAAAAAAABZaT0XRxEbVYp8JLZNd0jBn02PNG14+ql8dbxzaZpbVarRu6fpIcl6RLnHf3ryRwNV4Zkx86fmj4+76e5p3wWrzjnDBunw/wBnKYVeGjve74iZTDomrujuopLpLtztKXFcI+HxbPV+HaXyMXP9U85+n+Pm38VOGFemtM08LDpTU5N+rCnFyk/LZFc2beXLGON55+xOTJFI3lzbTms+KxTaknTp/Vq6Vv33nL4cjianUZMvKeUdvq5uXPe/XlDFU8R3HPmI7scWXMK5ThWiyRViOFbieushwnEm0ZhHia9OkspS7T4QW2T8vwNjT4fMyRTv8k0rx2iHWqcFFJRVkkkksklsSPVxERG0OrHJUSAAAAAAAAAAAAAAABsC3q46jH1qkI/anFfFlZvWOswrNqx1laVNYMHHOvS/lmpfAwzq8Ef3x71fOx94W1TW3BL9rf7MJv8A4mKfENPH93wlX8Rj7rWrrvhFkqsvswS/ykjHPimGOm8/4+uyk6qn8rzQOsdLFynGEZRlFKVp2u45NqzeTt5ozabWUzzMRExt3XxZq5J2hmjbZmJ0roCjXu7dCf0orN/vLf8AE0NV4fiz8+lu8f77sV8NbMTonVypCunVs4Q7SaeyUvZVs1x8DnaXwu9M++T9Mc/bPp9WKmGYtzbYegbQAAjnQg84xfekyJrE+iNoQT0Zh5etRpPvpwf4FJw47dax7oRwVn0hDLQWEf7Cl4U4r4IxzpME/wBke6FfKp2hDPVnBP8AYx8Okvgyv4LT/shHkY+ybR2g8Nh5OdGn0ZOPRb6Un2b3ttbtkvIvi02LFPFSNpTTFSk7xDImdka7pvWyjQvGn6SplaL7Cf70vwXuOfqfEceLlX80/D/MtfJqK15RzlquE1pxCxEKtWTcNsZQjsgqbz6MeK2O+ezM5WPxHJ5sXvPL1j02a1c9uPil0qE1JJp3TSaayaeTPSRMTG8OiqJAAAAAAAAAAAwmsOr/AM6V4V61GdrJ06k+rf2qakk/Cz5mDNh8yOUzE+1gy4ePpMxPt/05rpnV7F4d+nvKN9lRSlOD72/VfJ2OLqcWTH+vnHf0c7JhyUn83vWdLDr/AMjRm0dlIquoUEY5svFUqoorxLbPeqQ4pNkujcZLDVqdWPsvauMHslHy/A2NPmnFeLx6fL1TW3BaJdZo1YzjGUXeMoqSaycWrpnrK2i0RMdJdSJ3jeFZKQAAAAAAAABj9K6Zo4ZduV5boR2zfhuXNmrqNZiwR+eefb1Y75K06tI0zrFXxF4p9XT+jF7Wv3pZvu2I4Gp8Ry5uUco7R/uWnkzWvy6QwkaaOfuw7KpQuInZOzdtR9J9KDoTe2CvC++nvXg/c1wPReF6nir5VusdPZ9m3pr7xwy2o67aAAAAAAAAAAAB5KKaaaTTVmntTXMTG45prZQw9PEOFCPRsvSJPsdN7bRW6y8NvI814hXFTLw44279t3NzxWL7VYyCOdKkJEiEjQEVWN0WiUS3PUHSfThKhJ9qHahzpt7V4N/3I9B4Xn4qzin06ez7fRt6W+8cMttOq2gAAAAAAHknZN+Oza/IiZ2jcadpbWmcrqh2I/TfrvuWUfj3HndT4va/5cPKO/r9v+6NS+eZ5VatVqttva23dt7W3xORMzM7y1ZlHYCpIlKpIC5wVaVOcZw2Si7rg+KfJrZ4mbDltivF6+i1ZmJ3h0vA4qNanCpHKSvzTyafNO68D2GO8ZKxavSXQraLRvCcusAAAAAAAAAAFhpzSSw1CpVeaVorjN7Irz91zDqMsYsc3/7djy34KzZydVXJuUneUm5NvNybu35nlbTMzvLl7785XEGYZXhIiFhgUSJhV5gMdLDVqdWPsyu1xg9ko+X4Gzp8s4rxePT5IrfgtFodboVozjGUXeMoqUWt8WrpnrK2i0RMdJdWJiY3hISkAAAAAABo+tOjOrqOSXYqXfdP2l+PnwPLeKaXycvHXpb5+v197SzU2nfu1pws7HOYNnqRIrUSUq1ElKuKJ2Gzan43o1J0XlOLrU/tRsqkffF2+0zveE5t6zjn05wz4LbW4e/P6ttOw2wAAAAAAAAAA5t8pGlunWhQi+zSSnP+LJbE+6P+Zx/EcnFaKR6fP/vm5usyb24I9Gs0ZnJtDWiV3TmYZhkiUykV2W3HIbG6hyLRCN1viYtXTTTTs01Zp8GtxeImJ2lWzdvk50v04Tw8n2qfbhzpt7V4N/3Lgd7w3NvWcc+nT2fZuaTJvHBPo3M6bcAAAAAA8ckrXebsubtey8E/IC10pglXpyg9+2L4TWTNfVaeM+KaT/j2q3rxRs5xiqLi2mrSi3Frmjx81mszW3WHPmESiShUokpVpE7JVpE7JJYvqJUa31VelJ/w5vq6n9s35G5or8GaJRa3DtbtP2dPPUOiAAAAAAAAAAHCtP1ZfO8X0s/nNZeCm1H3WOBnifMtv3lw8sz5lt+8oqVU1bVViV3TqmGarxKeNUpwrbvetHCndseo+i+uqurJdik1a+TrZpfy597idPw3Tcd/Mt0jp7fs2NNTitxT0j5ty0voOhil6WPatZTjsqLx39zujr59NjzR+aOff1bmTFW/Vo2J1dxejq0MRRTrU4Su+gvSdW9koyh3N7VfjsOd+Fyae8XrziPfs0Zw3w24684dGw1eNSEJwd4yjGcWt8WrpnYrMWjeHRiYmN4SkpAAAABostPfOdK4anB+hpSrpWylV6mopT5pZLxe85v4jzNTWsdI39+0tGcvHnrEdI3+Ut6Ok3mqa36Os1WitjtGff7Mvw8jg+LaXafOr7J/1P8Ar3NbPT+5rHROO11SiW2FSROyVSROyWO1laWFrX3xS8W0ZsMfnhizztjl1jCNuEL59CN++yuerjo6dekJSUgAAAAAAAADlHyo6FdGusTBditaM+Ea0Vs+9FecXxOZrMW1uOPVytbi4bccdJ+bT6dU581ai5hWMc1TumjWKcK265wdOdacKdNXlOSiluu+PIVxzaYrHWU13tO0Ox6J0fDDUoUoZRW173J7ZSfe7npsWKMVIpHo7OOkUrFYXhkXAPEksgPQAAABq+vWm+opdVTfpaqaus40snLk3kvF7jQ1+p8unBXrPwhranLw14Y6y03U2nbGYZ/vS/wkcrR2/wDIp/3pLS08f/pDrR6R1keIoxqRlGSupJp9zKXpF6zW3SUTG8bS51jcLKjUlTlnF58Y7n5Hk82GcV5pPo0bV4Z2lQkU2FSROwpq1YwV5NJcySZiOrH4Cn+kcXSoJeig1Wq3zdOL38E3aKXNvds6Gi0/Hf8Aj1YKx594rHSOcuuHoHWAAAAAAAAAACx03oyGLoVaNTKcbX3xlnGS5p2fgUvSL1msqZKRes1lwHGYepQq1KVVWnTm4SW663rk1Zrk0ca9JrO0uFas1maz6PI1THNUJVWKTVLatWlUoNVY7J2aTaTsnnnv3eLNeM9qX4qejawRNfzNi/WLF/TX3IfkZf6jqP3fCGz5t+5+seK+sX3IfkVnxLU/u+EHnX7n6yYn6xfdh+RX+p6n93wg86/d5+suJ+sX3YfkR/U9V+74Qedbuqo6x4lyiusTTlFPsw3tciaeJ6mbRE29Y9I7kZr79W9nqm6AW2kMbChTnUqPsxV+be5Lm3sMeXJXHSb26Qra0VjeXJsdiZ4irOrUzk723JborkkeWzZrZLze3WXKtM3txSlwGIlQqQqRScoO6Ur2ya227yuHLOO8Xj0WrM1neGdlrxifoUfKf/Y6UeLZP2wzfir9oRy19xK/Z0v7/wDsWjxS8/2wr+Lv2hh9L611K7i504JxTV4dK7XB3f8A65rajJbUTEzERMMV9Ta3WGNnrG17PwMEYLT6qefKzxGs9TdH+78kZK6TvZWc9mGxml6073du7Pzd2bNNNjr/ACxTaZdm+TXV35lhVKovTV7Val/WSt2Kb7k7vnJnYwY+Crr6XF5dOfWW2mZsgAAAAAAAAAAA5v8AK3q/0oxxlNbYJU61t9O/Yn4N2fJrgaeqxb/nhz9bh3jzI/y5dGoaMw5rI6GoOrUity2v8F5/BmtqLcFOXWV6V3lvkYJJJbthobbN+I2USIkRSKSqikVQiZVVcYF9qH8SHxRbH/7K+2PmmvV1Y9w6gBzvXPTHX1eqg/R0272ylVyb7ll5nn/EdV5l+CvSPjP2c/UZOK3DHSGDhCxyZliiFXRG4onAmJRMLWrEy1lSYWFeJnrLFKwrIz1VlY1UZ6qtl+TfV355ilOavRoONSd8pVP2cPNXfKNt5tYKcVv4htaTFx33npDuR0XYAAAAAAAAAAAAAjxFGNSMoTSlGUZQknk4yVmn4ETG/KUTETG0vnnWvQssBialGV3H16Un7VGXqvvW1PnFnNyY+G2zh5sXl3mrM6mYfY5cbvw9Vf8ALzOVqp3ybdmTTxz3bNI1pbSORWUIpFJVRSKoRSIQkwj7UP4kPii2L9dfbHzI6utHt3Ua9rjpr5tS6EH6Womo2zjD2p/gufcaOv1PlU2r1n/t2vqMvBXaOsue0InmbdmjWE6RRZ7YhKmSJhErasjJVjlj66NirFLHVzYqpKzdOU5KMU3KUlGKWblJ2SXe2Z680bb8od61S0FHA4anSVnL16sl7VWXrPuWxLlFHYxY+CuzuYcUY6RVmTIygAAAAAAAAAAAAANP+UvVv57hunTV69HpThbOUPbp+KV1zS4mHNj4q8usNbVYfMpy6w0jU+SdL+Wl743PN54/PMtHT+rOyMEthFIrKEUikqopFZQjkQgoPt0/tw/yRkw/rr7Y+aI6w66e1dVruuOgvnNPp016Wmtls5QzcO/eufeaGv0vm04q/qj4x2+jX1GLjjeOsOfUJnmrQ0YlOmUWe3CVMmEStqzMtWOWPrsz1YpY2uzYqpLdPkr0B1lSWKqLs024Ur5OrbtT7op272+B09Hj3njlu6LFvPHPp0dUOg6YAAAAAAAAAAAAAAAA5lrRoqWjsRKvCLeFqv0nRV+qqN3u0vZu9ne1wvxtdpZ34qubmpOG/HH6Z6/wU6sZpSi04vamndHItExylaJiY3hTIxyI5FZQhkVlVHIhCOm/SU/tw/yRlwfrr7Y+avrDsJ7R1gDn+uuhepn19Ndicu2llGo9/dL495wfEdLwW8yvSevt+/zaGoxcM8UdGvwnc5EwwRL3pEbJ3UTmWiETK1qzMlYY5lYV5mxWGOVGjNGVcXWhRoq8pPa/ZjD2py5L35bzaxY5vbhgpScluGrumjMBDD0qdKmrQhFRXHm3zbu33ncrWKxEQ7lKRSsVj0XRZYAAAAAAAAAAAAAAAAeSimmmrpppp7U080wNYxeo2FcnLDueHk3d9S11TfOlJOPkkamXRYsnWGrOkpvvXl7PotJaqYqOVShU+1CdJ+NnNe40L+Eftsr5GSPWJ+H1Qy1axW+FP+Wpde+KNefCc3pMfH6I8m/ZFLVbFP2YffRT+laj+Pf9keRdDPVLGblD7/8Aof0rP/Hv+yPw+RTS1PxinBtQspRb7e5NPgZMfhmatonl17ojT5N3Rj0LoAEWKw8KsJQmrxknFp8GVvSL1mtukomImNpcn0zo+eDrSpy2rOEvpU3k+/c+aPManTzivNZ/x7HKyUnHbaUOHXTnCN7dKcIX4dJpX95gpTitFe8xCI5zs2t6hzf7eP8ATf8A2OrHhNv3/D7tr8JPd5/+e39bEeVK3xmZa+F7db/D7o/B/wD18E1L5OcL7dStLknCK/xv7zPXw/HHWZlaNFT1mWyaI0Ph8JHo0IKCe1va5SfGUntZuY8dccbVhsY8VccbVhfl2QAAAAAAAAAAAAAAAAAAAAAAAAAAAAAw2tWhFjKLirKpG8qbf0vot8Hl5Pca2q08ZqbesdGHPi8yu3r6OWaOqOFelGSalGvTi081JTSaficGtJjJHtj5uXSdrxE93bD07tAAAAAAAAAAAAAAAAAAAAAAAAAAAAAAAAAAANF161e9JSxdFZVaKrJcOlFKp4ZPlZ7mc/Vafe0ZK943+rR1OH80ZI7xu3o6DeAAAAAAAAAAAAAAAAAAAAAAAAAAAAAAAAAAAeNX2PLLwA9AAAAAAAAAAAAAAAAAAAAAAAAAAAAAAAAAAAAAAAAAAAAAAAAAAAf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919536" y="5373216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5735961" y="4797152"/>
            <a:ext cx="782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prstClr val="white"/>
                </a:solidFill>
                <a:latin typeface="Arial"/>
              </a:rPr>
              <a:t>-20%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647728" y="5733256"/>
            <a:ext cx="6120680" cy="72008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0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астасия\Desktop\результати акції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6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759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3"/>
          <p:cNvSpPr>
            <a:spLocks noGrp="1"/>
          </p:cNvSpPr>
          <p:nvPr>
            <p:ph type="ctrTitle"/>
          </p:nvPr>
        </p:nvSpPr>
        <p:spPr bwMode="auto">
          <a:xfrm>
            <a:off x="3772222" y="214314"/>
            <a:ext cx="7148314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uk-UA" sz="3200" dirty="0"/>
              <a:t>Акція</a:t>
            </a:r>
            <a:r>
              <a:rPr lang="ru-RU" sz="3200" dirty="0"/>
              <a:t> </a:t>
            </a:r>
            <a:r>
              <a:rPr lang="ru-RU" sz="3200" dirty="0" smtClean="0"/>
              <a:t>ЗУЧ-2014</a:t>
            </a:r>
            <a:endParaRPr lang="ru-RU" sz="3200" dirty="0"/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914066" y="1283271"/>
            <a:ext cx="85693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>Мета акції</a:t>
            </a:r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 – привернути увагу та змінити ставлення громадян і жителів України до життєвого простору (довкілля), зокрема прищепити в суспільній свідомості потребу підтримувати чистоту (не смітити) та піклуватися про навколишнє середовище.</a:t>
            </a:r>
          </a:p>
          <a:p>
            <a:pPr algn="just"/>
            <a:r>
              <a:rPr lang="uk-UA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uk-UA" b="1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uk-UA" sz="140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uk-UA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uk-UA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57350" name="Picture 6" descr="https://fbcdn-sphotos-e-a.akamaihd.net/hphotos-ak-ash3/562492_488584874530267_845037964_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03512" y="2708920"/>
            <a:ext cx="2736304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8" name="Picture 4" descr="https://fbcdn-sphotos-d-a.akamaihd.net/hphotos-ak-ash3/431895_495132280542193_942739206_n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824192" y="2685566"/>
            <a:ext cx="2592288" cy="1751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833" y="2708921"/>
            <a:ext cx="3087343" cy="274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512" y="4698714"/>
            <a:ext cx="2736304" cy="1898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4653136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53" name="Picture 9"/>
          <p:cNvPicPr>
            <a:picLocks noChangeAspect="1" noChangeArrowheads="1"/>
          </p:cNvPicPr>
          <p:nvPr/>
        </p:nvPicPr>
        <p:blipFill>
          <a:blip r:embed="rId8" cstate="email"/>
          <a:srcRect r="-3949"/>
          <a:stretch>
            <a:fillRect/>
          </a:stretch>
        </p:blipFill>
        <p:spPr bwMode="auto">
          <a:xfrm>
            <a:off x="4583832" y="5587702"/>
            <a:ext cx="1584176" cy="1009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50"/>
          <a:stretch>
            <a:fillRect/>
          </a:stretch>
        </p:blipFill>
        <p:spPr>
          <a:xfrm>
            <a:off x="6240016" y="5589240"/>
            <a:ext cx="1440160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0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42" y="4005064"/>
            <a:ext cx="385928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963" y="1196729"/>
            <a:ext cx="3348037" cy="242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8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3844925" y="188641"/>
            <a:ext cx="65722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/>
            <a:r>
              <a:rPr lang="uk-UA" sz="3400" b="1" dirty="0">
                <a:solidFill>
                  <a:schemeClr val="bg1"/>
                </a:solidFill>
              </a:rPr>
              <a:t>Цінності акції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1847851" y="1124744"/>
            <a:ext cx="54721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dirty="0" err="1">
                <a:solidFill>
                  <a:prstClr val="black"/>
                </a:solidFill>
              </a:rPr>
              <a:t>“Ми</a:t>
            </a:r>
            <a:r>
              <a:rPr lang="uk-UA" dirty="0">
                <a:solidFill>
                  <a:prstClr val="black"/>
                </a:solidFill>
              </a:rPr>
              <a:t> віримо, що прибравши сміття на природі принаймні один раз, </a:t>
            </a:r>
            <a:r>
              <a:rPr lang="uk-UA" b="1" dirty="0">
                <a:solidFill>
                  <a:prstClr val="black"/>
                </a:solidFill>
              </a:rPr>
              <a:t>людина стає більш відповідальною </a:t>
            </a:r>
            <a:r>
              <a:rPr lang="uk-UA" dirty="0">
                <a:solidFill>
                  <a:prstClr val="black"/>
                </a:solidFill>
              </a:rPr>
              <a:t>у питаннях поводження з відходами і спонукатиме до цього інших.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prstClr val="black"/>
                </a:solidFill>
              </a:rPr>
              <a:t>Завдяки всеукраїнському охопленню, проект є масштабним, набирає </a:t>
            </a:r>
            <a:r>
              <a:rPr lang="uk-UA" b="1" dirty="0">
                <a:solidFill>
                  <a:prstClr val="black"/>
                </a:solidFill>
              </a:rPr>
              <a:t>патріотичного</a:t>
            </a:r>
            <a:r>
              <a:rPr lang="uk-UA" dirty="0">
                <a:solidFill>
                  <a:prstClr val="black"/>
                </a:solidFill>
              </a:rPr>
              <a:t> забарвлення і містить елементи </a:t>
            </a:r>
            <a:r>
              <a:rPr lang="uk-UA" b="1" dirty="0">
                <a:solidFill>
                  <a:prstClr val="black"/>
                </a:solidFill>
              </a:rPr>
              <a:t>екологічного</a:t>
            </a:r>
            <a:r>
              <a:rPr lang="uk-UA" dirty="0">
                <a:solidFill>
                  <a:prstClr val="black"/>
                </a:solidFill>
              </a:rPr>
              <a:t> </a:t>
            </a:r>
            <a:r>
              <a:rPr lang="uk-UA" b="1" dirty="0">
                <a:solidFill>
                  <a:prstClr val="black"/>
                </a:solidFill>
              </a:rPr>
              <a:t>виховання</a:t>
            </a:r>
            <a:r>
              <a:rPr lang="uk-UA" dirty="0">
                <a:solidFill>
                  <a:prstClr val="black"/>
                </a:solidFill>
              </a:rPr>
              <a:t>. А також </a:t>
            </a:r>
            <a:r>
              <a:rPr lang="uk-UA" b="1" dirty="0">
                <a:solidFill>
                  <a:prstClr val="black"/>
                </a:solidFill>
              </a:rPr>
              <a:t>розвиває індивідуальне і корпоративне </a:t>
            </a:r>
            <a:r>
              <a:rPr lang="uk-UA" b="1" dirty="0" err="1">
                <a:solidFill>
                  <a:prstClr val="black"/>
                </a:solidFill>
              </a:rPr>
              <a:t>волонтерство</a:t>
            </a:r>
            <a:r>
              <a:rPr lang="uk-UA" b="1" dirty="0">
                <a:solidFill>
                  <a:prstClr val="black"/>
                </a:solidFill>
              </a:rPr>
              <a:t>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prstClr val="black"/>
                </a:solidFill>
              </a:rPr>
              <a:t/>
            </a:r>
            <a:br>
              <a:rPr lang="uk-UA" b="1" dirty="0">
                <a:solidFill>
                  <a:prstClr val="black"/>
                </a:solidFill>
              </a:rPr>
            </a:b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07968" y="4005064"/>
            <a:ext cx="4654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solidFill>
                  <a:prstClr val="black"/>
                </a:solidFill>
                <a:latin typeface="Arial"/>
              </a:rPr>
              <a:t>Акція є </a:t>
            </a:r>
            <a:r>
              <a:rPr lang="uk-UA" b="1" dirty="0">
                <a:solidFill>
                  <a:prstClr val="black"/>
                </a:solidFill>
                <a:latin typeface="Arial"/>
              </a:rPr>
              <a:t>некомерційною, неполітичною та нерелігійною</a:t>
            </a:r>
            <a:r>
              <a:rPr lang="uk-UA" dirty="0">
                <a:solidFill>
                  <a:prstClr val="black"/>
                </a:solidFill>
                <a:latin typeface="Arial"/>
              </a:rPr>
              <a:t>, що </a:t>
            </a:r>
            <a:r>
              <a:rPr lang="uk-UA" dirty="0">
                <a:solidFill>
                  <a:prstClr val="black"/>
                </a:solidFill>
                <a:latin typeface="Arial"/>
              </a:rPr>
              <a:t>дозволяє об'єднати </a:t>
            </a:r>
            <a:r>
              <a:rPr lang="uk-UA" dirty="0">
                <a:solidFill>
                  <a:prstClr val="black"/>
                </a:solidFill>
                <a:latin typeface="Arial"/>
              </a:rPr>
              <a:t>в дії велику </a:t>
            </a:r>
            <a:r>
              <a:rPr lang="uk-UA" dirty="0">
                <a:solidFill>
                  <a:prstClr val="black"/>
                </a:solidFill>
                <a:latin typeface="Arial"/>
              </a:rPr>
              <a:t>кількість компаній, навчальних закладів, громадських організацій та інших </a:t>
            </a:r>
            <a:r>
              <a:rPr lang="uk-UA" dirty="0">
                <a:solidFill>
                  <a:prstClr val="black"/>
                </a:solidFill>
                <a:latin typeface="Arial"/>
              </a:rPr>
              <a:t>свідомих жителів </a:t>
            </a:r>
            <a:r>
              <a:rPr lang="uk-UA" dirty="0">
                <a:solidFill>
                  <a:prstClr val="black"/>
                </a:solidFill>
                <a:latin typeface="Arial"/>
              </a:rPr>
              <a:t>по всій </a:t>
            </a:r>
            <a:r>
              <a:rPr lang="uk-UA" dirty="0" err="1">
                <a:solidFill>
                  <a:prstClr val="black"/>
                </a:solidFill>
                <a:latin typeface="Arial"/>
              </a:rPr>
              <a:t>Україні.”</a:t>
            </a:r>
            <a:endParaRPr lang="uk-UA" dirty="0">
              <a:solidFill>
                <a:prstClr val="black"/>
              </a:solidFill>
              <a:latin typeface="Arial"/>
            </a:endParaRPr>
          </a:p>
          <a:p>
            <a:pPr algn="just"/>
            <a:endParaRPr lang="uk-UA" dirty="0">
              <a:solidFill>
                <a:prstClr val="black"/>
              </a:solidFill>
              <a:latin typeface="Arial"/>
            </a:endParaRPr>
          </a:p>
          <a:p>
            <a:pPr algn="r"/>
            <a:r>
              <a:rPr lang="uk-UA" dirty="0">
                <a:solidFill>
                  <a:prstClr val="black"/>
                </a:solidFill>
                <a:latin typeface="Arial"/>
              </a:rPr>
              <a:t>Ініціатори та учасники ініціативи </a:t>
            </a:r>
            <a:r>
              <a:rPr lang="uk-UA" dirty="0" err="1">
                <a:solidFill>
                  <a:prstClr val="black"/>
                </a:solidFill>
                <a:latin typeface="Arial"/>
              </a:rPr>
              <a:t>“Зробимо</a:t>
            </a:r>
            <a:r>
              <a:rPr lang="uk-UA" dirty="0">
                <a:solidFill>
                  <a:prstClr val="black"/>
                </a:solidFill>
                <a:latin typeface="Arial"/>
              </a:rPr>
              <a:t> Україну </a:t>
            </a:r>
            <a:r>
              <a:rPr lang="uk-UA" dirty="0" err="1">
                <a:solidFill>
                  <a:prstClr val="black"/>
                </a:solidFill>
                <a:latin typeface="Arial"/>
              </a:rPr>
              <a:t>чистою”</a:t>
            </a:r>
            <a:endParaRPr lang="uk-UA" dirty="0">
              <a:solidFill>
                <a:prstClr val="black"/>
              </a:solidFill>
              <a:latin typeface="Arial"/>
            </a:endParaRPr>
          </a:p>
          <a:p>
            <a:pPr algn="just"/>
            <a:endParaRPr lang="uk-U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0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/>
          </p:nvPr>
        </p:nvGraphicFramePr>
        <p:xfrm>
          <a:off x="4583833" y="2668762"/>
          <a:ext cx="5598823" cy="36405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290" name="Заголовок 1"/>
          <p:cNvSpPr>
            <a:spLocks noGrp="1"/>
          </p:cNvSpPr>
          <p:nvPr>
            <p:ph type="ctrTitle"/>
          </p:nvPr>
        </p:nvSpPr>
        <p:spPr bwMode="auto">
          <a:xfrm>
            <a:off x="3810000" y="142876"/>
            <a:ext cx="6572250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«</a:t>
            </a:r>
            <a:r>
              <a:rPr lang="ru-RU" dirty="0" smtClean="0"/>
              <a:t>ЗУЧ-2014»</a:t>
            </a:r>
            <a:r>
              <a:rPr lang="uk-UA" dirty="0" smtClean="0"/>
              <a:t> </a:t>
            </a:r>
            <a:r>
              <a:rPr lang="uk-UA" dirty="0" smtClean="0"/>
              <a:t>об’єднує </a:t>
            </a:r>
          </a:p>
        </p:txBody>
      </p:sp>
      <p:sp>
        <p:nvSpPr>
          <p:cNvPr id="12291" name="Прямоугольник 3"/>
          <p:cNvSpPr>
            <a:spLocks noChangeArrowheads="1"/>
          </p:cNvSpPr>
          <p:nvPr/>
        </p:nvSpPr>
        <p:spPr bwMode="auto">
          <a:xfrm>
            <a:off x="1919289" y="1444626"/>
            <a:ext cx="8497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t/>
            </a:r>
            <a:br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</a:b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292" name="Прямоугольник 4"/>
          <p:cNvSpPr>
            <a:spLocks noChangeArrowheads="1"/>
          </p:cNvSpPr>
          <p:nvPr/>
        </p:nvSpPr>
        <p:spPr bwMode="auto">
          <a:xfrm>
            <a:off x="3647729" y="980729"/>
            <a:ext cx="716428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solidFill>
                  <a:prstClr val="black"/>
                </a:solidFill>
                <a:latin typeface="Arial"/>
                <a:cs typeface="Arial" charset="0"/>
              </a:rPr>
              <a:t>Ми глибоко вдячні кожній людині, організації та </a:t>
            </a:r>
            <a:br>
              <a:rPr lang="uk-UA" sz="2000" dirty="0">
                <a:solidFill>
                  <a:prstClr val="black"/>
                </a:solidFill>
                <a:latin typeface="Arial"/>
                <a:cs typeface="Arial" charset="0"/>
              </a:rPr>
            </a:br>
            <a:r>
              <a:rPr lang="uk-UA" sz="2000" dirty="0">
                <a:solidFill>
                  <a:prstClr val="black"/>
                </a:solidFill>
                <a:latin typeface="Arial"/>
                <a:cs typeface="Arial" charset="0"/>
              </a:rPr>
              <a:t>компанії, яка зробила вклад своєю працею, часом, коштами і ресурсами в організацію та проведення акції!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uk-UA" sz="2400" b="1" dirty="0">
              <a:solidFill>
                <a:srgbClr val="9BBB59">
                  <a:lumMod val="50000"/>
                </a:srgbClr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875560"/>
            <a:ext cx="2132109" cy="14214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248598"/>
            <a:ext cx="2132109" cy="14207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52737"/>
            <a:ext cx="2123728" cy="14020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3998" y="2420888"/>
            <a:ext cx="2123729" cy="14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7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240137">
            <a:off x="426151" y="449975"/>
            <a:ext cx="10398369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sz="3600" b="1" dirty="0" smtClean="0">
                <a:ln/>
                <a:solidFill>
                  <a:schemeClr val="accent4"/>
                </a:solidFill>
                <a:latin typeface="Segoe Script" panose="020B0504020000000003" pitchFamily="34" charset="0"/>
              </a:rPr>
              <a:t>Ми не миримось зі сміттям. Ми діємо! </a:t>
            </a:r>
            <a:r>
              <a:rPr lang="uk-UA" sz="36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egoe Script" panose="020B0504020000000003" pitchFamily="34" charset="0"/>
              </a:rPr>
              <a:t>«Зробимо Україну чистою!» </a:t>
            </a:r>
            <a:r>
              <a:rPr lang="uk-UA" sz="3600" b="1" dirty="0" smtClean="0">
                <a:ln/>
                <a:solidFill>
                  <a:schemeClr val="accent4"/>
                </a:solidFill>
                <a:latin typeface="Segoe Script" panose="020B0504020000000003" pitchFamily="34" charset="0"/>
              </a:rPr>
              <a:t>- це громадська ініціатива. Ми хочемо зробити наш життєвий простір екологічним!</a:t>
            </a:r>
            <a:endParaRPr lang="uk-UA" sz="3600" b="1" dirty="0">
              <a:ln/>
              <a:solidFill>
                <a:schemeClr val="accent4"/>
              </a:solidFill>
              <a:latin typeface="Segoe Script" panose="020B05040200000000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1269142">
            <a:off x="2680825" y="4384041"/>
            <a:ext cx="86712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Більше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людей –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менше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сміття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!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Приєднуйся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і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збирай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друзів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знайомих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. Нехай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твій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улюблений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парк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чи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вулиця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стануть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чистими</a:t>
            </a: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omic Sans MS" panose="030F0702030302020204" pitchFamily="66" charset="0"/>
              </a:rPr>
              <a:t>!</a:t>
            </a:r>
            <a:endParaRPr lang="uk-UA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430" y="2666992"/>
            <a:ext cx="1822450" cy="184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743" y="2492512"/>
            <a:ext cx="1831975" cy="188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40" y="3560755"/>
            <a:ext cx="1831975" cy="1895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35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0" y="4252914"/>
            <a:ext cx="9144000" cy="904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lnSpc>
                <a:spcPct val="160000"/>
              </a:lnSpc>
              <a:spcBef>
                <a:spcPts val="6000"/>
              </a:spcBef>
              <a:spcAft>
                <a:spcPct val="0"/>
              </a:spcAft>
            </a:pPr>
            <a:r>
              <a:rPr lang="uk-UA" sz="2800" b="1" dirty="0">
                <a:solidFill>
                  <a:srgbClr val="CC0000"/>
                </a:solidFill>
              </a:rPr>
              <a:t>Приєднуйтесь до акції вже зараз!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85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учасні реалії про сміття та смітник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9953" y="3265931"/>
            <a:ext cx="5364481" cy="3470149"/>
          </a:xfrm>
          <a:prstGeom prst="rect">
            <a:avLst/>
          </a:prstGeom>
        </p:spPr>
      </p:pic>
      <p:pic>
        <p:nvPicPr>
          <p:cNvPr id="3" name="ОДНАЖДИ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495" y="3265931"/>
            <a:ext cx="6169153" cy="347014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29747"/>
            <a:ext cx="11394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Зробимо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крок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 у правильному </a:t>
            </a:r>
            <a:r>
              <a:rPr lang="ru-RU" sz="36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напрямку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…</a:t>
            </a:r>
            <a:endParaRPr lang="uk-UA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68348" y="1113063"/>
            <a:ext cx="687644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i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Єдині</a:t>
            </a:r>
            <a:r>
              <a:rPr lang="uk-UA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,</a:t>
            </a:r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 хто здатні що-небудь змінити – це </a:t>
            </a:r>
            <a:r>
              <a:rPr lang="uk-UA" sz="3600" b="1" i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ми самі</a:t>
            </a:r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!</a:t>
            </a:r>
            <a:endParaRPr lang="uk-UA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75" y="776077"/>
            <a:ext cx="2365969" cy="23919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6023" y="2354638"/>
            <a:ext cx="1025204" cy="9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0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105508" y="4173415"/>
            <a:ext cx="7983416" cy="2842895"/>
          </a:xfrm>
          <a:prstGeom prst="horizontalScroll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 листопада 2012 за використання, зберігання, продаж і виробництво будь-якої пластикової упаковки на території Делі загрожує покарання у вигляді штрафу в розмірі до 100 тисяч рупій (близько дві тисячі доларів) або тюремного терміну до п'яти років.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1" y="547188"/>
            <a:ext cx="4841631" cy="267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-17584" y="3343080"/>
            <a:ext cx="5685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До </a:t>
            </a:r>
            <a:r>
              <a:rPr lang="ru-RU" sz="2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цього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в </a:t>
            </a:r>
            <a:r>
              <a:rPr lang="ru-RU" sz="2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Делі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, де </a:t>
            </a:r>
            <a:r>
              <a:rPr lang="ru-RU" sz="2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проживають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17 млн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чоловік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, </a:t>
            </a:r>
            <a:r>
              <a:rPr lang="ru-RU" sz="2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щоденно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вироблялося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574 </a:t>
            </a:r>
            <a:r>
              <a:rPr lang="ru-RU" sz="2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тонни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пластикових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ru-RU" sz="2400" b="1" dirty="0" err="1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відходів</a:t>
            </a:r>
            <a:r>
              <a:rPr lang="ru-RU" sz="2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.</a:t>
            </a:r>
            <a:endParaRPr lang="uk-UA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6493" y="0"/>
            <a:ext cx="11183816" cy="63304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30760"/>
              </a:avLst>
            </a:prstTxWarp>
            <a:spAutoFit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 Лос-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Анджелесі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та </a:t>
            </a:r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Делі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rgbClr val="00B0F0">
                      <a:alpha val="60000"/>
                    </a:srgb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НЕ БУДЕ ПОЛІЕТИЛЕНУ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uk-UA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07" y="724234"/>
            <a:ext cx="3317631" cy="210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668108" y="870179"/>
            <a:ext cx="32472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Лос-Анджелес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- перше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місто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Америки, в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якому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активісти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Green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Peace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зуміли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домогтися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заборони на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використання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пластикових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пакетів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і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поліетилену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Загнутый угол 8"/>
          <p:cNvSpPr/>
          <p:nvPr/>
        </p:nvSpPr>
        <p:spPr>
          <a:xfrm>
            <a:off x="8311662" y="3985846"/>
            <a:ext cx="3833445" cy="2731477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uk-UA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даний момент подібні законопроекти розглядаються в </a:t>
            </a:r>
            <a:r>
              <a:rPr lang="uk-UA" sz="2000" dirty="0" err="1">
                <a:ln w="0"/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Сіетлі</a:t>
            </a:r>
            <a:r>
              <a:rPr lang="uk-UA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uk-UA" sz="2000" dirty="0">
                <a:ln w="0"/>
                <a:solidFill>
                  <a:schemeClr val="tx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Сан-Франциско</a:t>
            </a:r>
            <a:r>
              <a:rPr lang="uk-UA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інших великих містах, за підсумком яких з </a:t>
            </a:r>
            <a:r>
              <a:rPr lang="uk-UA" sz="2000" dirty="0">
                <a:ln w="0"/>
                <a:solidFill>
                  <a:schemeClr val="tx1"/>
                </a:solidFill>
                <a:effectLst>
                  <a:glow rad="101600">
                    <a:srgbClr val="0070C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березня 2014</a:t>
            </a:r>
            <a:r>
              <a:rPr lang="uk-UA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подібні матеріали у виробництві пакетів будуть заборонені повністю.</a:t>
            </a:r>
          </a:p>
        </p:txBody>
      </p:sp>
    </p:spTree>
    <p:extLst>
      <p:ext uri="{BB962C8B-B14F-4D97-AF65-F5344CB8AC3E}">
        <p14:creationId xmlns:p14="http://schemas.microsoft.com/office/powerpoint/2010/main" val="94826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5" y="104776"/>
            <a:ext cx="4092131" cy="26687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6" y="4166413"/>
            <a:ext cx="3759200" cy="26915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641" y="282194"/>
            <a:ext cx="2798359" cy="3168142"/>
          </a:xfrm>
          <a:prstGeom prst="rect">
            <a:avLst/>
          </a:prstGeom>
        </p:spPr>
      </p:pic>
      <p:sp>
        <p:nvSpPr>
          <p:cNvPr id="6" name="Двойная волна 5"/>
          <p:cNvSpPr/>
          <p:nvPr/>
        </p:nvSpPr>
        <p:spPr>
          <a:xfrm>
            <a:off x="3901440" y="3535680"/>
            <a:ext cx="8180832" cy="3322320"/>
          </a:xfrm>
          <a:prstGeom prst="doubleWave">
            <a:avLst>
              <a:gd name="adj1" fmla="val 5396"/>
              <a:gd name="adj2" fmla="val -1552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Екологічність </a:t>
            </a:r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авоськи - безумовна</a:t>
            </a:r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 навіть якщо ви її викинете на вулиці, вона </a:t>
            </a:r>
            <a:r>
              <a:rPr lang="uk-UA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згниє</a:t>
            </a:r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раніше, ніж будь-який інший пластиковий </a:t>
            </a:r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пакет. Її </a:t>
            </a:r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зручно завжди тримати при собі, вона досить цупка, якщо ви покладете в неї коробку(кути просто вийдуть назовні через дірки авоськи</a:t>
            </a:r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), </a:t>
            </a:r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 ній можна носити практично </a:t>
            </a:r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все що </a:t>
            </a:r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завгодно.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60499" y="481270"/>
            <a:ext cx="4535424" cy="27699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І ось на </a:t>
            </a:r>
            <a:r>
              <a:rPr lang="ru-RU" sz="2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дворі</a:t>
            </a:r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2014 </a:t>
            </a:r>
            <a:r>
              <a:rPr lang="ru-RU" sz="2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рік</a:t>
            </a:r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 </a:t>
            </a:r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Авоську</a:t>
            </a:r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(</a:t>
            </a:r>
            <a:r>
              <a:rPr lang="ru-RU" sz="2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винахід</a:t>
            </a:r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аж 1920 року) </a:t>
            </a:r>
            <a:r>
              <a:rPr lang="ru-RU" sz="2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рекламують</a:t>
            </a:r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на </a:t>
            </a:r>
            <a:r>
              <a:rPr lang="ru-RU" sz="2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різних</a:t>
            </a:r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2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семінарах</a:t>
            </a:r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по здоровому </a:t>
            </a:r>
            <a:r>
              <a:rPr lang="ru-RU" sz="2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харчуванню</a:t>
            </a:r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і </a:t>
            </a:r>
            <a:r>
              <a:rPr lang="ru-RU" sz="2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екологічному</a:t>
            </a:r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ru-RU" sz="2900" b="1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життя</a:t>
            </a:r>
            <a:r>
              <a:rPr lang="ru-RU" sz="29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. </a:t>
            </a:r>
            <a:endParaRPr lang="uk-UA" sz="29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494" y="2627036"/>
            <a:ext cx="1817288" cy="18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9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9"/>
          <a:stretch/>
        </p:blipFill>
        <p:spPr>
          <a:xfrm>
            <a:off x="142084" y="0"/>
            <a:ext cx="6740770" cy="6866358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-168577" y="0"/>
            <a:ext cx="7362092" cy="10785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А как поступишь ты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3244" y="3810000"/>
            <a:ext cx="4457975" cy="2661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03244" y="539261"/>
            <a:ext cx="4751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egoe Print" panose="02000600000000000000" pitchFamily="2" charset="0"/>
              </a:rPr>
              <a:t>А як вчиниш ти?</a:t>
            </a:r>
            <a:endParaRPr lang="uk-UA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0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539" y="0"/>
            <a:ext cx="11160368" cy="1043354"/>
          </a:xfrm>
        </p:spPr>
        <p:txBody>
          <a:bodyPr>
            <a:prstTxWarp prst="textDeflateTop">
              <a:avLst>
                <a:gd name="adj" fmla="val 45946"/>
              </a:avLst>
            </a:prstTxWarp>
            <a:normAutofit/>
          </a:bodyPr>
          <a:lstStyle/>
          <a:p>
            <a:r>
              <a:rPr lang="uk-UA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Вчений, який живе у смітнику!))</a:t>
            </a:r>
            <a:endParaRPr lang="uk-UA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79478" y="4068469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Джефф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буде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жити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протягом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року в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сміттєвому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баку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розміром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 на 6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футів.Електроенергію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для нового «дому»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професора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вироблятимуть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невеликі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сонячні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фотопанелі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сміттєвий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бак буде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мати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свою систему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очищення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води, контролю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клімату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та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утилізації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відходів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7907" y="1464605"/>
            <a:ext cx="56505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Ексцентричний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професор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екології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збирається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прожити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в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сміттєвому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баку </a:t>
            </a:r>
            <a:r>
              <a:rPr lang="ru-RU" sz="28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протягом</a:t>
            </a:r>
            <a:r>
              <a:rPr lang="ru-RU" sz="2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" panose="030F0702030302020204" pitchFamily="66" charset="0"/>
              </a:rPr>
              <a:t> року.</a:t>
            </a:r>
            <a:endParaRPr lang="uk-UA" sz="28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8" y="3763107"/>
            <a:ext cx="5160748" cy="2748555"/>
          </a:xfrm>
          <a:prstGeom prst="rect">
            <a:avLst/>
          </a:prstGeom>
        </p:spPr>
      </p:pic>
      <p:sp>
        <p:nvSpPr>
          <p:cNvPr id="7" name="Загнутый угол 6"/>
          <p:cNvSpPr/>
          <p:nvPr/>
        </p:nvSpPr>
        <p:spPr>
          <a:xfrm>
            <a:off x="6142893" y="1336432"/>
            <a:ext cx="5369169" cy="2321167"/>
          </a:xfrm>
          <a:prstGeom prst="foldedCorner">
            <a:avLst>
              <a:gd name="adj" fmla="val 20202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 smtClean="0"/>
          </a:p>
          <a:p>
            <a:pPr algn="ctr"/>
            <a:r>
              <a:rPr lang="uk-UA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Джефф</a:t>
            </a:r>
            <a:r>
              <a:rPr lang="uk-UA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uk-UA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планує зробити зі свого </a:t>
            </a:r>
            <a:endParaRPr lang="uk-UA" sz="2000" b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uk-UA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сміттєвого </a:t>
            </a:r>
            <a:r>
              <a:rPr lang="uk-UA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банку щось на зразок пересувної виставки і використовувати його в своїх лекціях. Професор збирається також вести власний блог в Інтернеті, який зможуть відвідувати всі бажаючі.</a:t>
            </a:r>
          </a:p>
        </p:txBody>
      </p:sp>
    </p:spTree>
    <p:extLst>
      <p:ext uri="{BB962C8B-B14F-4D97-AF65-F5344CB8AC3E}">
        <p14:creationId xmlns:p14="http://schemas.microsoft.com/office/powerpoint/2010/main" val="26348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95" y="14865"/>
            <a:ext cx="8596668" cy="1320800"/>
          </a:xfrm>
        </p:spPr>
        <p:txBody>
          <a:bodyPr>
            <a:prstTxWarp prst="textFadeUp">
              <a:avLst>
                <a:gd name="adj" fmla="val 11923"/>
              </a:avLst>
            </a:prstTxWarp>
          </a:bodyPr>
          <a:lstStyle/>
          <a:p>
            <a:pPr algn="ctr"/>
            <a:r>
              <a:rPr lang="uk-UA" dirty="0" smtClean="0"/>
              <a:t>Скло. Папір. Пластик.</a:t>
            </a:r>
            <a:br>
              <a:rPr lang="uk-UA" dirty="0" smtClean="0"/>
            </a:br>
            <a:r>
              <a:rPr lang="uk-UA" dirty="0" smtClean="0"/>
              <a:t>Віддай на переробку!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56" y="1969476"/>
            <a:ext cx="3249897" cy="4640513"/>
          </a:xfrm>
          <a:prstGeom prst="rect">
            <a:avLst/>
          </a:prstGeom>
        </p:spPr>
      </p:pic>
      <p:pic>
        <p:nvPicPr>
          <p:cNvPr id="4" name="wade the cra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9501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0003" y="4829908"/>
            <a:ext cx="2694324" cy="1899138"/>
          </a:xfrm>
          <a:prstGeom prst="rect">
            <a:avLst/>
          </a:prstGeom>
        </p:spPr>
      </p:pic>
      <p:sp>
        <p:nvSpPr>
          <p:cNvPr id="8" name="Загнутый угол 7"/>
          <p:cNvSpPr/>
          <p:nvPr/>
        </p:nvSpPr>
        <p:spPr>
          <a:xfrm rot="306311">
            <a:off x="5922238" y="1738539"/>
            <a:ext cx="6055746" cy="2063263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/>
          </a:p>
          <a:p>
            <a:pPr algn="ctr"/>
            <a:r>
              <a:rPr lang="ru-RU" sz="2400" b="1" dirty="0" smtClean="0"/>
              <a:t>Пункт </a:t>
            </a:r>
            <a:r>
              <a:rPr lang="ru-RU" sz="2400" b="1" dirty="0" err="1"/>
              <a:t>прийому</a:t>
            </a:r>
            <a:r>
              <a:rPr lang="ru-RU" sz="2400" b="1" dirty="0"/>
              <a:t> </a:t>
            </a:r>
            <a:r>
              <a:rPr lang="ru-RU" sz="2400" b="1" dirty="0" err="1"/>
              <a:t>вторинної</a:t>
            </a:r>
            <a:r>
              <a:rPr lang="ru-RU" sz="2400" b="1" dirty="0"/>
              <a:t> </a:t>
            </a:r>
            <a:r>
              <a:rPr lang="ru-RU" sz="2400" b="1" dirty="0" err="1" smtClean="0"/>
              <a:t>сировини</a:t>
            </a:r>
            <a:r>
              <a:rPr lang="ru-RU" sz="2400" b="1" dirty="0" smtClean="0"/>
              <a:t> (</a:t>
            </a:r>
            <a:r>
              <a:rPr lang="ru-RU" sz="2400" b="1" dirty="0" err="1" smtClean="0"/>
              <a:t>скла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паперу</a:t>
            </a:r>
            <a:r>
              <a:rPr lang="ru-RU" sz="2400" b="1" dirty="0" smtClean="0"/>
              <a:t> та речей,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вийшли</a:t>
            </a:r>
            <a:r>
              <a:rPr lang="ru-RU" sz="2400" b="1" dirty="0" smtClean="0"/>
              <a:t> з </a:t>
            </a:r>
            <a:r>
              <a:rPr lang="ru-RU" sz="2400" b="1" dirty="0" err="1" smtClean="0"/>
              <a:t>ужитку</a:t>
            </a:r>
            <a:r>
              <a:rPr lang="ru-RU" sz="2400" b="1" dirty="0" smtClean="0"/>
              <a:t>) у </a:t>
            </a:r>
            <a:r>
              <a:rPr lang="ru-RU" sz="2400" b="1" dirty="0" err="1" smtClean="0"/>
              <a:t>місті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Чернівці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розташованийний</a:t>
            </a:r>
            <a:r>
              <a:rPr lang="ru-RU" sz="2400" b="1" dirty="0" smtClean="0"/>
              <a:t> за </a:t>
            </a:r>
            <a:r>
              <a:rPr lang="ru-RU" sz="2400" b="1" dirty="0" err="1" smtClean="0"/>
              <a:t>адресою</a:t>
            </a:r>
            <a:r>
              <a:rPr lang="ru-RU" sz="2400" b="1" dirty="0" smtClean="0"/>
              <a:t>:</a:t>
            </a:r>
          </a:p>
          <a:p>
            <a:pPr algn="ctr"/>
            <a:r>
              <a:rPr lang="ru-RU" sz="28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вул</a:t>
            </a:r>
            <a:r>
              <a:rPr lang="ru-RU" sz="2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. </a:t>
            </a:r>
            <a:r>
              <a:rPr lang="ru-RU" sz="2800" b="1" dirty="0" err="1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Чапаєва</a:t>
            </a:r>
            <a:r>
              <a:rPr lang="ru-RU" sz="2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, 83</a:t>
            </a:r>
            <a:endParaRPr lang="uk-UA" sz="28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Багетная рамка 8"/>
          <p:cNvSpPr/>
          <p:nvPr/>
        </p:nvSpPr>
        <p:spPr>
          <a:xfrm>
            <a:off x="3974123" y="3845169"/>
            <a:ext cx="4772340" cy="3012831"/>
          </a:xfrm>
          <a:prstGeom prst="bevel">
            <a:avLst>
              <a:gd name="adj" fmla="val 74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uk-UA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Розцінки:</a:t>
            </a:r>
          </a:p>
          <a:p>
            <a:pPr fontAlgn="base"/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Макулатура - 75 коп./кг</a:t>
            </a:r>
          </a:p>
          <a:p>
            <a:pPr fontAlgn="base"/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Поліетилен - 2,5 грн./кг</a:t>
            </a:r>
          </a:p>
          <a:p>
            <a:pPr fontAlgn="base"/>
            <a:r>
              <a:rPr lang="uk-UA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Стрейч</a:t>
            </a:r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- 1,7 грн./кг</a:t>
            </a:r>
          </a:p>
          <a:p>
            <a:pPr fontAlgn="base"/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Склобій - 30 коп./кг</a:t>
            </a:r>
          </a:p>
          <a:p>
            <a:pPr fontAlgn="base"/>
            <a:r>
              <a:rPr lang="uk-UA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Брухт - 1,9грн./кг (чорний), 8-9грн./кг (кольоровий)</a:t>
            </a:r>
          </a:p>
        </p:txBody>
      </p:sp>
    </p:spTree>
    <p:extLst>
      <p:ext uri="{BB962C8B-B14F-4D97-AF65-F5344CB8AC3E}">
        <p14:creationId xmlns:p14="http://schemas.microsoft.com/office/powerpoint/2010/main" val="122859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811" y="31261"/>
            <a:ext cx="9005927" cy="1035539"/>
          </a:xfrm>
        </p:spPr>
        <p:txBody>
          <a:bodyPr>
            <a:prstTxWarp prst="textSlantDown">
              <a:avLst>
                <a:gd name="adj" fmla="val 40007"/>
              </a:avLst>
            </a:prstTxWarp>
          </a:bodyPr>
          <a:lstStyle/>
          <a:p>
            <a:r>
              <a:rPr lang="uk-UA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Зробимо Україну чистою в Чернівцях!</a:t>
            </a:r>
            <a:endParaRPr lang="uk-UA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886" y="3975055"/>
            <a:ext cx="6437992" cy="290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138">
            <a:off x="203589" y="1006921"/>
            <a:ext cx="5223229" cy="2940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2694">
            <a:off x="6471122" y="1283035"/>
            <a:ext cx="4563758" cy="2895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«Зробимо Україну чистою!». Чернівц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66348" y="4721866"/>
            <a:ext cx="2580175" cy="193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23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3810000" y="193676"/>
            <a:ext cx="6858000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 dirty="0"/>
              <a:t>Let’s Do It World </a:t>
            </a:r>
            <a:endParaRPr lang="ru-RU" sz="3200" dirty="0"/>
          </a:p>
        </p:txBody>
      </p:sp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774825" y="1274764"/>
            <a:ext cx="8713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solidFill>
                  <a:prstClr val="black"/>
                </a:solidFill>
              </a:rPr>
              <a:t>Акція </a:t>
            </a:r>
            <a:r>
              <a:rPr lang="uk-UA" dirty="0" err="1">
                <a:solidFill>
                  <a:prstClr val="black"/>
                </a:solidFill>
              </a:rPr>
              <a:t>“Зробимо</a:t>
            </a:r>
            <a:r>
              <a:rPr lang="uk-UA" dirty="0">
                <a:solidFill>
                  <a:prstClr val="black"/>
                </a:solidFill>
              </a:rPr>
              <a:t> Україну чистою!”</a:t>
            </a:r>
            <a:r>
              <a:rPr lang="en-US" dirty="0">
                <a:solidFill>
                  <a:prstClr val="black"/>
                </a:solidFill>
              </a:rPr>
              <a:t> (Let’s Do It, Ukraine!) </a:t>
            </a:r>
            <a:r>
              <a:rPr lang="uk-UA" dirty="0">
                <a:solidFill>
                  <a:prstClr val="black"/>
                </a:solidFill>
              </a:rPr>
              <a:t>– це громадська ініціатива, яка є частиною глобального всесвітнього екологічного руху </a:t>
            </a:r>
            <a:br>
              <a:rPr lang="uk-UA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“Let’s Do It, World!”</a:t>
            </a:r>
            <a:r>
              <a:rPr lang="uk-UA" dirty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  <a:hlinkClick r:id="rId2"/>
              </a:rPr>
              <a:t>letsdoitworld.org</a:t>
            </a:r>
            <a:r>
              <a:rPr lang="ru-RU" dirty="0">
                <a:solidFill>
                  <a:prstClr val="black"/>
                </a:solidFill>
              </a:rPr>
              <a:t>)</a:t>
            </a:r>
            <a:r>
              <a:rPr lang="uk-UA" dirty="0">
                <a:solidFill>
                  <a:prstClr val="black"/>
                </a:solidFill>
              </a:rPr>
              <a:t>, започаткованого в Естонії в 2008 році.</a:t>
            </a:r>
          </a:p>
        </p:txBody>
      </p:sp>
      <p:pic>
        <p:nvPicPr>
          <p:cNvPr id="8196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2409826"/>
            <a:ext cx="3748088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3"/>
          <p:cNvSpPr txBox="1">
            <a:spLocks noChangeArrowheads="1"/>
          </p:cNvSpPr>
          <p:nvPr/>
        </p:nvSpPr>
        <p:spPr bwMode="auto">
          <a:xfrm>
            <a:off x="2424113" y="2978151"/>
            <a:ext cx="1569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9933"/>
                </a:solidFill>
              </a:rPr>
              <a:t>10</a:t>
            </a:r>
            <a:r>
              <a:rPr lang="uk-UA" sz="2400" b="1" dirty="0">
                <a:solidFill>
                  <a:srgbClr val="339933"/>
                </a:solidFill>
              </a:rPr>
              <a:t>8</a:t>
            </a:r>
            <a:r>
              <a:rPr lang="en-US" sz="2400" b="1" dirty="0">
                <a:solidFill>
                  <a:srgbClr val="339933"/>
                </a:solidFill>
              </a:rPr>
              <a:t> </a:t>
            </a:r>
            <a:r>
              <a:rPr lang="uk-UA" sz="2400" b="1" dirty="0">
                <a:solidFill>
                  <a:srgbClr val="339933"/>
                </a:solidFill>
              </a:rPr>
              <a:t>країн</a:t>
            </a:r>
          </a:p>
        </p:txBody>
      </p:sp>
      <p:sp>
        <p:nvSpPr>
          <p:cNvPr id="8198" name="TextBox 21"/>
          <p:cNvSpPr txBox="1">
            <a:spLocks noChangeArrowheads="1"/>
          </p:cNvSpPr>
          <p:nvPr/>
        </p:nvSpPr>
        <p:spPr bwMode="auto">
          <a:xfrm>
            <a:off x="2432050" y="5362576"/>
            <a:ext cx="1562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>
                <a:solidFill>
                  <a:srgbClr val="339933"/>
                </a:solidFill>
              </a:rPr>
              <a:t>Більшість</a:t>
            </a:r>
            <a:br>
              <a:rPr lang="uk-UA" b="1">
                <a:solidFill>
                  <a:srgbClr val="339933"/>
                </a:solidFill>
              </a:rPr>
            </a:br>
            <a:r>
              <a:rPr lang="uk-UA" b="1">
                <a:solidFill>
                  <a:srgbClr val="339933"/>
                </a:solidFill>
              </a:rPr>
              <a:t>континентів</a:t>
            </a:r>
          </a:p>
        </p:txBody>
      </p:sp>
      <p:sp>
        <p:nvSpPr>
          <p:cNvPr id="8199" name="TextBox 22"/>
          <p:cNvSpPr txBox="1">
            <a:spLocks noChangeArrowheads="1"/>
          </p:cNvSpPr>
          <p:nvPr/>
        </p:nvSpPr>
        <p:spPr bwMode="auto">
          <a:xfrm>
            <a:off x="8526464" y="2884488"/>
            <a:ext cx="13096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9933"/>
                </a:solidFill>
              </a:rPr>
              <a:t>8</a:t>
            </a:r>
            <a:r>
              <a:rPr lang="uk-UA" b="1" dirty="0">
                <a:solidFill>
                  <a:srgbClr val="339933"/>
                </a:solidFill>
              </a:rPr>
              <a:t> 000 000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solidFill>
                  <a:srgbClr val="339933"/>
                </a:solidFill>
              </a:rPr>
              <a:t>учасників</a:t>
            </a:r>
          </a:p>
        </p:txBody>
      </p:sp>
      <p:sp>
        <p:nvSpPr>
          <p:cNvPr id="8200" name="TextBox 23"/>
          <p:cNvSpPr txBox="1">
            <a:spLocks noChangeArrowheads="1"/>
          </p:cNvSpPr>
          <p:nvPr/>
        </p:nvSpPr>
        <p:spPr bwMode="auto">
          <a:xfrm>
            <a:off x="8559182" y="5443539"/>
            <a:ext cx="12442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9933"/>
                </a:solidFill>
              </a:rPr>
              <a:t>6</a:t>
            </a:r>
            <a:r>
              <a:rPr lang="uk-UA" sz="2400" b="1" dirty="0">
                <a:solidFill>
                  <a:srgbClr val="339933"/>
                </a:solidFill>
              </a:rPr>
              <a:t> років</a:t>
            </a:r>
            <a:endParaRPr lang="uk-UA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870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207</TotalTime>
  <Words>708</Words>
  <Application>Microsoft Office PowerPoint</Application>
  <PresentationFormat>Широкоэкранный</PresentationFormat>
  <Paragraphs>97</Paragraphs>
  <Slides>17</Slides>
  <Notes>3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17</vt:i4>
      </vt:variant>
    </vt:vector>
  </HeadingPairs>
  <TitlesOfParts>
    <vt:vector size="34" baseType="lpstr">
      <vt:lpstr>Arial</vt:lpstr>
      <vt:lpstr>Calibri</vt:lpstr>
      <vt:lpstr>Comic Sans MS</vt:lpstr>
      <vt:lpstr>Segoe Print</vt:lpstr>
      <vt:lpstr>Segoe Script</vt:lpstr>
      <vt:lpstr>Times New Roman</vt:lpstr>
      <vt:lpstr>Trebuchet MS</vt:lpstr>
      <vt:lpstr>Wingdings 3</vt:lpstr>
      <vt:lpstr>Грань</vt:lpstr>
      <vt:lpstr>1_Тема Office</vt:lpstr>
      <vt:lpstr>2_Тема Office</vt:lpstr>
      <vt:lpstr>3_Тема Office</vt:lpstr>
      <vt:lpstr>Тема Office</vt:lpstr>
      <vt:lpstr>4_Тема Office</vt:lpstr>
      <vt:lpstr>5_Тема Office</vt:lpstr>
      <vt:lpstr>6_Тема Office</vt:lpstr>
      <vt:lpstr>7_Тема Office</vt:lpstr>
      <vt:lpstr>МАЛЕНЬКИЙ вклад у ВЕЛИКУ справу!</vt:lpstr>
      <vt:lpstr>Презентация PowerPoint</vt:lpstr>
      <vt:lpstr>Презентация PowerPoint</vt:lpstr>
      <vt:lpstr>Презентация PowerPoint</vt:lpstr>
      <vt:lpstr>Презентация PowerPoint</vt:lpstr>
      <vt:lpstr>Вчений, який живе у смітнику!))</vt:lpstr>
      <vt:lpstr>Скло. Папір. Пластик. Віддай на переробку!</vt:lpstr>
      <vt:lpstr>Зробимо Україну чистою в Чернівцях!</vt:lpstr>
      <vt:lpstr>Let’s Do It World </vt:lpstr>
      <vt:lpstr>Акція ЗУЧ-2014</vt:lpstr>
      <vt:lpstr>Результати ЗУЧ-2014:  зібрані відходи</vt:lpstr>
      <vt:lpstr>Презентация PowerPoint</vt:lpstr>
      <vt:lpstr>Акція ЗУЧ-2014</vt:lpstr>
      <vt:lpstr>Цінності акції</vt:lpstr>
      <vt:lpstr>«ЗУЧ-2014» об’єднує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Діма Карабка</dc:creator>
  <cp:lastModifiedBy>Діма Карабка</cp:lastModifiedBy>
  <cp:revision>20</cp:revision>
  <dcterms:created xsi:type="dcterms:W3CDTF">2014-03-20T19:34:18Z</dcterms:created>
  <dcterms:modified xsi:type="dcterms:W3CDTF">2014-03-20T23:02:03Z</dcterms:modified>
</cp:coreProperties>
</file>