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99" r:id="rId3"/>
    <p:sldId id="300" r:id="rId4"/>
    <p:sldId id="258" r:id="rId5"/>
    <p:sldId id="301" r:id="rId6"/>
    <p:sldId id="259" r:id="rId7"/>
    <p:sldId id="260" r:id="rId8"/>
    <p:sldId id="302" r:id="rId9"/>
    <p:sldId id="261" r:id="rId10"/>
    <p:sldId id="303" r:id="rId11"/>
    <p:sldId id="26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C0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7" autoAdjust="0"/>
    <p:restoredTop sz="94660"/>
  </p:normalViewPr>
  <p:slideViewPr>
    <p:cSldViewPr>
      <p:cViewPr varScale="1">
        <p:scale>
          <a:sx n="106" d="100"/>
          <a:sy n="106"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F84DAB3-1733-4EBC-8978-A43C86D6E7AA}" type="datetimeFigureOut">
              <a:rPr lang="ru-RU"/>
              <a:pPr>
                <a:defRPr/>
              </a:pPr>
              <a:t>31.01.2015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BE0B20A-F959-426C-B646-74F60EB0906E}" type="slidenum">
              <a:rPr lang="ru-RU"/>
              <a:pPr>
                <a:defRPr/>
              </a:pPr>
              <a:t>‹#›</a:t>
            </a:fld>
            <a:endParaRPr lang="ru-RU"/>
          </a:p>
        </p:txBody>
      </p:sp>
    </p:spTree>
    <p:extLst>
      <p:ext uri="{BB962C8B-B14F-4D97-AF65-F5344CB8AC3E}">
        <p14:creationId xmlns:p14="http://schemas.microsoft.com/office/powerpoint/2010/main" xmlns="" val="3832389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BE0B20A-F959-426C-B646-74F60EB0906E}" type="slidenum">
              <a:rPr lang="ru-RU" smtClean="0"/>
              <a:pPr>
                <a:defRPr/>
              </a:pPr>
              <a:t>9</a:t>
            </a:fld>
            <a:endParaRPr lang="ru-RU"/>
          </a:p>
        </p:txBody>
      </p:sp>
    </p:spTree>
    <p:extLst>
      <p:ext uri="{BB962C8B-B14F-4D97-AF65-F5344CB8AC3E}">
        <p14:creationId xmlns:p14="http://schemas.microsoft.com/office/powerpoint/2010/main" xmlns="" val="109122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62C5C954-7120-4B90-8942-5A6BC498EE95}" type="datetimeFigureOut">
              <a:rPr lang="ru-RU"/>
              <a:pPr>
                <a:defRPr/>
              </a:pPr>
              <a:t>31.01.2015</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530851BC-97E3-4B7A-8ABB-C474A5EBD49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D7F0C81-AF23-49C0-90A8-F7737A8E78D5}" type="datetimeFigureOut">
              <a:rPr lang="ru-RU"/>
              <a:pPr>
                <a:defRPr/>
              </a:pPr>
              <a:t>31.01.2015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E936096-6EFE-4814-A6A8-62B7C633BD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DF385FF-70D4-4352-968A-D43922D8269E}" type="datetimeFigureOut">
              <a:rPr lang="ru-RU"/>
              <a:pPr>
                <a:defRPr/>
              </a:pPr>
              <a:t>31.01.2015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674AAA4-804C-41F8-B1E3-DBF64CDB48B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2407069-3418-4087-986F-B7617C2D589C}" type="datetimeFigureOut">
              <a:rPr lang="ru-RU"/>
              <a:pPr>
                <a:defRPr/>
              </a:pPr>
              <a:t>31.01.2015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AACF2ED-539E-44F2-BAF6-BCB66E250B8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E82BC50-56C8-451F-9F99-20FDAB719A0C}" type="datetimeFigureOut">
              <a:rPr lang="ru-RU"/>
              <a:pPr>
                <a:defRPr/>
              </a:pPr>
              <a:t>31.01.2015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A566B8-ACB5-40F7-B3A0-17E9782609E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A85D52D-7E8E-49CA-891D-D77209D4007C}" type="datetimeFigureOut">
              <a:rPr lang="ru-RU"/>
              <a:pPr>
                <a:defRPr/>
              </a:pPr>
              <a:t>31.01.2015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0289FE0-4847-4197-A402-C90B62EB062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82674717-E109-4D41-B8C3-3E8CA9B0D027}" type="datetimeFigureOut">
              <a:rPr lang="ru-RU"/>
              <a:pPr>
                <a:defRPr/>
              </a:pPr>
              <a:t>31.01.2015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DC363B59-4287-40A8-B4A2-6A7BEF0AA8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1460023-CF8E-4F9A-9304-75246BF3D9F6}" type="datetimeFigureOut">
              <a:rPr lang="ru-RU"/>
              <a:pPr>
                <a:defRPr/>
              </a:pPr>
              <a:t>31.01.2015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3078774-9287-45A1-B1F3-B2177E742FA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570DE2D-3A36-4770-A44D-A91FA8281624}" type="datetimeFigureOut">
              <a:rPr lang="ru-RU"/>
              <a:pPr>
                <a:defRPr/>
              </a:pPr>
              <a:t>31.01.2015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902EB892-8F66-4D5D-BBF5-5ADAD02CB3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299453A-D091-4E21-B39C-EE94F1BF69A7}" type="datetimeFigureOut">
              <a:rPr lang="ru-RU"/>
              <a:pPr>
                <a:defRPr/>
              </a:pPr>
              <a:t>31.01.2015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F6C5771-E25C-42D3-94CA-66B100A4DF8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8F8BBFF-4F40-4AE7-B36A-809A03D7C383}" type="datetimeFigureOut">
              <a:rPr lang="ru-RU"/>
              <a:pPr>
                <a:defRPr/>
              </a:pPr>
              <a:t>31.01.2015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1320F558-9654-4779-990D-FF9968812F3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3DFE8DA-28AC-457E-A90B-649133118E93}" type="datetimeFigureOut">
              <a:rPr lang="ru-RU"/>
              <a:pPr>
                <a:defRPr/>
              </a:pPr>
              <a:t>31.01.2015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5A64255-F002-45E8-9519-53A89AD5677F}"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5288" y="836613"/>
            <a:ext cx="8143875" cy="2087562"/>
          </a:xfrm>
          <a:prstGeom prst="rect">
            <a:avLst/>
          </a:prstGeom>
          <a:noFill/>
          <a:ln w="9525">
            <a:noFill/>
            <a:miter lim="800000"/>
            <a:headEnd/>
            <a:tailEnd/>
          </a:ln>
        </p:spPr>
        <p:txBody>
          <a:bodyPr lIns="0" rIns="0" bIns="0"/>
          <a:lstStyle/>
          <a:p>
            <a:pPr algn="ctr"/>
            <a:endParaRPr lang="ru-RU" sz="7500" dirty="0">
              <a:solidFill>
                <a:srgbClr val="FF0000"/>
              </a:solidFill>
              <a:effectLst>
                <a:outerShdw blurRad="38100" dist="38100" dir="2700000" algn="tl">
                  <a:srgbClr val="C0C0C0"/>
                </a:outerShdw>
              </a:effectLst>
            </a:endParaRPr>
          </a:p>
        </p:txBody>
      </p:sp>
      <p:sp>
        <p:nvSpPr>
          <p:cNvPr id="14341" name="Rectangle 3"/>
          <p:cNvSpPr>
            <a:spLocks noChangeArrowheads="1"/>
          </p:cNvSpPr>
          <p:nvPr/>
        </p:nvSpPr>
        <p:spPr bwMode="auto">
          <a:xfrm>
            <a:off x="6948264" y="5157192"/>
            <a:ext cx="2195736" cy="1700808"/>
          </a:xfrm>
          <a:prstGeom prst="rect">
            <a:avLst/>
          </a:prstGeom>
          <a:noFill/>
          <a:ln w="9525">
            <a:noFill/>
            <a:miter lim="800000"/>
            <a:headEnd/>
            <a:tailEnd/>
          </a:ln>
        </p:spPr>
        <p:txBody>
          <a:bodyPr tIns="0"/>
          <a:lstStyle/>
          <a:p>
            <a:pPr>
              <a:lnSpc>
                <a:spcPct val="90000"/>
              </a:lnSpc>
              <a:buClr>
                <a:srgbClr val="0BD0D9"/>
              </a:buClr>
              <a:buSzPct val="95000"/>
              <a:buFont typeface="Wingdings 2" pitchFamily="18" charset="2"/>
              <a:buNone/>
            </a:pPr>
            <a:endParaRPr lang="ru-RU" b="1" dirty="0">
              <a:solidFill>
                <a:srgbClr val="FF0000"/>
              </a:solidFill>
              <a:latin typeface="Constantia" pitchFamily="18" charset="0"/>
            </a:endParaRPr>
          </a:p>
        </p:txBody>
      </p:sp>
      <p:pic>
        <p:nvPicPr>
          <p:cNvPr id="1026" name="Picture 2" descr="Simpsons_Ergonomics_Safety_Poster_S1112.jpg (850×11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60648"/>
            <a:ext cx="6168035" cy="61885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ffice1.jpg (536×27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628800"/>
            <a:ext cx="7859608"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968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8856984" cy="923330"/>
          </a:xfrm>
          <a:prstGeom prst="rect">
            <a:avLst/>
          </a:prstGeom>
          <a:noFill/>
        </p:spPr>
        <p:txBody>
          <a:bodyPr wrap="square" rtlCol="0">
            <a:spAutoFit/>
          </a:bodyPr>
          <a:lstStyle/>
          <a:p>
            <a:pPr algn="just"/>
            <a:r>
              <a:rPr lang="en-US" dirty="0"/>
              <a:t>The basis of the workplace are the consoles and panels, on which are placed the controls (buttons and keys, toggle switches, knobs, flywheels, rotary switches, foot pedals), and display facilities.</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6964" y="2492896"/>
            <a:ext cx="7695239" cy="36698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lip65576.jpg"/>
          <p:cNvPicPr>
            <a:picLocks noChangeAspect="1"/>
          </p:cNvPicPr>
          <p:nvPr/>
        </p:nvPicPr>
        <p:blipFill>
          <a:blip r:embed="rId2"/>
          <a:stretch>
            <a:fillRect/>
          </a:stretch>
        </p:blipFill>
        <p:spPr>
          <a:xfrm>
            <a:off x="3936741" y="3041589"/>
            <a:ext cx="5199369" cy="3789040"/>
          </a:xfrm>
          <a:prstGeom prst="rect">
            <a:avLst/>
          </a:prstGeom>
          <a:ln>
            <a:noFill/>
          </a:ln>
          <a:effectLst>
            <a:softEdge rad="112500"/>
          </a:effectLst>
        </p:spPr>
      </p:pic>
      <p:sp>
        <p:nvSpPr>
          <p:cNvPr id="54275" name="Rectangle 1"/>
          <p:cNvSpPr>
            <a:spLocks noChangeArrowheads="1"/>
          </p:cNvSpPr>
          <p:nvPr/>
        </p:nvSpPr>
        <p:spPr bwMode="auto">
          <a:xfrm>
            <a:off x="251520" y="809531"/>
            <a:ext cx="7776864" cy="1938992"/>
          </a:xfrm>
          <a:prstGeom prst="rect">
            <a:avLst/>
          </a:prstGeom>
          <a:noFill/>
          <a:ln w="9525">
            <a:noFill/>
            <a:miter lim="800000"/>
            <a:headEnd/>
            <a:tailEnd/>
          </a:ln>
        </p:spPr>
        <p:txBody>
          <a:bodyPr wrap="square" anchor="ctr">
            <a:spAutoFit/>
          </a:bodyPr>
          <a:lstStyle/>
          <a:p>
            <a:r>
              <a:rPr lang="en-US" sz="2400" dirty="0">
                <a:ea typeface="Times New Roman" pitchFamily="18" charset="0"/>
                <a:cs typeface="Arial" charset="0"/>
              </a:rPr>
              <a:t>Ergonomics - the science that studies the problems arising in the "human-technology system" in order to optimize the work of the operator, creating for him a comfortable and safe environment, thereby improving productivity, health and performance.</a:t>
            </a:r>
            <a:endParaRPr lang="ru-RU" sz="2400" dirty="0">
              <a:ea typeface="Times New Roman" pitchFamily="18" charset="0"/>
              <a:cs typeface="Arial" charset="0"/>
            </a:endParaRPr>
          </a:p>
        </p:txBody>
      </p:sp>
      <p:sp>
        <p:nvSpPr>
          <p:cNvPr id="2" name="TextBox 1"/>
          <p:cNvSpPr txBox="1"/>
          <p:nvPr/>
        </p:nvSpPr>
        <p:spPr>
          <a:xfrm>
            <a:off x="0" y="-22381"/>
            <a:ext cx="3714671" cy="400110"/>
          </a:xfrm>
          <a:prstGeom prst="rect">
            <a:avLst/>
          </a:prstGeom>
          <a:noFill/>
        </p:spPr>
        <p:txBody>
          <a:bodyPr wrap="none" rtlCol="0">
            <a:spAutoFit/>
          </a:bodyPr>
          <a:lstStyle/>
          <a:p>
            <a:r>
              <a:rPr lang="en-US" sz="2000" dirty="0"/>
              <a:t>CONCEPT OF ERGONOMICS</a:t>
            </a:r>
            <a:endParaRPr lang="ru-RU" sz="2000" dirty="0"/>
          </a:p>
        </p:txBody>
      </p:sp>
      <p:pic>
        <p:nvPicPr>
          <p:cNvPr id="2050" name="Picture 2" descr="desk-range-800x800.gif (800×57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29" y="2948193"/>
            <a:ext cx="5580112" cy="39758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a00d8341cb09953ef01156fcca8fd970c-800wi (800×64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7620000" cy="6134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019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lip65576.jpg"/>
          <p:cNvPicPr>
            <a:picLocks noChangeAspect="1"/>
          </p:cNvPicPr>
          <p:nvPr/>
        </p:nvPicPr>
        <p:blipFill>
          <a:blip r:embed="rId2"/>
          <a:stretch>
            <a:fillRect/>
          </a:stretch>
        </p:blipFill>
        <p:spPr>
          <a:xfrm>
            <a:off x="3944630" y="3068960"/>
            <a:ext cx="5199369" cy="3789040"/>
          </a:xfrm>
          <a:prstGeom prst="rect">
            <a:avLst/>
          </a:prstGeom>
          <a:ln>
            <a:noFill/>
          </a:ln>
          <a:effectLst>
            <a:softEdge rad="112500"/>
          </a:effectLst>
        </p:spPr>
      </p:pic>
      <p:sp>
        <p:nvSpPr>
          <p:cNvPr id="15362" name="Прямоугольник 3"/>
          <p:cNvSpPr>
            <a:spLocks noChangeArrowheads="1"/>
          </p:cNvSpPr>
          <p:nvPr/>
        </p:nvSpPr>
        <p:spPr bwMode="auto">
          <a:xfrm>
            <a:off x="251520" y="692696"/>
            <a:ext cx="8784976" cy="1938992"/>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400" dirty="0"/>
              <a:t>The first objective of ergonomics - improving the effectiveness of the "human-technology environment."</a:t>
            </a:r>
            <a:endParaRPr lang="ru-RU" sz="2400" dirty="0" smtClean="0"/>
          </a:p>
          <a:p>
            <a:pPr marL="342900" indent="-342900">
              <a:buFont typeface="Arial" pitchFamily="34" charset="0"/>
              <a:buChar char="•"/>
            </a:pPr>
            <a:r>
              <a:rPr lang="en-US" sz="2400" dirty="0"/>
              <a:t>The second objective of ergonomics - safety.</a:t>
            </a:r>
            <a:endParaRPr lang="ru-RU" sz="2400" dirty="0"/>
          </a:p>
          <a:p>
            <a:pPr marL="342900" indent="-342900">
              <a:buFont typeface="Arial" pitchFamily="34" charset="0"/>
              <a:buChar char="•"/>
            </a:pPr>
            <a:r>
              <a:rPr lang="en-US" sz="2400" dirty="0"/>
              <a:t>The third objective of ergonomics - ensuring conditions for the development of the individual in the labor process.</a:t>
            </a:r>
            <a:endParaRPr lang="ru-RU" sz="2400" dirty="0">
              <a:cs typeface="Arial" charset="0"/>
            </a:endParaRPr>
          </a:p>
        </p:txBody>
      </p:sp>
      <p:sp>
        <p:nvSpPr>
          <p:cNvPr id="2" name="TextBox 1"/>
          <p:cNvSpPr txBox="1"/>
          <p:nvPr/>
        </p:nvSpPr>
        <p:spPr>
          <a:xfrm>
            <a:off x="1825" y="0"/>
            <a:ext cx="2740931" cy="400110"/>
          </a:xfrm>
          <a:prstGeom prst="rect">
            <a:avLst/>
          </a:prstGeom>
          <a:noFill/>
        </p:spPr>
        <p:txBody>
          <a:bodyPr wrap="square" rtlCol="0">
            <a:spAutoFit/>
          </a:bodyPr>
          <a:lstStyle/>
          <a:p>
            <a:r>
              <a:rPr lang="ru-RU" sz="2000" dirty="0" smtClean="0"/>
              <a:t>ЦЕЛИ ЭРГОНОМИКИ</a:t>
            </a:r>
            <a:endParaRPr lang="ru-RU" sz="2000" dirty="0"/>
          </a:p>
        </p:txBody>
      </p:sp>
      <p:pic>
        <p:nvPicPr>
          <p:cNvPr id="4098" name="Picture 2" descr="6001874.jpg (316×34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075115"/>
            <a:ext cx="3009900" cy="32385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rgonomic-Image.jpg (1140×8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6971" y="627367"/>
            <a:ext cx="8265767" cy="6163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908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7186" y="942323"/>
            <a:ext cx="8737600" cy="5575300"/>
          </a:xfrm>
          <a:prstGeom prst="rect">
            <a:avLst/>
          </a:prstGeom>
        </p:spPr>
      </p:pic>
      <p:sp>
        <p:nvSpPr>
          <p:cNvPr id="2" name="TextBox 1"/>
          <p:cNvSpPr txBox="1"/>
          <p:nvPr/>
        </p:nvSpPr>
        <p:spPr>
          <a:xfrm>
            <a:off x="0" y="0"/>
            <a:ext cx="4402401" cy="707886"/>
          </a:xfrm>
          <a:prstGeom prst="rect">
            <a:avLst/>
          </a:prstGeom>
          <a:noFill/>
        </p:spPr>
        <p:txBody>
          <a:bodyPr wrap="square" rtlCol="0">
            <a:spAutoFit/>
          </a:bodyPr>
          <a:lstStyle/>
          <a:p>
            <a:r>
              <a:rPr lang="en-US" sz="2000" b="1" dirty="0"/>
              <a:t>The composition and structure of ergonomics</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lip65576.jpg"/>
          <p:cNvPicPr>
            <a:picLocks noChangeAspect="1"/>
          </p:cNvPicPr>
          <p:nvPr/>
        </p:nvPicPr>
        <p:blipFill>
          <a:blip r:embed="rId2"/>
          <a:stretch>
            <a:fillRect/>
          </a:stretch>
        </p:blipFill>
        <p:spPr>
          <a:xfrm>
            <a:off x="3944630" y="3068960"/>
            <a:ext cx="5199369" cy="3789040"/>
          </a:xfrm>
          <a:prstGeom prst="rect">
            <a:avLst/>
          </a:prstGeom>
          <a:ln>
            <a:noFill/>
          </a:ln>
          <a:effectLst>
            <a:softEdge rad="112500"/>
          </a:effectLst>
        </p:spPr>
      </p:pic>
      <p:sp>
        <p:nvSpPr>
          <p:cNvPr id="2" name="TextBox 1"/>
          <p:cNvSpPr txBox="1"/>
          <p:nvPr/>
        </p:nvSpPr>
        <p:spPr>
          <a:xfrm>
            <a:off x="-7303" y="0"/>
            <a:ext cx="4855816" cy="400110"/>
          </a:xfrm>
          <a:prstGeom prst="rect">
            <a:avLst/>
          </a:prstGeom>
          <a:noFill/>
        </p:spPr>
        <p:txBody>
          <a:bodyPr wrap="none" rtlCol="0">
            <a:spAutoFit/>
          </a:bodyPr>
          <a:lstStyle/>
          <a:p>
            <a:r>
              <a:rPr lang="en-US" sz="2000" b="1" dirty="0"/>
              <a:t>Interaction between humans and tools</a:t>
            </a:r>
            <a:endParaRPr lang="ru-RU" sz="2000" dirty="0"/>
          </a:p>
        </p:txBody>
      </p:sp>
      <p:sp>
        <p:nvSpPr>
          <p:cNvPr id="4" name="TextBox 3"/>
          <p:cNvSpPr txBox="1"/>
          <p:nvPr/>
        </p:nvSpPr>
        <p:spPr>
          <a:xfrm>
            <a:off x="323528" y="908720"/>
            <a:ext cx="7488832" cy="1938992"/>
          </a:xfrm>
          <a:prstGeom prst="rect">
            <a:avLst/>
          </a:prstGeom>
          <a:noFill/>
        </p:spPr>
        <p:txBody>
          <a:bodyPr wrap="square" rtlCol="0">
            <a:spAutoFit/>
          </a:bodyPr>
          <a:lstStyle/>
          <a:p>
            <a:r>
              <a:rPr lang="en-US" sz="2400" dirty="0"/>
              <a:t>Human functions in the production process:</a:t>
            </a:r>
            <a:endParaRPr lang="ru-RU" sz="2400" dirty="0"/>
          </a:p>
          <a:p>
            <a:r>
              <a:rPr lang="ru-RU" sz="2400" dirty="0"/>
              <a:t>• </a:t>
            </a:r>
            <a:r>
              <a:rPr lang="en-US" sz="2400" dirty="0"/>
              <a:t>energy</a:t>
            </a:r>
            <a:endParaRPr lang="ru-RU" sz="2400" dirty="0"/>
          </a:p>
          <a:p>
            <a:r>
              <a:rPr lang="ru-RU" sz="2400" dirty="0" smtClean="0"/>
              <a:t>• </a:t>
            </a:r>
            <a:r>
              <a:rPr lang="en-US" sz="2400" dirty="0"/>
              <a:t>technological</a:t>
            </a:r>
            <a:endParaRPr lang="ru-RU" sz="2400" dirty="0"/>
          </a:p>
          <a:p>
            <a:r>
              <a:rPr lang="ru-RU" sz="2400" dirty="0" smtClean="0"/>
              <a:t>• </a:t>
            </a:r>
            <a:r>
              <a:rPr lang="en-US" sz="2400" dirty="0"/>
              <a:t>control and regulating</a:t>
            </a:r>
            <a:endParaRPr lang="ru-RU" sz="2400" dirty="0"/>
          </a:p>
          <a:p>
            <a:r>
              <a:rPr lang="ru-RU" sz="2400" dirty="0" smtClean="0"/>
              <a:t>• </a:t>
            </a:r>
            <a:r>
              <a:rPr lang="en-US" sz="2400" dirty="0"/>
              <a:t>management</a:t>
            </a:r>
            <a:endParaRPr lang="ru-RU" sz="2400" dirty="0"/>
          </a:p>
        </p:txBody>
      </p:sp>
      <p:pic>
        <p:nvPicPr>
          <p:cNvPr id="6146" name="Picture 2" descr="neprav_pologhen.png (204×20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09" y="4022759"/>
            <a:ext cx="1943100" cy="194310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04.jpg (235×16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74686" y="3722091"/>
            <a:ext cx="3139888" cy="22313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50907_drosiba2.jpg (608×5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548278"/>
            <a:ext cx="7416824" cy="6282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3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Без имени2.jpg"/>
          <p:cNvPicPr>
            <a:picLocks noChangeAspect="1"/>
          </p:cNvPicPr>
          <p:nvPr/>
        </p:nvPicPr>
        <p:blipFill>
          <a:blip r:embed="rId3"/>
          <a:srcRect/>
          <a:stretch>
            <a:fillRect/>
          </a:stretch>
        </p:blipFill>
        <p:spPr bwMode="auto">
          <a:xfrm>
            <a:off x="0" y="2204864"/>
            <a:ext cx="9144000" cy="4756150"/>
          </a:xfrm>
          <a:prstGeom prst="rect">
            <a:avLst/>
          </a:prstGeom>
          <a:noFill/>
          <a:ln w="9525">
            <a:noFill/>
            <a:miter lim="800000"/>
            <a:headEnd/>
            <a:tailEnd/>
          </a:ln>
        </p:spPr>
      </p:pic>
      <p:sp>
        <p:nvSpPr>
          <p:cNvPr id="4" name="TextBox 3"/>
          <p:cNvSpPr txBox="1"/>
          <p:nvPr/>
        </p:nvSpPr>
        <p:spPr>
          <a:xfrm>
            <a:off x="1" y="908720"/>
            <a:ext cx="9036496" cy="923330"/>
          </a:xfrm>
          <a:prstGeom prst="rect">
            <a:avLst/>
          </a:prstGeom>
          <a:noFill/>
        </p:spPr>
        <p:txBody>
          <a:bodyPr wrap="square" rtlCol="0">
            <a:spAutoFit/>
          </a:bodyPr>
          <a:lstStyle/>
          <a:p>
            <a:pPr algn="just"/>
            <a:r>
              <a:rPr lang="en-US" dirty="0"/>
              <a:t>The design meets the industrial equipment of workplace organization anthropometric and physiological data contributes to the rational human interaction between man and the instruments of labor and increases the efficiency and effectiveness of the work.</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206</TotalTime>
  <Words>193</Words>
  <Application>Microsoft Office PowerPoint</Application>
  <PresentationFormat>Экран (4:3)</PresentationFormat>
  <Paragraphs>16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18</cp:revision>
  <dcterms:modified xsi:type="dcterms:W3CDTF">2015-01-31T09:02:34Z</dcterms:modified>
</cp:coreProperties>
</file>