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70" r:id="rId4"/>
    <p:sldId id="268" r:id="rId5"/>
    <p:sldId id="259" r:id="rId6"/>
    <p:sldId id="261" r:id="rId7"/>
    <p:sldId id="260" r:id="rId8"/>
    <p:sldId id="262" r:id="rId9"/>
    <p:sldId id="263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5F5F5F"/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2" autoAdjust="0"/>
    <p:restoredTop sz="94700" autoAdjust="0"/>
  </p:normalViewPr>
  <p:slideViewPr>
    <p:cSldViewPr>
      <p:cViewPr varScale="1">
        <p:scale>
          <a:sx n="59" d="100"/>
          <a:sy n="59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C5F1F17-DB14-447B-AD81-C63B577AB2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CDD75FA-4321-4C02-84E2-9F16227CE49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11" descr="scifair_fro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-4763"/>
            <a:ext cx="9163050" cy="6867526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685800"/>
            <a:ext cx="6477000" cy="17526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477000" cy="1981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400" i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4A4C9C18-88FE-4C6E-A002-B83F5A9C2E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B3C55-87BD-41D5-8F5B-B97AD7C114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838200"/>
            <a:ext cx="22860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838200"/>
            <a:ext cx="6705600" cy="518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538A8-822D-405A-B6CE-AD464D89F8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6934B-6AF8-4143-B22D-3E6B9BD23B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DC99E-2692-4632-8FAC-54999F541E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667000"/>
            <a:ext cx="44196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667000"/>
            <a:ext cx="44196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99B36-4989-4A43-8150-7CE15ADE66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B07DF-AF00-4382-A916-831FE76648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3417A-7142-458B-8A23-FFFD4AA159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54183-B134-4F07-A4A1-FDB4D6175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9D96C-98C8-4020-A317-7625409BB6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1C409-660D-4F15-8E3F-02B01F5FEF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3" name="Picture 13" descr="scifair_INS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9525" y="-4763"/>
            <a:ext cx="9163050" cy="6867526"/>
          </a:xfrm>
          <a:prstGeom prst="rect">
            <a:avLst/>
          </a:prstGeom>
          <a:noFill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667000"/>
            <a:ext cx="8991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9B9FE20E-A56C-4033-946F-2CA3A76B1B4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114425" y="1609725"/>
            <a:ext cx="6934200" cy="19050"/>
          </a:xfrm>
          <a:prstGeom prst="rect">
            <a:avLst/>
          </a:prstGeom>
          <a:solidFill>
            <a:srgbClr val="80808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700">
          <a:solidFill>
            <a:schemeClr val="tx2"/>
          </a:solidFill>
          <a:latin typeface="+mn-lt"/>
        </a:defRPr>
      </a:lvl2pPr>
      <a:lvl3pPr marL="11430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3pPr>
      <a:lvl4pPr marL="16002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500">
          <a:solidFill>
            <a:schemeClr val="tx2"/>
          </a:solidFill>
          <a:latin typeface="+mn-lt"/>
        </a:defRPr>
      </a:lvl4pPr>
      <a:lvl5pPr marL="20574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5pPr>
      <a:lvl6pPr marL="25146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6pPr>
      <a:lvl7pPr marL="29718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7pPr>
      <a:lvl8pPr marL="34290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8pPr>
      <a:lvl9pPr marL="3886200" indent="-228600" algn="ctr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528" y="836712"/>
            <a:ext cx="8172400" cy="1752600"/>
          </a:xfrm>
        </p:spPr>
        <p:txBody>
          <a:bodyPr/>
          <a:lstStyle/>
          <a:p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наукова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діяльність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Олександра</a:t>
            </a:r>
            <a:r>
              <a:rPr lang="ru-RU" sz="3500" dirty="0" smtClean="0">
                <a:solidFill>
                  <a:schemeClr val="accent1">
                    <a:lumMod val="75000"/>
                  </a:schemeClr>
                </a:solidFill>
              </a:rPr>
              <a:t> Михайловича </a:t>
            </a:r>
            <a:r>
              <a:rPr lang="ru-RU" sz="3500" dirty="0" err="1" smtClean="0">
                <a:solidFill>
                  <a:schemeClr val="accent1">
                    <a:lumMod val="75000"/>
                  </a:schemeClr>
                </a:solidFill>
              </a:rPr>
              <a:t>Бутлєрова</a:t>
            </a:r>
            <a:endParaRPr lang="ru-RU" sz="3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2780928"/>
            <a:ext cx="6477000" cy="1981200"/>
          </a:xfrm>
        </p:spPr>
        <p:txBody>
          <a:bodyPr/>
          <a:lstStyle/>
          <a:p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Підготувала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учениця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11-А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класу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Івова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Наталія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144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5.Формула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повинна </a:t>
            </a: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відображувати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будову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реально </a:t>
            </a: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існуючої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молекули</a:t>
            </a:r>
            <a:endParaRPr lang="uk-UA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2667000"/>
            <a:ext cx="6912768" cy="3352800"/>
          </a:xfrm>
        </p:spPr>
        <p:txBody>
          <a:bodyPr/>
          <a:lstStyle/>
          <a:p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Це положення  правильне, проте,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всю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суму сучасних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знань про органічну речовину вже не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можна  укласти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 просту структурну формулу, що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зображує молекулу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як поєднання символів атомів і рисок зв'язків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Тому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нерідко можна бачити у складі структурних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формул всілякі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стрілки, пунктири, знаки зарядів і інші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символи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,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що дозволяють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повніше зрозуміти будову молекули. Усе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це покращує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відповідність між формулою і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реальною молекулою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тобто відповідає принципам теорії будови,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а не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відміняє її.</a:t>
            </a:r>
            <a:endParaRPr lang="uk-UA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914400"/>
          </a:xfrm>
        </p:spPr>
        <p:txBody>
          <a:bodyPr/>
          <a:lstStyle/>
          <a:p>
            <a:r>
              <a:rPr lang="uk-UA" sz="3200" b="1" dirty="0" smtClean="0"/>
              <a:t>Основне положення теорії </a:t>
            </a:r>
            <a:r>
              <a:rPr lang="uk-UA" sz="3200" b="1" dirty="0"/>
              <a:t>х</a:t>
            </a:r>
            <a:r>
              <a:rPr lang="uk-UA" sz="3200" b="1" dirty="0" smtClean="0"/>
              <a:t>імічної будови:</a:t>
            </a:r>
            <a:endParaRPr lang="uk-UA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276872"/>
            <a:ext cx="7344816" cy="3352800"/>
          </a:xfrm>
        </p:spPr>
        <p:txBody>
          <a:bodyPr/>
          <a:lstStyle/>
          <a:p>
            <a:r>
              <a:rPr lang="uk-UA" sz="4000" b="1" dirty="0" smtClean="0">
                <a:solidFill>
                  <a:schemeClr val="accent5">
                    <a:lumMod val="25000"/>
                  </a:schemeClr>
                </a:solidFill>
              </a:rPr>
              <a:t>Атоми в молекулах органічних речовин сполучені між собою хімічними зв’язками в чітко визначеній послідовності відповідно до їх валентності</a:t>
            </a:r>
            <a:r>
              <a:rPr lang="uk-UA" sz="4000" b="1" dirty="0" smtClean="0"/>
              <a:t>.</a:t>
            </a:r>
            <a:endParaRPr lang="uk-U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8000" b="1" dirty="0" smtClean="0"/>
              <a:t> </a:t>
            </a:r>
            <a:r>
              <a:rPr lang="uk-UA" sz="8000" b="1" dirty="0" smtClean="0">
                <a:solidFill>
                  <a:schemeClr val="accent5">
                    <a:lumMod val="25000"/>
                  </a:schemeClr>
                </a:solidFill>
              </a:rPr>
              <a:t>Дякую за увагу!!!</a:t>
            </a:r>
            <a:endParaRPr lang="uk-UA" sz="8000" b="1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Біографія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420888"/>
            <a:ext cx="4211960" cy="3528392"/>
          </a:xfrm>
        </p:spPr>
        <p:txBody>
          <a:bodyPr/>
          <a:lstStyle/>
          <a:p>
            <a:pPr algn="l"/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Народився в сім'ї поміщика в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Чистополі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 Казанської губернії. </a:t>
            </a:r>
          </a:p>
          <a:p>
            <a:pPr algn="l"/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Дитинство його протікало спочатку в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се-лі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Бутлеровці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потім в Казані.</a:t>
            </a:r>
          </a:p>
          <a:p>
            <a:pPr algn="l"/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Первинну освіту отримав в приватному   пансіоні 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Топорнина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а потім в 1-ій казанській гімназії, в 1844-1849 роках студент Казанського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універси-тету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  Після закінчення університету Бутлеров в 1854 він склав     іспит і захистив дисертацію на ступінь доктора хімії.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</a:rPr>
              <a:t/>
            </a:r>
            <a:br>
              <a:rPr lang="uk-UA" sz="1600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 1868 був обраний професором хімії     Петербурзького університету</a:t>
            </a:r>
            <a:endParaRPr lang="uk-UA" sz="16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5" name="Содержимое 4" descr="200px-Butlerov_A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2060848"/>
            <a:ext cx="3279337" cy="4082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14400"/>
          </a:xfrm>
        </p:spPr>
        <p:txBody>
          <a:bodyPr/>
          <a:lstStyle/>
          <a:p>
            <a:r>
              <a:rPr lang="uk-UA" dirty="0" err="1" smtClean="0">
                <a:solidFill>
                  <a:schemeClr val="accent1">
                    <a:lumMod val="50000"/>
                  </a:schemeClr>
                </a:solidFill>
              </a:rPr>
              <a:t>Педадогічна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діяльність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88840"/>
            <a:ext cx="4419600" cy="4320480"/>
          </a:xfrm>
        </p:spPr>
        <p:txBody>
          <a:bodyPr/>
          <a:lstStyle/>
          <a:p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Величезна заслуга Бутлерова - створення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першої російської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школи хіміків. Ще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за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життя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      учні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Бутлерова                                                   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зайняли професорські кафедри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 університетах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 </a:t>
            </a:r>
            <a:endParaRPr lang="uk-UA" sz="1600" dirty="0" smtClean="0">
              <a:solidFill>
                <a:schemeClr val="accent5">
                  <a:lumMod val="25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 різний час у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бутлеровській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лабораторії працювали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практикантами Е. Е. Вагнер, Д. П. Коновалов,Ф. М. </a:t>
            </a:r>
            <a:r>
              <a:rPr lang="uk-UA" sz="16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Флавицкий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                 А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 И. Базарів, А. А. </a:t>
            </a:r>
            <a:r>
              <a:rPr lang="uk-UA" sz="16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Кракау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А. П.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Эльтеков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та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ін. видатні російські хіміки. </a:t>
            </a:r>
            <a:endParaRPr lang="uk-UA" sz="1600" dirty="0" smtClean="0">
              <a:solidFill>
                <a:schemeClr val="accent5">
                  <a:lumMod val="25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Відмінною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рисою Бутлерова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як керівника було те, що він учив прикладом </a:t>
            </a:r>
            <a:r>
              <a:rPr lang="uk-UA" sz="16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-студенти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завжди могли самі спостерігати,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над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чим і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як працює професор</a:t>
            </a:r>
            <a:r>
              <a:rPr lang="uk-UA" sz="16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uk-UA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305px-Tarascha_persha_shkol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420888"/>
            <a:ext cx="4281997" cy="30184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Створення теорії хімічної будови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3968" y="2060848"/>
            <a:ext cx="4563616" cy="4320480"/>
          </a:xfrm>
        </p:spPr>
        <p:txBody>
          <a:bodyPr/>
          <a:lstStyle/>
          <a:p>
            <a:pPr algn="l"/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Перший публічний виступ А.М. Бутлерова з  теоретичних питань органічної хімії відноситься до кінця                                                    50х років:його доповідь  на засіданні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Паризь-кого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хімічного суспільства 17 лютого 1858 г. В цій же доповіді Бутлеров уперше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</a:rPr>
              <a:t>в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жив і сам термін "структура".</a:t>
            </a:r>
          </a:p>
          <a:p>
            <a:pPr algn="l"/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більш розвиненій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формі ідея хімічної будови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була викладена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А.М.Бутлеровим 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через три роки в доповіді"Про хімічну будову речовини",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якою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він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виступив на З'їзді  німецьких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дослідників природи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і лікарів в 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Шпейер</a:t>
            </a:r>
            <a:r>
              <a:rPr lang="uk-UA" sz="1600" dirty="0" err="1" smtClean="0">
                <a:solidFill>
                  <a:schemeClr val="accent5">
                    <a:lumMod val="25000"/>
                  </a:schemeClr>
                </a:solidFill>
              </a:rPr>
              <a:t>і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(19</a:t>
            </a:r>
            <a:r>
              <a:rPr lang="uk-UA" sz="16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вересня 1861)</a:t>
            </a:r>
            <a:endParaRPr lang="ru-RU" sz="16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l"/>
            <a:endParaRPr lang="uk-UA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IMG_352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36912"/>
            <a:ext cx="3886200" cy="30360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914400"/>
          </a:xfrm>
        </p:spPr>
        <p:txBody>
          <a:bodyPr/>
          <a:lstStyle/>
          <a:p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Сучасне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значення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теорії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хімічної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будови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ім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 Бутлерова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562800" cy="4267200"/>
          </a:xfrm>
        </p:spPr>
        <p:txBody>
          <a:bodyPr/>
          <a:lstStyle/>
          <a:p>
            <a:pPr>
              <a:buNone/>
            </a:pP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Відколи А.М.Бутлеров створив свою теорію хімічної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будови органічних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сполук пройшло більше 150 років. За цей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час органічна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хімія зробила колосальні успіхи.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Звичайно,постає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питання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:  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яке місце 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бутлеровскої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теорії в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сучасній органічній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хімії? Відповідь на це питання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пояснюється тим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що сам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О.М.Бутлеров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не сформулював теорію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хімічної будови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пункт за пунктом: вона розсіяна у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багатьох публікаціях. Постараємося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тепер провести порівняння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первозданної теорії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 її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нинішнім варіантом.</a:t>
            </a:r>
            <a:endParaRPr lang="ru-RU" sz="19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914400"/>
          </a:xfrm>
        </p:spPr>
        <p:txBody>
          <a:bodyPr/>
          <a:lstStyle/>
          <a:p>
            <a:r>
              <a:rPr lang="ru-RU" sz="2400" b="1" dirty="0" smtClean="0"/>
              <a:t>1.Атоми в </a:t>
            </a:r>
            <a:r>
              <a:rPr lang="ru-RU" sz="2400" b="1" dirty="0" err="1" smtClean="0"/>
              <a:t>органічних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сполуках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пов'язані</a:t>
            </a:r>
            <a:r>
              <a:rPr lang="ru-RU" sz="2400" b="1" dirty="0" smtClean="0"/>
              <a:t> один 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 </a:t>
            </a:r>
            <a:br>
              <a:rPr lang="ru-RU" sz="2400" b="1" dirty="0" smtClean="0"/>
            </a:br>
            <a:r>
              <a:rPr lang="ru-RU" sz="2400" b="1" dirty="0" smtClean="0"/>
              <a:t>одним в </a:t>
            </a:r>
            <a:r>
              <a:rPr lang="ru-RU" sz="2400" b="1" dirty="0" err="1" smtClean="0"/>
              <a:t>певному</a:t>
            </a:r>
            <a:r>
              <a:rPr lang="ru-RU" sz="2400" b="1" dirty="0" smtClean="0"/>
              <a:t> порядку </a:t>
            </a:r>
            <a:r>
              <a:rPr lang="ru-RU" sz="2400" b="1" dirty="0" err="1" smtClean="0"/>
              <a:t>хімічними</a:t>
            </a:r>
            <a:r>
              <a:rPr lang="ru-RU" sz="2400" b="1" dirty="0" smtClean="0"/>
              <a:t> силами.</a:t>
            </a:r>
            <a:endParaRPr lang="ru-RU" sz="2400" b="1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115616" y="2420888"/>
            <a:ext cx="7056784" cy="3352800"/>
          </a:xfrm>
        </p:spPr>
        <p:txBody>
          <a:bodyPr/>
          <a:lstStyle/>
          <a:p>
            <a:pPr algn="l"/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Сучасна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наука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набагато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глибше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проникла в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при-роду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хімічних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сил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хімічного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зв'язку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 За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часів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Бутле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рова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лише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загальних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словах говорили про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валентності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умовно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зображували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рискою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хімічний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зв'язок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між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ато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мами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 </a:t>
            </a:r>
            <a:endParaRPr lang="ru-RU" sz="2400" dirty="0" smtClean="0">
              <a:solidFill>
                <a:schemeClr val="accent5">
                  <a:lumMod val="25000"/>
                </a:schemeClr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 наш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час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з'ясовано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валентності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мають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електронну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природу: риска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символізує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ковалент-ний</a:t>
            </a:r>
            <a:r>
              <a:rPr lang="ru-RU" sz="24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зв'язок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пару </a:t>
            </a:r>
            <a:r>
              <a:rPr lang="ru-RU" sz="2400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електронів</a:t>
            </a:r>
            <a:r>
              <a:rPr lang="ru-RU" sz="24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uk-UA" sz="2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48680"/>
            <a:ext cx="9144000" cy="914400"/>
          </a:xfrm>
        </p:spPr>
        <p:txBody>
          <a:bodyPr/>
          <a:lstStyle/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2.Будову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можна вивчати 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хімічними методами</a:t>
            </a:r>
            <a:endParaRPr lang="ru-RU" sz="2800" b="1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010400" cy="3352800"/>
          </a:xfrm>
        </p:spPr>
        <p:txBody>
          <a:bodyPr/>
          <a:lstStyle/>
          <a:p>
            <a:pPr marL="68263" indent="-3175">
              <a:buNone/>
            </a:pP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Вивчення будови органічних сполук - природних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і синтетичних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- було і залишається основним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завданням органічної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хімії. При цьому, як і за часів А.М.Бутлерова,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ми користуємося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методами хімічного аналізу і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синтезу.</a:t>
            </a:r>
          </a:p>
          <a:p>
            <a:pPr marL="68263" indent="-3175">
              <a:buNone/>
            </a:pPr>
            <a:endParaRPr lang="uk-UA" sz="2000" dirty="0">
              <a:solidFill>
                <a:schemeClr val="accent5">
                  <a:lumMod val="25000"/>
                </a:schemeClr>
              </a:solidFill>
            </a:endParaRPr>
          </a:p>
          <a:p>
            <a:pPr marL="68263" indent="-3175">
              <a:buNone/>
            </a:pP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Проте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разом з ними у наш час широко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застосовуються фізичні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методи дослідження будови - різні 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види спектроскопії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ядерний магнітний резонанс, мас-спектрометрія, визначення дипольних моментів</a:t>
            </a:r>
            <a:r>
              <a:rPr lang="uk-UA" sz="2000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 рентгенографія</a:t>
            </a:r>
            <a:r>
              <a:rPr lang="uk-UA" sz="2000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електронографія</a:t>
            </a:r>
            <a:r>
              <a:rPr lang="uk-UA" sz="20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</a:t>
            </a:r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914400"/>
          </a:xfrm>
        </p:spPr>
        <p:txBody>
          <a:bodyPr/>
          <a:lstStyle/>
          <a:p>
            <a:r>
              <a:rPr lang="ru-RU" sz="3200" b="1" dirty="0"/>
              <a:t>3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.Формули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повинні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виражати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порядок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хімічного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зв'язку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атомів</a:t>
            </a:r>
            <a:endParaRPr lang="ru-RU" sz="3200" b="1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6477000" cy="3352800"/>
          </a:xfrm>
        </p:spPr>
        <p:txBody>
          <a:bodyPr/>
          <a:lstStyle/>
          <a:p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Сучасна наука повністю приймає це положення, але в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ті часи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розрізняли формально лише три типи зв'язку </a:t>
            </a:r>
            <a:r>
              <a:rPr lang="uk-UA" dirty="0" err="1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-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простий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подвійний,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потрійний,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то тепер ми знаємо про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     хімічні зв'язки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значно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: в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ластивості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зв'язків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змінюються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під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впливом сусідніх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атомів, сусідніх зв'язків. У цьому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проявляється взаємний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вплив атомів - поняття введене в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науку О.М.Бутлеровим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і В. В. 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Марковниковим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а нині розкрите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 конкретних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формах електронних ефектів і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просторових впливів.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382000" cy="10668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4.Кожна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речовина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має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одну </a:t>
            </a:r>
            <a:r>
              <a:rPr lang="ru-RU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певну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формулу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будови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6296744" cy="3352800"/>
          </a:xfrm>
        </p:spPr>
        <p:txBody>
          <a:bodyPr/>
          <a:lstStyle/>
          <a:p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Це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положення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зберегло силу.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Часто запитують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про те, як це узгоджується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з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</a:rPr>
              <a:t>і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здатністю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деяких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органічних речовин існувати у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вигляді тих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 що знаходяться в рівновазі декількох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ізомерних форм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? Прекрасно ілюструє виконання цього пункту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         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притаутомерія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- це моносахариди, здатні існувати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 </a:t>
            </a:r>
            <a:r>
              <a:rPr lang="uk-UA" dirty="0" err="1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вальдегідній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і циклічній формах. </a:t>
            </a:r>
            <a:endParaRPr lang="uk-UA" dirty="0" smtClean="0">
              <a:solidFill>
                <a:schemeClr val="accent5">
                  <a:lumMod val="25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Правила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Бутлерова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це ніяк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не порушує: в рівновазі знаходяться дві речовини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 кожне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з яких має певну структурну формулу. Це ізомери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, уся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своєрідність яких в тому, що вони в звичайних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умовах легко</a:t>
            </a:r>
            <a:r>
              <a:rPr lang="uk-UA" dirty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 переходять </a:t>
            </a:r>
            <a:r>
              <a:rPr lang="uk-UA" dirty="0" smtClean="0">
                <a:solidFill>
                  <a:schemeClr val="accent5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один в одного</a:t>
            </a:r>
            <a:r>
              <a:rPr lang="uk-UA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18373">
  <a:themeElements>
    <a:clrScheme name="ms_edscifair_tp01018373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ms_edscifair_tp01018373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ms_edscifair_tp01018373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edscifair_tp01018373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scifair_tp01018373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scifair_tp01018373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scifair_tp01018373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01018373</Template>
  <TotalTime>123</TotalTime>
  <Words>61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Verdana</vt:lpstr>
      <vt:lpstr>Wingdings</vt:lpstr>
      <vt:lpstr>01018373</vt:lpstr>
      <vt:lpstr>Життя та наукова діяльність Олександра Михайловича Бутлєрова</vt:lpstr>
      <vt:lpstr>Біографія</vt:lpstr>
      <vt:lpstr>Педадогічна діяльність</vt:lpstr>
      <vt:lpstr>Створення теорії хімічної будови</vt:lpstr>
      <vt:lpstr>Сучасне значення теорії хімічної будови  ім. Бутлерова</vt:lpstr>
      <vt:lpstr>1.Атоми в органічних сполуках пов'язані один з  одним в певному порядку хімічними силами.</vt:lpstr>
      <vt:lpstr>2.Будову можна вивчати хімічними методами</vt:lpstr>
      <vt:lpstr>3.Формули повинні виражати  порядок хімічного зв'язку атомів</vt:lpstr>
      <vt:lpstr>  4.Кожна речовина має одну певну  формулу будови  </vt:lpstr>
      <vt:lpstr>5.Формула повинна відображувати  будову реально існуючої молекули</vt:lpstr>
      <vt:lpstr>Основне положення теорії хімічної будови: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та наукова діяльність Олександра Михайловича Бутлєрова</dc:title>
  <dc:creator>Ивови</dc:creator>
  <cp:lastModifiedBy>Ивови</cp:lastModifiedBy>
  <cp:revision>14</cp:revision>
  <dcterms:created xsi:type="dcterms:W3CDTF">2014-09-21T15:13:44Z</dcterms:created>
  <dcterms:modified xsi:type="dcterms:W3CDTF">2014-09-21T17:16:54Z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TC010183731049</vt:lpwstr>
  </property>
</Properties>
</file>