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70" r:id="rId15"/>
    <p:sldId id="272" r:id="rId16"/>
    <p:sldId id="273" r:id="rId17"/>
    <p:sldId id="274" r:id="rId18"/>
    <p:sldId id="271" r:id="rId19"/>
    <p:sldId id="275" r:id="rId20"/>
    <p:sldId id="269"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D83FF06-5528-4017-9690-2EB4AA88E1A6}">
          <p14:sldIdLst>
            <p14:sldId id="256"/>
            <p14:sldId id="257"/>
            <p14:sldId id="258"/>
            <p14:sldId id="259"/>
            <p14:sldId id="260"/>
            <p14:sldId id="261"/>
            <p14:sldId id="262"/>
            <p14:sldId id="263"/>
            <p14:sldId id="264"/>
            <p14:sldId id="265"/>
            <p14:sldId id="267"/>
            <p14:sldId id="266"/>
            <p14:sldId id="268"/>
            <p14:sldId id="270"/>
            <p14:sldId id="272"/>
            <p14:sldId id="273"/>
            <p14:sldId id="274"/>
            <p14:sldId id="271"/>
            <p14:sldId id="275"/>
            <p14:sldId id="269"/>
            <p14:sldId id="27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7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7D2581-05C3-4A91-A9EC-F52F46CBEE1E}" type="datetimeFigureOut">
              <a:rPr lang="uk-UA" smtClean="0"/>
              <a:t>16.04.2013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51F93-E6B1-4106-9CA1-EBFCA9E2030B}" type="slidenum">
              <a:rPr lang="uk-UA" smtClean="0"/>
              <a:t>‹#›</a:t>
            </a:fld>
            <a:endParaRPr lang="uk-UA"/>
          </a:p>
        </p:txBody>
      </p:sp>
    </p:spTree>
    <p:extLst>
      <p:ext uri="{BB962C8B-B14F-4D97-AF65-F5344CB8AC3E}">
        <p14:creationId xmlns:p14="http://schemas.microsoft.com/office/powerpoint/2010/main" val="1615505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a:p>
        </p:txBody>
      </p:sp>
      <p:sp>
        <p:nvSpPr>
          <p:cNvPr id="4" name="Номер слайда 3"/>
          <p:cNvSpPr>
            <a:spLocks noGrp="1"/>
          </p:cNvSpPr>
          <p:nvPr>
            <p:ph type="sldNum" sz="quarter" idx="10"/>
          </p:nvPr>
        </p:nvSpPr>
        <p:spPr/>
        <p:txBody>
          <a:bodyPr/>
          <a:lstStyle/>
          <a:p>
            <a:fld id="{54D51F93-E6B1-4106-9CA1-EBFCA9E2030B}" type="slidenum">
              <a:rPr lang="uk-UA" smtClean="0"/>
              <a:t>11</a:t>
            </a:fld>
            <a:endParaRPr lang="uk-UA"/>
          </a:p>
        </p:txBody>
      </p:sp>
    </p:spTree>
    <p:extLst>
      <p:ext uri="{BB962C8B-B14F-4D97-AF65-F5344CB8AC3E}">
        <p14:creationId xmlns:p14="http://schemas.microsoft.com/office/powerpoint/2010/main" val="352600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16.04.2013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16.04.2013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16.04.2013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16.04.2013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16.04.2013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16.04.2013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16.04.2013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16.04.2013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16.04.2013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16.04.2013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16.04.2013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16.04.2013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1772816"/>
            <a:ext cx="7175351" cy="1793167"/>
          </a:xfrm>
        </p:spPr>
        <p:txBody>
          <a:bodyPr/>
          <a:lstStyle/>
          <a:p>
            <a:r>
              <a:rPr lang="uk-UA" dirty="0" smtClean="0"/>
              <a:t>Стереотипи та упередження </a:t>
            </a:r>
            <a:endParaRPr lang="uk-UA" dirty="0"/>
          </a:p>
        </p:txBody>
      </p:sp>
    </p:spTree>
    <p:extLst>
      <p:ext uri="{BB962C8B-B14F-4D97-AF65-F5344CB8AC3E}">
        <p14:creationId xmlns:p14="http://schemas.microsoft.com/office/powerpoint/2010/main" val="150921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476672"/>
            <a:ext cx="4032448" cy="5400600"/>
          </a:xfrm>
        </p:spPr>
        <p:txBody>
          <a:bodyPr>
            <a:normAutofit lnSpcReduction="10000"/>
          </a:bodyPr>
          <a:lstStyle/>
          <a:p>
            <a:r>
              <a:rPr lang="uk-UA" dirty="0"/>
              <a:t>У 1948 році Загальна декларація прав людини заборонила всі форми расової й іншої дискримінації. Дискримінації заборонена у багатьох міжнародних документах з прав людини і в Лісабонській угоді, що заміняє Конституцію ЄС. Міжнародна конвенція про ліквідацію всіх форм расової дискримінації (ст.1) Набула чинності 4 січня 1969 р., для України – 7 квітня 1969 р.</a:t>
            </a:r>
          </a:p>
        </p:txBody>
      </p:sp>
      <p:pic>
        <p:nvPicPr>
          <p:cNvPr id="6" name="Объект 5"/>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4932040" y="1700808"/>
            <a:ext cx="3405884" cy="2728228"/>
          </a:xfrm>
        </p:spPr>
      </p:pic>
    </p:spTree>
    <p:extLst>
      <p:ext uri="{BB962C8B-B14F-4D97-AF65-F5344CB8AC3E}">
        <p14:creationId xmlns:p14="http://schemas.microsoft.com/office/powerpoint/2010/main" val="3973829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95536" y="692696"/>
            <a:ext cx="6512511" cy="1143000"/>
          </a:xfrm>
        </p:spPr>
        <p:txBody>
          <a:bodyPr/>
          <a:lstStyle/>
          <a:p>
            <a:r>
              <a:rPr lang="ru-RU" dirty="0" err="1"/>
              <a:t>Дискримінація</a:t>
            </a:r>
            <a:r>
              <a:rPr lang="ru-RU" dirty="0"/>
              <a:t> </a:t>
            </a:r>
            <a:r>
              <a:rPr lang="ru-RU" dirty="0" err="1"/>
              <a:t>має</a:t>
            </a:r>
            <a:r>
              <a:rPr lang="ru-RU" dirty="0"/>
              <a:t> </a:t>
            </a:r>
            <a:r>
              <a:rPr lang="ru-RU" dirty="0" err="1"/>
              <a:t>дві</a:t>
            </a:r>
            <a:r>
              <a:rPr lang="ru-RU" dirty="0"/>
              <a:t> </a:t>
            </a:r>
            <a:r>
              <a:rPr lang="ru-RU" dirty="0" err="1"/>
              <a:t>основні</a:t>
            </a:r>
            <a:r>
              <a:rPr lang="ru-RU" dirty="0"/>
              <a:t> </a:t>
            </a:r>
            <a:r>
              <a:rPr lang="ru-RU" dirty="0" err="1"/>
              <a:t>форми</a:t>
            </a:r>
            <a:r>
              <a:rPr lang="ru-RU" dirty="0"/>
              <a:t>:</a:t>
            </a:r>
            <a:endParaRPr lang="uk-UA" dirty="0"/>
          </a:p>
        </p:txBody>
      </p:sp>
      <p:sp>
        <p:nvSpPr>
          <p:cNvPr id="6" name="Объект 5"/>
          <p:cNvSpPr>
            <a:spLocks noGrp="1"/>
          </p:cNvSpPr>
          <p:nvPr>
            <p:ph sz="quarter" idx="13"/>
          </p:nvPr>
        </p:nvSpPr>
        <p:spPr>
          <a:xfrm>
            <a:off x="1979712" y="2708920"/>
            <a:ext cx="6400800" cy="3474720"/>
          </a:xfrm>
        </p:spPr>
        <p:txBody>
          <a:bodyPr/>
          <a:lstStyle/>
          <a:p>
            <a:r>
              <a:rPr lang="ru-RU" sz="2400" dirty="0"/>
              <a:t>– </a:t>
            </a:r>
            <a:r>
              <a:rPr lang="ru-RU" sz="2400" dirty="0" err="1"/>
              <a:t>правова</a:t>
            </a:r>
            <a:r>
              <a:rPr lang="ru-RU" sz="2400" dirty="0"/>
              <a:t> (</a:t>
            </a:r>
            <a:r>
              <a:rPr lang="ru-RU" sz="2400" dirty="0" err="1"/>
              <a:t>de</a:t>
            </a:r>
            <a:r>
              <a:rPr lang="ru-RU" sz="2400" dirty="0"/>
              <a:t> </a:t>
            </a:r>
            <a:r>
              <a:rPr lang="ru-RU" sz="2400" dirty="0" err="1"/>
              <a:t>jure</a:t>
            </a:r>
            <a:r>
              <a:rPr lang="ru-RU" sz="2400" dirty="0"/>
              <a:t>), </a:t>
            </a:r>
            <a:r>
              <a:rPr lang="ru-RU" sz="2400" dirty="0" err="1"/>
              <a:t>закріплена</a:t>
            </a:r>
            <a:r>
              <a:rPr lang="ru-RU" sz="2400" dirty="0"/>
              <a:t> в законах;</a:t>
            </a:r>
          </a:p>
          <a:p>
            <a:endParaRPr lang="ru-RU" dirty="0"/>
          </a:p>
          <a:p>
            <a:endParaRPr lang="ru-RU" dirty="0" smtClean="0"/>
          </a:p>
          <a:p>
            <a:endParaRPr lang="ru-RU" dirty="0"/>
          </a:p>
          <a:p>
            <a:r>
              <a:rPr lang="ru-RU" sz="2400" dirty="0" smtClean="0"/>
              <a:t>– </a:t>
            </a:r>
            <a:r>
              <a:rPr lang="ru-RU" sz="2400" dirty="0" err="1"/>
              <a:t>неофіційна</a:t>
            </a:r>
            <a:r>
              <a:rPr lang="ru-RU" sz="2400" dirty="0"/>
              <a:t> (</a:t>
            </a:r>
            <a:r>
              <a:rPr lang="ru-RU" sz="2400" dirty="0" err="1"/>
              <a:t>de</a:t>
            </a:r>
            <a:r>
              <a:rPr lang="ru-RU" sz="2400" dirty="0"/>
              <a:t> </a:t>
            </a:r>
            <a:r>
              <a:rPr lang="ru-RU" sz="2400" dirty="0" err="1"/>
              <a:t>facto</a:t>
            </a:r>
            <a:r>
              <a:rPr lang="ru-RU" sz="2400" dirty="0"/>
              <a:t>), </a:t>
            </a:r>
            <a:r>
              <a:rPr lang="ru-RU" sz="2400" dirty="0" err="1"/>
              <a:t>що</a:t>
            </a:r>
            <a:r>
              <a:rPr lang="ru-RU" sz="2400" dirty="0"/>
              <a:t> </a:t>
            </a:r>
            <a:r>
              <a:rPr lang="ru-RU" sz="2400" dirty="0" err="1"/>
              <a:t>укоренилася</a:t>
            </a:r>
            <a:r>
              <a:rPr lang="ru-RU" sz="2400" dirty="0"/>
              <a:t> в </a:t>
            </a:r>
            <a:r>
              <a:rPr lang="ru-RU" sz="2400" dirty="0" err="1"/>
              <a:t>соціальних</a:t>
            </a:r>
            <a:r>
              <a:rPr lang="ru-RU" sz="2400" dirty="0"/>
              <a:t> </a:t>
            </a:r>
            <a:r>
              <a:rPr lang="ru-RU" sz="2400" dirty="0" err="1"/>
              <a:t>звичаях</a:t>
            </a:r>
            <a:r>
              <a:rPr lang="ru-RU" sz="2400" dirty="0"/>
              <a:t>.</a:t>
            </a:r>
            <a:endParaRPr lang="uk-UA" sz="2400" dirty="0"/>
          </a:p>
        </p:txBody>
      </p:sp>
    </p:spTree>
    <p:extLst>
      <p:ext uri="{BB962C8B-B14F-4D97-AF65-F5344CB8AC3E}">
        <p14:creationId xmlns:p14="http://schemas.microsoft.com/office/powerpoint/2010/main" val="1172052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20688"/>
            <a:ext cx="8064895" cy="5688632"/>
          </a:xfrm>
        </p:spPr>
        <p:txBody>
          <a:bodyPr/>
          <a:lstStyle/>
          <a:p>
            <a:r>
              <a:rPr lang="uk-UA" sz="2400" dirty="0"/>
              <a:t>Дискримінація </a:t>
            </a:r>
            <a:r>
              <a:rPr lang="en-US" sz="2400" dirty="0"/>
              <a:t>de facto </a:t>
            </a:r>
            <a:r>
              <a:rPr lang="uk-UA" sz="2400" dirty="0"/>
              <a:t>має місце в ситуаціях, де домінує група людей, що користується перевагами стосовно меншості. На відміну від дискримінації </a:t>
            </a:r>
            <a:r>
              <a:rPr lang="en-US" sz="2400" dirty="0"/>
              <a:t>de jure, </a:t>
            </a:r>
            <a:r>
              <a:rPr lang="uk-UA" sz="2400" dirty="0"/>
              <a:t>що може бути знищена шляхом зміни законів, дискримінацію </a:t>
            </a:r>
            <a:r>
              <a:rPr lang="en-US" sz="2400" dirty="0"/>
              <a:t>de facto </a:t>
            </a:r>
            <a:r>
              <a:rPr lang="uk-UA" sz="2400" dirty="0"/>
              <a:t>знищити не просто. Дискримінація </a:t>
            </a:r>
            <a:r>
              <a:rPr lang="en-US" sz="2400" dirty="0"/>
              <a:t>de facto </a:t>
            </a:r>
            <a:r>
              <a:rPr lang="uk-UA" sz="2400" dirty="0"/>
              <a:t>звичайно існує тривалий час, тому що вона міцно пускає коріння у звичаї або інститути товариства. Дискримінація етнічних груп є основним джерелом політичних конфліктів і сецесії (виходу із складу держави).</a:t>
            </a:r>
          </a:p>
        </p:txBody>
      </p:sp>
    </p:spTree>
    <p:extLst>
      <p:ext uri="{BB962C8B-B14F-4D97-AF65-F5344CB8AC3E}">
        <p14:creationId xmlns:p14="http://schemas.microsoft.com/office/powerpoint/2010/main" val="3281220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Види дискримінації:</a:t>
            </a:r>
          </a:p>
        </p:txBody>
      </p:sp>
      <p:sp>
        <p:nvSpPr>
          <p:cNvPr id="3" name="Объект 2"/>
          <p:cNvSpPr>
            <a:spLocks noGrp="1"/>
          </p:cNvSpPr>
          <p:nvPr>
            <p:ph sz="quarter" idx="13"/>
          </p:nvPr>
        </p:nvSpPr>
        <p:spPr>
          <a:xfrm>
            <a:off x="395536" y="620688"/>
            <a:ext cx="3346704" cy="3474720"/>
          </a:xfrm>
        </p:spPr>
        <p:txBody>
          <a:bodyPr>
            <a:normAutofit fontScale="85000" lnSpcReduction="20000"/>
          </a:bodyPr>
          <a:lstStyle/>
          <a:p>
            <a:r>
              <a:rPr lang="uk-UA" dirty="0"/>
              <a:t>– Пряма дискримінація характеризується як намір дискримінувати особу чи групу, наприклад, бюро з працевлаштування відкидає претендента певної національної ознаки (єврея, цигана та ін.) або житлова компанія не продає квартири для осіб «кавказької національності».</a:t>
            </a:r>
          </a:p>
        </p:txBody>
      </p:sp>
      <p:sp>
        <p:nvSpPr>
          <p:cNvPr id="4" name="Объект 3"/>
          <p:cNvSpPr>
            <a:spLocks noGrp="1"/>
          </p:cNvSpPr>
          <p:nvPr>
            <p:ph sz="quarter" idx="14"/>
          </p:nvPr>
        </p:nvSpPr>
        <p:spPr>
          <a:xfrm>
            <a:off x="3635896" y="620688"/>
            <a:ext cx="5112568" cy="3456384"/>
          </a:xfrm>
        </p:spPr>
        <p:txBody>
          <a:bodyPr>
            <a:normAutofit fontScale="92500" lnSpcReduction="10000"/>
          </a:bodyPr>
          <a:lstStyle/>
          <a:p>
            <a:r>
              <a:rPr lang="uk-UA" dirty="0" smtClean="0"/>
              <a:t>– Непряма дискримінація зумовлена впливом політики або конкретних заходів: це відбувається тоді, коли формально нейтральні правила, критерії або практика ставлять де-факто особу або осіб певної меншини у невигідне становище у порівнянні з іншими. Прикладами можуть бути: мінімальний критерій росту для певної професії (завдяки чому серед заявників може бути виключено набагато більше жінок, ніж чоловіків);</a:t>
            </a:r>
            <a:endParaRPr lang="uk-UA" dirty="0"/>
          </a:p>
        </p:txBody>
      </p:sp>
    </p:spTree>
    <p:extLst>
      <p:ext uri="{BB962C8B-B14F-4D97-AF65-F5344CB8AC3E}">
        <p14:creationId xmlns:p14="http://schemas.microsoft.com/office/powerpoint/2010/main" val="2549133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uk-UA" dirty="0" smtClean="0"/>
              <a:t>Расизм</a:t>
            </a:r>
            <a:endParaRPr lang="uk-UA" dirty="0"/>
          </a:p>
        </p:txBody>
      </p:sp>
      <p:sp>
        <p:nvSpPr>
          <p:cNvPr id="8" name="Объект 7"/>
          <p:cNvSpPr>
            <a:spLocks noGrp="1"/>
          </p:cNvSpPr>
          <p:nvPr>
            <p:ph sz="quarter" idx="13"/>
          </p:nvPr>
        </p:nvSpPr>
        <p:spPr/>
        <p:txBody>
          <a:bodyPr/>
          <a:lstStyle/>
          <a:p>
            <a:r>
              <a:rPr lang="uk-UA" dirty="0"/>
              <a:t>С</a:t>
            </a:r>
            <a:r>
              <a:rPr lang="uk-UA" dirty="0" smtClean="0"/>
              <a:t>вітогляд</a:t>
            </a:r>
            <a:r>
              <a:rPr lang="uk-UA" dirty="0"/>
              <a:t>, а також політичні теорії і практики, що ґрунтуються на расовій дискримінації, на уявленні про поділ людей на біологічно різні групи на основі видимих особливостей зовнішнього вигляду як-от колір шкіри, структура та колір волосся, риси обличчя, будова тіла тощо, тобто на раси, і різному ставленні до людей та їх спільностей залежно від їх приналежності до цих груп (рас).</a:t>
            </a:r>
          </a:p>
        </p:txBody>
      </p:sp>
    </p:spTree>
    <p:extLst>
      <p:ext uri="{BB962C8B-B14F-4D97-AF65-F5344CB8AC3E}">
        <p14:creationId xmlns:p14="http://schemas.microsoft.com/office/powerpoint/2010/main" val="3015567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332656"/>
            <a:ext cx="4238183" cy="5400600"/>
          </a:xfrm>
        </p:spPr>
        <p:txBody>
          <a:bodyPr>
            <a:normAutofit fontScale="92500" lnSpcReduction="10000"/>
          </a:bodyPr>
          <a:lstStyle/>
          <a:p>
            <a:r>
              <a:rPr lang="uk-UA" dirty="0"/>
              <a:t>Расистські концепції культур з’явилися через неможливість пояснити з позицій еволюційного підходу, що декларував обов’язковість прогресивного поступального і стадіального розвитку, існування традиційних, «примітивних», архаїчних культур. Крім цього, у працях багатьох дослідників зустрічалися положення про вищі та нижчі культури, про інший (природно, нижчий) спосіб мислення, тобто існувала теорія наївного дикуна, чесного і доброго, але розвитку, що поступається в рівні, європейцю.</a:t>
            </a:r>
          </a:p>
        </p:txBody>
      </p:sp>
      <p:pic>
        <p:nvPicPr>
          <p:cNvPr id="10" name="Объект 9"/>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4427984" y="1844824"/>
            <a:ext cx="4275966" cy="2927527"/>
          </a:xfrm>
        </p:spPr>
      </p:pic>
    </p:spTree>
    <p:extLst>
      <p:ext uri="{BB962C8B-B14F-4D97-AF65-F5344CB8AC3E}">
        <p14:creationId xmlns:p14="http://schemas.microsoft.com/office/powerpoint/2010/main" val="2039279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13"/>
          </p:nvPr>
        </p:nvSpPr>
        <p:spPr>
          <a:xfrm>
            <a:off x="0" y="0"/>
            <a:ext cx="4716016" cy="6858000"/>
          </a:xfrm>
        </p:spPr>
        <p:txBody>
          <a:bodyPr>
            <a:normAutofit fontScale="85000" lnSpcReduction="20000"/>
          </a:bodyPr>
          <a:lstStyle/>
          <a:p>
            <a:r>
              <a:rPr lang="ru-RU" dirty="0"/>
              <a:t>У 1853 р. </a:t>
            </a:r>
            <a:r>
              <a:rPr lang="ru-RU" dirty="0" err="1"/>
              <a:t>вийшов</a:t>
            </a:r>
            <a:r>
              <a:rPr lang="ru-RU" dirty="0"/>
              <a:t> </a:t>
            </a:r>
            <a:r>
              <a:rPr lang="ru-RU" dirty="0" err="1"/>
              <a:t>маніфест</a:t>
            </a:r>
            <a:r>
              <a:rPr lang="ru-RU" dirty="0"/>
              <a:t> </a:t>
            </a:r>
            <a:r>
              <a:rPr lang="ru-RU" dirty="0" err="1"/>
              <a:t>даного</a:t>
            </a:r>
            <a:r>
              <a:rPr lang="ru-RU" dirty="0"/>
              <a:t> </a:t>
            </a:r>
            <a:r>
              <a:rPr lang="ru-RU" dirty="0" err="1"/>
              <a:t>напрямку</a:t>
            </a:r>
            <a:r>
              <a:rPr lang="ru-RU" dirty="0"/>
              <a:t> – книга </a:t>
            </a:r>
            <a:r>
              <a:rPr lang="ru-RU" dirty="0" err="1"/>
              <a:t>французького</a:t>
            </a:r>
            <a:r>
              <a:rPr lang="ru-RU" dirty="0"/>
              <a:t> дипломата й аристократа А. </a:t>
            </a:r>
            <a:r>
              <a:rPr lang="ru-RU" dirty="0" err="1"/>
              <a:t>Гобіно</a:t>
            </a:r>
            <a:r>
              <a:rPr lang="ru-RU" dirty="0"/>
              <a:t> (1816–1882) «</a:t>
            </a:r>
            <a:r>
              <a:rPr lang="ru-RU" dirty="0" err="1"/>
              <a:t>Дослідження</a:t>
            </a:r>
            <a:r>
              <a:rPr lang="ru-RU" dirty="0"/>
              <a:t> про </a:t>
            </a:r>
            <a:r>
              <a:rPr lang="ru-RU" dirty="0" err="1"/>
              <a:t>нерівність</a:t>
            </a:r>
            <a:r>
              <a:rPr lang="ru-RU" dirty="0"/>
              <a:t> </a:t>
            </a:r>
            <a:r>
              <a:rPr lang="ru-RU" dirty="0" err="1"/>
              <a:t>людських</a:t>
            </a:r>
            <a:r>
              <a:rPr lang="ru-RU" dirty="0"/>
              <a:t> рас». У </a:t>
            </a:r>
            <a:r>
              <a:rPr lang="ru-RU" dirty="0" err="1"/>
              <a:t>своєму</a:t>
            </a:r>
            <a:r>
              <a:rPr lang="ru-RU" dirty="0"/>
              <a:t> </a:t>
            </a:r>
            <a:r>
              <a:rPr lang="ru-RU" dirty="0" err="1"/>
              <a:t>творі</a:t>
            </a:r>
            <a:r>
              <a:rPr lang="ru-RU" dirty="0"/>
              <a:t> </a:t>
            </a:r>
            <a:r>
              <a:rPr lang="ru-RU" dirty="0" err="1"/>
              <a:t>він</a:t>
            </a:r>
            <a:r>
              <a:rPr lang="ru-RU" dirty="0"/>
              <a:t> </a:t>
            </a:r>
            <a:r>
              <a:rPr lang="ru-RU" dirty="0" err="1"/>
              <a:t>показував</a:t>
            </a:r>
            <a:r>
              <a:rPr lang="ru-RU" dirty="0"/>
              <a:t>, </a:t>
            </a:r>
            <a:r>
              <a:rPr lang="ru-RU" dirty="0" err="1"/>
              <a:t>що</a:t>
            </a:r>
            <a:r>
              <a:rPr lang="ru-RU" dirty="0"/>
              <a:t> </a:t>
            </a:r>
            <a:r>
              <a:rPr lang="ru-RU" dirty="0" err="1"/>
              <a:t>джерело</a:t>
            </a:r>
            <a:r>
              <a:rPr lang="ru-RU" dirty="0"/>
              <a:t> </a:t>
            </a:r>
            <a:r>
              <a:rPr lang="ru-RU" dirty="0" err="1"/>
              <a:t>різниці</a:t>
            </a:r>
            <a:r>
              <a:rPr lang="ru-RU" dirty="0"/>
              <a:t> в </a:t>
            </a:r>
            <a:r>
              <a:rPr lang="ru-RU" dirty="0" err="1"/>
              <a:t>історичних</a:t>
            </a:r>
            <a:r>
              <a:rPr lang="ru-RU" dirty="0"/>
              <a:t> долях культур </a:t>
            </a:r>
            <a:r>
              <a:rPr lang="ru-RU" dirty="0" err="1"/>
              <a:t>перебуває</a:t>
            </a:r>
            <a:r>
              <a:rPr lang="ru-RU" dirty="0"/>
              <a:t> в </a:t>
            </a:r>
            <a:r>
              <a:rPr lang="ru-RU" dirty="0" err="1"/>
              <a:t>расових</a:t>
            </a:r>
            <a:r>
              <a:rPr lang="ru-RU" dirty="0"/>
              <a:t> </a:t>
            </a:r>
            <a:r>
              <a:rPr lang="ru-RU" dirty="0" err="1"/>
              <a:t>особливостях</a:t>
            </a:r>
            <a:r>
              <a:rPr lang="ru-RU" dirty="0"/>
              <a:t> людей, </a:t>
            </a:r>
            <a:r>
              <a:rPr lang="ru-RU" dirty="0" err="1"/>
              <a:t>що</a:t>
            </a:r>
            <a:r>
              <a:rPr lang="ru-RU" dirty="0"/>
              <a:t> </a:t>
            </a:r>
            <a:r>
              <a:rPr lang="ru-RU" dirty="0" err="1"/>
              <a:t>становлять</a:t>
            </a:r>
            <a:r>
              <a:rPr lang="ru-RU" dirty="0"/>
              <a:t> </a:t>
            </a:r>
            <a:r>
              <a:rPr lang="ru-RU" dirty="0" err="1"/>
              <a:t>ті</a:t>
            </a:r>
            <a:r>
              <a:rPr lang="ru-RU" dirty="0"/>
              <a:t> </a:t>
            </a:r>
            <a:r>
              <a:rPr lang="ru-RU" dirty="0" err="1"/>
              <a:t>чи</a:t>
            </a:r>
            <a:r>
              <a:rPr lang="ru-RU" dirty="0"/>
              <a:t> </a:t>
            </a:r>
            <a:r>
              <a:rPr lang="ru-RU" dirty="0" err="1"/>
              <a:t>інші</a:t>
            </a:r>
            <a:r>
              <a:rPr lang="ru-RU" dirty="0"/>
              <a:t> </a:t>
            </a:r>
            <a:r>
              <a:rPr lang="ru-RU" dirty="0" err="1"/>
              <a:t>визначені</a:t>
            </a:r>
            <a:r>
              <a:rPr lang="ru-RU" dirty="0"/>
              <a:t> </a:t>
            </a:r>
            <a:r>
              <a:rPr lang="ru-RU" dirty="0" err="1"/>
              <a:t>етнокультурні</a:t>
            </a:r>
            <a:r>
              <a:rPr lang="ru-RU" dirty="0"/>
              <a:t> </a:t>
            </a:r>
            <a:r>
              <a:rPr lang="ru-RU" dirty="0" err="1"/>
              <a:t>спільноти</a:t>
            </a:r>
            <a:r>
              <a:rPr lang="ru-RU" dirty="0"/>
              <a:t>. Таким чином, </a:t>
            </a:r>
            <a:r>
              <a:rPr lang="ru-RU" dirty="0" err="1"/>
              <a:t>джерело</a:t>
            </a:r>
            <a:r>
              <a:rPr lang="ru-RU" dirty="0"/>
              <a:t> </a:t>
            </a:r>
            <a:r>
              <a:rPr lang="ru-RU" dirty="0" err="1"/>
              <a:t>розвитку</a:t>
            </a:r>
            <a:r>
              <a:rPr lang="ru-RU" dirty="0"/>
              <a:t>, </a:t>
            </a:r>
            <a:r>
              <a:rPr lang="ru-RU" dirty="0" err="1"/>
              <a:t>якісної</a:t>
            </a:r>
            <a:r>
              <a:rPr lang="ru-RU" dirty="0"/>
              <a:t> </a:t>
            </a:r>
            <a:r>
              <a:rPr lang="ru-RU" dirty="0" err="1"/>
              <a:t>своєрідності</a:t>
            </a:r>
            <a:r>
              <a:rPr lang="ru-RU" dirty="0"/>
              <a:t> </a:t>
            </a:r>
            <a:r>
              <a:rPr lang="ru-RU" dirty="0" err="1"/>
              <a:t>вищих</a:t>
            </a:r>
            <a:r>
              <a:rPr lang="ru-RU" dirty="0"/>
              <a:t> і </a:t>
            </a:r>
            <a:r>
              <a:rPr lang="ru-RU" dirty="0" err="1"/>
              <a:t>нижчих</a:t>
            </a:r>
            <a:r>
              <a:rPr lang="ru-RU" dirty="0"/>
              <a:t> культур </a:t>
            </a:r>
            <a:r>
              <a:rPr lang="ru-RU" dirty="0" err="1"/>
              <a:t>він</a:t>
            </a:r>
            <a:r>
              <a:rPr lang="ru-RU" dirty="0"/>
              <a:t> </a:t>
            </a:r>
            <a:r>
              <a:rPr lang="ru-RU" dirty="0" err="1"/>
              <a:t>бачив</a:t>
            </a:r>
            <a:r>
              <a:rPr lang="ru-RU" dirty="0"/>
              <a:t> у </a:t>
            </a:r>
            <a:r>
              <a:rPr lang="ru-RU" dirty="0" err="1"/>
              <a:t>специфіці</a:t>
            </a:r>
            <a:r>
              <a:rPr lang="ru-RU" dirty="0"/>
              <a:t> </a:t>
            </a:r>
            <a:r>
              <a:rPr lang="ru-RU" dirty="0" err="1"/>
              <a:t>організмів</a:t>
            </a:r>
            <a:r>
              <a:rPr lang="ru-RU" dirty="0"/>
              <a:t> людей </a:t>
            </a:r>
            <a:r>
              <a:rPr lang="ru-RU" dirty="0" err="1"/>
              <a:t>різних</a:t>
            </a:r>
            <a:r>
              <a:rPr lang="ru-RU" dirty="0"/>
              <a:t> </a:t>
            </a:r>
            <a:r>
              <a:rPr lang="ru-RU" dirty="0" err="1"/>
              <a:t>народів</a:t>
            </a:r>
            <a:r>
              <a:rPr lang="ru-RU" dirty="0"/>
              <a:t>, у тому </a:t>
            </a:r>
            <a:r>
              <a:rPr lang="ru-RU" dirty="0" err="1"/>
              <a:t>числі</a:t>
            </a:r>
            <a:r>
              <a:rPr lang="ru-RU" dirty="0"/>
              <a:t> в </a:t>
            </a:r>
            <a:r>
              <a:rPr lang="ru-RU" dirty="0" err="1"/>
              <a:t>їхньому</a:t>
            </a:r>
            <a:r>
              <a:rPr lang="ru-RU" dirty="0"/>
              <a:t> </a:t>
            </a:r>
            <a:r>
              <a:rPr lang="ru-RU" dirty="0" err="1"/>
              <a:t>зовнішньому</a:t>
            </a:r>
            <a:r>
              <a:rPr lang="ru-RU" dirty="0"/>
              <a:t> </a:t>
            </a:r>
            <a:r>
              <a:rPr lang="ru-RU" dirty="0" err="1"/>
              <a:t>вигляді</a:t>
            </a:r>
            <a:r>
              <a:rPr lang="ru-RU" dirty="0"/>
              <a:t>. </a:t>
            </a:r>
            <a:r>
              <a:rPr lang="ru-RU" dirty="0" err="1"/>
              <a:t>Природно</a:t>
            </a:r>
            <a:r>
              <a:rPr lang="ru-RU" dirty="0"/>
              <a:t>, </a:t>
            </a:r>
            <a:r>
              <a:rPr lang="ru-RU" dirty="0" err="1"/>
              <a:t>що</a:t>
            </a:r>
            <a:r>
              <a:rPr lang="ru-RU" dirty="0"/>
              <a:t> А. </a:t>
            </a:r>
            <a:r>
              <a:rPr lang="ru-RU" dirty="0" err="1"/>
              <a:t>Гобіно</a:t>
            </a:r>
            <a:r>
              <a:rPr lang="ru-RU" dirty="0"/>
              <a:t> </a:t>
            </a:r>
            <a:r>
              <a:rPr lang="ru-RU" dirty="0" err="1"/>
              <a:t>був</a:t>
            </a:r>
            <a:r>
              <a:rPr lang="ru-RU" dirty="0"/>
              <a:t> </a:t>
            </a:r>
            <a:r>
              <a:rPr lang="ru-RU" dirty="0" err="1"/>
              <a:t>прихильником</a:t>
            </a:r>
            <a:r>
              <a:rPr lang="ru-RU" dirty="0"/>
              <a:t> </a:t>
            </a:r>
            <a:r>
              <a:rPr lang="ru-RU" dirty="0" err="1"/>
              <a:t>полігенізму</a:t>
            </a:r>
            <a:r>
              <a:rPr lang="ru-RU" dirty="0"/>
              <a:t> (</a:t>
            </a:r>
            <a:r>
              <a:rPr lang="ru-RU" dirty="0" err="1"/>
              <a:t>навчання</a:t>
            </a:r>
            <a:r>
              <a:rPr lang="ru-RU" dirty="0"/>
              <a:t>, </a:t>
            </a:r>
            <a:r>
              <a:rPr lang="ru-RU" dirty="0" err="1"/>
              <a:t>що</a:t>
            </a:r>
            <a:r>
              <a:rPr lang="ru-RU" dirty="0"/>
              <a:t> </a:t>
            </a:r>
            <a:r>
              <a:rPr lang="ru-RU" dirty="0" err="1"/>
              <a:t>заперечує</a:t>
            </a:r>
            <a:r>
              <a:rPr lang="ru-RU" dirty="0"/>
              <a:t> </a:t>
            </a:r>
            <a:r>
              <a:rPr lang="ru-RU" dirty="0" err="1"/>
              <a:t>єдність</a:t>
            </a:r>
            <a:r>
              <a:rPr lang="ru-RU" dirty="0"/>
              <a:t> </a:t>
            </a:r>
            <a:r>
              <a:rPr lang="ru-RU" dirty="0" err="1"/>
              <a:t>людського</a:t>
            </a:r>
            <a:r>
              <a:rPr lang="ru-RU" dirty="0"/>
              <a:t> роду). </a:t>
            </a:r>
            <a:r>
              <a:rPr lang="ru-RU" dirty="0" err="1"/>
              <a:t>Кожна</a:t>
            </a:r>
            <a:r>
              <a:rPr lang="ru-RU" dirty="0"/>
              <a:t> раса </a:t>
            </a:r>
            <a:r>
              <a:rPr lang="ru-RU" dirty="0" err="1"/>
              <a:t>створювала</a:t>
            </a:r>
            <a:r>
              <a:rPr lang="ru-RU" dirty="0"/>
              <a:t> свою культуру. </a:t>
            </a:r>
            <a:r>
              <a:rPr lang="ru-RU" dirty="0" err="1"/>
              <a:t>Людські</a:t>
            </a:r>
            <a:r>
              <a:rPr lang="ru-RU" dirty="0"/>
              <a:t> </a:t>
            </a:r>
            <a:r>
              <a:rPr lang="ru-RU" dirty="0" err="1"/>
              <a:t>раси</a:t>
            </a:r>
            <a:r>
              <a:rPr lang="ru-RU" dirty="0"/>
              <a:t> </a:t>
            </a:r>
            <a:r>
              <a:rPr lang="ru-RU" dirty="0" err="1"/>
              <a:t>відрізняються</a:t>
            </a:r>
            <a:r>
              <a:rPr lang="ru-RU" dirty="0"/>
              <a:t> </a:t>
            </a:r>
            <a:r>
              <a:rPr lang="ru-RU" dirty="0" err="1"/>
              <a:t>між</a:t>
            </a:r>
            <a:r>
              <a:rPr lang="ru-RU" dirty="0"/>
              <a:t> собою, на думку </a:t>
            </a:r>
            <a:r>
              <a:rPr lang="ru-RU" dirty="0" err="1"/>
              <a:t>Гобіно</a:t>
            </a:r>
            <a:r>
              <a:rPr lang="ru-RU" dirty="0"/>
              <a:t>, за «красою», за </a:t>
            </a:r>
            <a:r>
              <a:rPr lang="ru-RU" dirty="0" err="1"/>
              <a:t>фізичними</a:t>
            </a:r>
            <a:r>
              <a:rPr lang="ru-RU" dirty="0"/>
              <a:t> </a:t>
            </a:r>
            <a:r>
              <a:rPr lang="ru-RU" dirty="0" err="1"/>
              <a:t>ознаками</a:t>
            </a:r>
            <a:r>
              <a:rPr lang="ru-RU" dirty="0"/>
              <a:t>, за </a:t>
            </a:r>
            <a:r>
              <a:rPr lang="ru-RU" dirty="0" err="1"/>
              <a:t>психологічними</a:t>
            </a:r>
            <a:r>
              <a:rPr lang="ru-RU" dirty="0"/>
              <a:t> </a:t>
            </a:r>
            <a:r>
              <a:rPr lang="ru-RU" dirty="0" err="1"/>
              <a:t>якостями</a:t>
            </a:r>
            <a:r>
              <a:rPr lang="ru-RU" dirty="0"/>
              <a:t> і за </a:t>
            </a:r>
            <a:r>
              <a:rPr lang="ru-RU" dirty="0" err="1"/>
              <a:t>різними</a:t>
            </a:r>
            <a:r>
              <a:rPr lang="ru-RU" dirty="0"/>
              <a:t> </a:t>
            </a:r>
            <a:r>
              <a:rPr lang="ru-RU" dirty="0" err="1"/>
              <a:t>здатностями</a:t>
            </a:r>
            <a:r>
              <a:rPr lang="ru-RU" dirty="0"/>
              <a:t> </a:t>
            </a:r>
            <a:r>
              <a:rPr lang="ru-RU" dirty="0" err="1"/>
              <a:t>створювати</a:t>
            </a:r>
            <a:r>
              <a:rPr lang="ru-RU" dirty="0"/>
              <a:t> і </a:t>
            </a:r>
            <a:r>
              <a:rPr lang="ru-RU" dirty="0" err="1"/>
              <a:t>засвоювати</a:t>
            </a:r>
            <a:r>
              <a:rPr lang="ru-RU" dirty="0"/>
              <a:t> культуру. </a:t>
            </a:r>
            <a:r>
              <a:rPr lang="ru-RU" dirty="0" err="1"/>
              <a:t>Дикі</a:t>
            </a:r>
            <a:r>
              <a:rPr lang="ru-RU" dirty="0"/>
              <a:t> в </a:t>
            </a:r>
            <a:r>
              <a:rPr lang="ru-RU" dirty="0" err="1"/>
              <a:t>даний</a:t>
            </a:r>
            <a:r>
              <a:rPr lang="ru-RU" dirty="0"/>
              <a:t> час народи </a:t>
            </a:r>
            <a:r>
              <a:rPr lang="ru-RU" dirty="0" err="1"/>
              <a:t>залишаться</a:t>
            </a:r>
            <a:r>
              <a:rPr lang="ru-RU" dirty="0"/>
              <a:t> такими </a:t>
            </a:r>
            <a:r>
              <a:rPr lang="ru-RU" dirty="0" err="1"/>
              <a:t>назавжди</a:t>
            </a:r>
            <a:r>
              <a:rPr lang="ru-RU" dirty="0"/>
              <a:t>. Культура </a:t>
            </a:r>
            <a:r>
              <a:rPr lang="ru-RU" dirty="0" err="1"/>
              <a:t>однієї</a:t>
            </a:r>
            <a:r>
              <a:rPr lang="ru-RU" dirty="0"/>
              <a:t> </a:t>
            </a:r>
            <a:r>
              <a:rPr lang="ru-RU" dirty="0" err="1"/>
              <a:t>раси</a:t>
            </a:r>
            <a:r>
              <a:rPr lang="ru-RU" dirty="0"/>
              <a:t> не </a:t>
            </a:r>
            <a:r>
              <a:rPr lang="ru-RU" dirty="0" err="1"/>
              <a:t>може</a:t>
            </a:r>
            <a:r>
              <a:rPr lang="ru-RU" dirty="0"/>
              <a:t> </a:t>
            </a:r>
            <a:r>
              <a:rPr lang="ru-RU" dirty="0" err="1"/>
              <a:t>проникнути</a:t>
            </a:r>
            <a:r>
              <a:rPr lang="ru-RU" dirty="0"/>
              <a:t> в </a:t>
            </a:r>
            <a:r>
              <a:rPr lang="ru-RU" dirty="0" err="1"/>
              <a:t>середовище</a:t>
            </a:r>
            <a:r>
              <a:rPr lang="ru-RU" dirty="0"/>
              <a:t> людей </a:t>
            </a:r>
            <a:r>
              <a:rPr lang="ru-RU" dirty="0" err="1"/>
              <a:t>іншої</a:t>
            </a:r>
            <a:r>
              <a:rPr lang="ru-RU" dirty="0"/>
              <a:t> </a:t>
            </a:r>
            <a:r>
              <a:rPr lang="ru-RU" dirty="0" err="1"/>
              <a:t>раси</a:t>
            </a:r>
            <a:r>
              <a:rPr lang="ru-RU" dirty="0"/>
              <a:t>.</a:t>
            </a:r>
            <a:endParaRPr lang="uk-UA" dirty="0"/>
          </a:p>
        </p:txBody>
      </p:sp>
      <p:pic>
        <p:nvPicPr>
          <p:cNvPr id="9" name="Объект 8"/>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499992" y="1772816"/>
            <a:ext cx="4355976" cy="3266981"/>
          </a:xfrm>
        </p:spPr>
      </p:pic>
    </p:spTree>
    <p:extLst>
      <p:ext uri="{BB962C8B-B14F-4D97-AF65-F5344CB8AC3E}">
        <p14:creationId xmlns:p14="http://schemas.microsoft.com/office/powerpoint/2010/main" val="3789694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620688"/>
            <a:ext cx="7920880" cy="5832648"/>
          </a:xfrm>
        </p:spPr>
        <p:txBody>
          <a:bodyPr>
            <a:normAutofit lnSpcReduction="10000"/>
          </a:bodyPr>
          <a:lstStyle/>
          <a:p>
            <a:r>
              <a:rPr lang="uk-UA" dirty="0"/>
              <a:t>Нижчою расою </a:t>
            </a:r>
            <a:r>
              <a:rPr lang="uk-UA" dirty="0" err="1"/>
              <a:t>Гобіно</a:t>
            </a:r>
            <a:r>
              <a:rPr lang="uk-UA" dirty="0"/>
              <a:t> вважав чорну («</a:t>
            </a:r>
            <a:r>
              <a:rPr lang="uk-UA" dirty="0" err="1"/>
              <a:t>меланічу</a:t>
            </a:r>
            <a:r>
              <a:rPr lang="uk-UA" dirty="0"/>
              <a:t>»), більш </a:t>
            </a:r>
            <a:r>
              <a:rPr lang="uk-UA" dirty="0" err="1"/>
              <a:t>развинутою</a:t>
            </a:r>
            <a:r>
              <a:rPr lang="uk-UA" dirty="0"/>
              <a:t> – жовту. Єдино здатною до прогресу і створення повноцінної культури він вважав білу расу, особливо її еліту – арійську расу. Абсолютну перевагу вищої раси </a:t>
            </a:r>
            <a:r>
              <a:rPr lang="uk-UA" dirty="0" err="1"/>
              <a:t>Гобіно</a:t>
            </a:r>
            <a:r>
              <a:rPr lang="uk-UA" dirty="0"/>
              <a:t> обґрунтовував, розглядаючи розвиток десяти (за його підрахунками) культур — цивілізацій, відомих в історії людства (індійська, єгипетська, ассірійська, грецька, китайська, римська, німецька, </a:t>
            </a:r>
            <a:r>
              <a:rPr lang="uk-UA" dirty="0" err="1"/>
              <a:t>алеманская</a:t>
            </a:r>
            <a:r>
              <a:rPr lang="uk-UA" dirty="0"/>
              <a:t>, мексиканська і перуанська). Усі вони створені, на думку </a:t>
            </a:r>
            <a:r>
              <a:rPr lang="uk-UA" dirty="0" err="1"/>
              <a:t>Гобіно</a:t>
            </a:r>
            <a:r>
              <a:rPr lang="uk-UA" dirty="0"/>
              <a:t>, вищим різновидом білої раси – арійцями. Для підтвердження своєї тези він використовує фантастичні дані про підставу найдавніших культур і зв’язках між ними. Так, він приписує виникнення давньоєгипетської цивілізації арійської колонії на Середньому Нілу. Китайська ж культура, на його думку, була створена «гілкою білих людей», що прибули з Індії. </a:t>
            </a:r>
            <a:r>
              <a:rPr lang="uk-UA" dirty="0" err="1"/>
              <a:t>Доколумбові</a:t>
            </a:r>
            <a:r>
              <a:rPr lang="uk-UA" dirty="0"/>
              <a:t> цивілізації в Америці створювали «білі елементи», що проникли на континент через Ісландію і Гренландію в Х ст.</a:t>
            </a:r>
          </a:p>
        </p:txBody>
      </p:sp>
    </p:spTree>
    <p:extLst>
      <p:ext uri="{BB962C8B-B14F-4D97-AF65-F5344CB8AC3E}">
        <p14:creationId xmlns:p14="http://schemas.microsoft.com/office/powerpoint/2010/main" val="25783137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err="1"/>
              <a:t>Основні</a:t>
            </a:r>
            <a:r>
              <a:rPr lang="ru-RU" sz="3200" dirty="0"/>
              <a:t> </a:t>
            </a:r>
            <a:r>
              <a:rPr lang="ru-RU" sz="3200" dirty="0" err="1"/>
              <a:t>висновки</a:t>
            </a:r>
            <a:r>
              <a:rPr lang="ru-RU" sz="3200" dirty="0"/>
              <a:t> з расово-</a:t>
            </a:r>
            <a:r>
              <a:rPr lang="ru-RU" sz="3200" dirty="0" err="1"/>
              <a:t>антропологічної</a:t>
            </a:r>
            <a:r>
              <a:rPr lang="ru-RU" sz="3200" dirty="0"/>
              <a:t> </a:t>
            </a:r>
            <a:r>
              <a:rPr lang="ru-RU" sz="3200" dirty="0" err="1"/>
              <a:t>концепції</a:t>
            </a:r>
            <a:r>
              <a:rPr lang="ru-RU" sz="3200" dirty="0"/>
              <a:t> </a:t>
            </a:r>
            <a:r>
              <a:rPr lang="ru-RU" sz="3200" dirty="0" err="1"/>
              <a:t>культури</a:t>
            </a:r>
            <a:r>
              <a:rPr lang="ru-RU" sz="3200" dirty="0"/>
              <a:t> </a:t>
            </a:r>
            <a:r>
              <a:rPr lang="ru-RU" sz="3200" dirty="0" err="1"/>
              <a:t>Гобіно</a:t>
            </a:r>
            <a:r>
              <a:rPr lang="ru-RU" sz="3200" dirty="0"/>
              <a:t> </a:t>
            </a:r>
            <a:r>
              <a:rPr lang="ru-RU" sz="3200" dirty="0" err="1"/>
              <a:t>полягали</a:t>
            </a:r>
            <a:r>
              <a:rPr lang="ru-RU" sz="3200" dirty="0"/>
              <a:t> в </a:t>
            </a:r>
            <a:r>
              <a:rPr lang="ru-RU" sz="3200" dirty="0" err="1"/>
              <a:t>наступному</a:t>
            </a:r>
            <a:r>
              <a:rPr lang="ru-RU" sz="3200" dirty="0"/>
              <a:t>:</a:t>
            </a:r>
            <a:endParaRPr lang="uk-UA" sz="3200" dirty="0"/>
          </a:p>
        </p:txBody>
      </p:sp>
      <p:sp>
        <p:nvSpPr>
          <p:cNvPr id="3" name="Объект 2"/>
          <p:cNvSpPr>
            <a:spLocks noGrp="1"/>
          </p:cNvSpPr>
          <p:nvPr>
            <p:ph sz="quarter" idx="13"/>
          </p:nvPr>
        </p:nvSpPr>
        <p:spPr>
          <a:xfrm>
            <a:off x="611560" y="404664"/>
            <a:ext cx="7128792" cy="3744416"/>
          </a:xfrm>
        </p:spPr>
        <p:txBody>
          <a:bodyPr>
            <a:normAutofit fontScale="85000" lnSpcReduction="20000"/>
          </a:bodyPr>
          <a:lstStyle/>
          <a:p>
            <a:r>
              <a:rPr lang="uk-UA" dirty="0"/>
              <a:t>а) культура – продукт расово-антропологічних факторів;</a:t>
            </a:r>
          </a:p>
          <a:p>
            <a:endParaRPr lang="uk-UA" dirty="0"/>
          </a:p>
          <a:p>
            <a:r>
              <a:rPr lang="uk-UA" dirty="0"/>
              <a:t> б) раси нерівні між собою, і це обумовлює нерівність створених ними культур;</a:t>
            </a:r>
          </a:p>
          <a:p>
            <a:endParaRPr lang="uk-UA" dirty="0"/>
          </a:p>
          <a:p>
            <a:r>
              <a:rPr lang="uk-UA" dirty="0"/>
              <a:t> в) культурні стереотипи поведінки людей переважно визначаються біологічною спадковістю;</a:t>
            </a:r>
          </a:p>
          <a:p>
            <a:endParaRPr lang="uk-UA" dirty="0"/>
          </a:p>
          <a:p>
            <a:r>
              <a:rPr lang="uk-UA" dirty="0"/>
              <a:t> г) расові змішання шкідливі, вони наносять утрату розвитку культур (природно, білої раси) і ведуть до втрати енергетичних імпульсів, що спонукують удосконалювати культуру, створювати її нові форми.</a:t>
            </a:r>
          </a:p>
        </p:txBody>
      </p:sp>
    </p:spTree>
    <p:extLst>
      <p:ext uri="{BB962C8B-B14F-4D97-AF65-F5344CB8AC3E}">
        <p14:creationId xmlns:p14="http://schemas.microsoft.com/office/powerpoint/2010/main" val="21642013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5" y="476672"/>
            <a:ext cx="7118176" cy="5038496"/>
          </a:xfrm>
        </p:spPr>
        <p:txBody>
          <a:bodyPr/>
          <a:lstStyle/>
          <a:p>
            <a:r>
              <a:rPr lang="uk-UA" sz="2800" dirty="0"/>
              <a:t>Ксенофобія (від </a:t>
            </a:r>
            <a:r>
              <a:rPr lang="uk-UA" sz="2800" dirty="0" err="1"/>
              <a:t>грец</a:t>
            </a:r>
            <a:r>
              <a:rPr lang="uk-UA" sz="2800" dirty="0"/>
              <a:t>. </a:t>
            </a:r>
            <a:r>
              <a:rPr lang="uk-UA" sz="2800" dirty="0" err="1"/>
              <a:t>ксенос</a:t>
            </a:r>
            <a:r>
              <a:rPr lang="uk-UA" sz="2800" dirty="0"/>
              <a:t> – «чужинець», «незнайомець», та </a:t>
            </a:r>
            <a:r>
              <a:rPr lang="uk-UA" sz="2800" dirty="0" err="1"/>
              <a:t>фобос</a:t>
            </a:r>
            <a:r>
              <a:rPr lang="uk-UA" sz="2800" dirty="0"/>
              <a:t> –«страх»), – це система поглядів, що виявляється у нав’язливому страху стосовно чужинців чи просто чогось незнайомого, чужоземного, або страх перед чужоземцями та ненависть до них. У науковій фантастиці ксенофобія – страх перед інопланетянами.</a:t>
            </a:r>
          </a:p>
        </p:txBody>
      </p:sp>
    </p:spTree>
    <p:extLst>
      <p:ext uri="{BB962C8B-B14F-4D97-AF65-F5344CB8AC3E}">
        <p14:creationId xmlns:p14="http://schemas.microsoft.com/office/powerpoint/2010/main" val="2611518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7245424" cy="5145752"/>
          </a:xfrm>
        </p:spPr>
        <p:txBody>
          <a:bodyPr/>
          <a:lstStyle/>
          <a:p>
            <a:endParaRPr lang="uk-UA" sz="3200" dirty="0"/>
          </a:p>
          <a:p>
            <a:r>
              <a:rPr lang="uk-UA" sz="3200" b="1" i="1" dirty="0"/>
              <a:t>Стереотипи</a:t>
            </a:r>
            <a:r>
              <a:rPr lang="uk-UA" sz="3200" dirty="0"/>
              <a:t> – регулятори соціальних відносин, їх вирізняє економія мислення, своєрідний «захист», тобто виправдання власної поведінки, задоволення агресивних тенденцій, спосіб виходу групового напруження, стійкість. </a:t>
            </a:r>
          </a:p>
          <a:p>
            <a:endParaRPr lang="uk-UA" dirty="0"/>
          </a:p>
        </p:txBody>
      </p:sp>
    </p:spTree>
    <p:extLst>
      <p:ext uri="{BB962C8B-B14F-4D97-AF65-F5344CB8AC3E}">
        <p14:creationId xmlns:p14="http://schemas.microsoft.com/office/powerpoint/2010/main" val="3762510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51520" y="1484784"/>
            <a:ext cx="4512502" cy="3384376"/>
          </a:xfrm>
        </p:spPr>
      </p:pic>
      <p:sp>
        <p:nvSpPr>
          <p:cNvPr id="4" name="Объект 3"/>
          <p:cNvSpPr>
            <a:spLocks noGrp="1"/>
          </p:cNvSpPr>
          <p:nvPr>
            <p:ph sz="quarter" idx="14"/>
          </p:nvPr>
        </p:nvSpPr>
        <p:spPr>
          <a:xfrm>
            <a:off x="5220072" y="476672"/>
            <a:ext cx="3600400" cy="5832648"/>
          </a:xfrm>
        </p:spPr>
        <p:txBody>
          <a:bodyPr>
            <a:normAutofit fontScale="92500" lnSpcReduction="20000"/>
          </a:bodyPr>
          <a:lstStyle/>
          <a:p>
            <a:r>
              <a:rPr lang="uk-UA" dirty="0"/>
              <a:t>Протилежний випадок становить позитивна дискримінація, під якою розуміються політичні заходи, спрямовані на врахування статі, раси або етнічної приналежності суб’єкта з метою забезпечення рівності можливостей для представників груп населення, які піддаються або піддавалися раніше дискримінації. Є важливим чинником подолання гендерної нерівності, орієнтована на збільшення представленості жінок у сфері зайнятості, освіти і бізнесу, з яких вони були історично виключені.</a:t>
            </a:r>
          </a:p>
        </p:txBody>
      </p:sp>
    </p:spTree>
    <p:extLst>
      <p:ext uri="{BB962C8B-B14F-4D97-AF65-F5344CB8AC3E}">
        <p14:creationId xmlns:p14="http://schemas.microsoft.com/office/powerpoint/2010/main" val="1665498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Кожен </a:t>
            </a:r>
            <a:r>
              <a:rPr lang="uk-UA" dirty="0" err="1" smtClean="0"/>
              <a:t>обираэ</a:t>
            </a:r>
            <a:r>
              <a:rPr lang="uk-UA" dirty="0" smtClean="0"/>
              <a:t> для себе.</a:t>
            </a:r>
            <a:endParaRPr lang="uk-UA" dirty="0"/>
          </a:p>
        </p:txBody>
      </p:sp>
      <p:pic>
        <p:nvPicPr>
          <p:cNvPr id="8" name="Объект 7"/>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657879" y="731838"/>
            <a:ext cx="2316691" cy="3475037"/>
          </a:xfrm>
        </p:spPr>
      </p:pic>
      <p:pic>
        <p:nvPicPr>
          <p:cNvPr id="10" name="Объект 9"/>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162800" y="731838"/>
            <a:ext cx="2310899" cy="3475037"/>
          </a:xfrm>
        </p:spPr>
      </p:pic>
    </p:spTree>
    <p:extLst>
      <p:ext uri="{BB962C8B-B14F-4D97-AF65-F5344CB8AC3E}">
        <p14:creationId xmlns:p14="http://schemas.microsoft.com/office/powerpoint/2010/main" val="3138405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5696" y="5796"/>
            <a:ext cx="6512511" cy="1143000"/>
          </a:xfrm>
        </p:spPr>
        <p:txBody>
          <a:bodyPr/>
          <a:lstStyle/>
          <a:p>
            <a:r>
              <a:rPr lang="uk-UA" dirty="0" smtClean="0"/>
              <a:t>Класифікація стереотипів</a:t>
            </a:r>
            <a:endParaRPr lang="uk-UA" dirty="0"/>
          </a:p>
        </p:txBody>
      </p:sp>
      <p:sp>
        <p:nvSpPr>
          <p:cNvPr id="3" name="Объект 2"/>
          <p:cNvSpPr>
            <a:spLocks noGrp="1"/>
          </p:cNvSpPr>
          <p:nvPr>
            <p:ph sz="quarter" idx="13"/>
          </p:nvPr>
        </p:nvSpPr>
        <p:spPr>
          <a:xfrm>
            <a:off x="755576" y="1412776"/>
            <a:ext cx="7364288" cy="5217760"/>
          </a:xfrm>
        </p:spPr>
        <p:txBody>
          <a:bodyPr>
            <a:normAutofit fontScale="77500" lnSpcReduction="20000"/>
          </a:bodyPr>
          <a:lstStyle/>
          <a:p>
            <a:pPr marL="45720" indent="0">
              <a:buNone/>
            </a:pPr>
            <a:endParaRPr lang="uk-UA" dirty="0"/>
          </a:p>
          <a:p>
            <a:r>
              <a:rPr lang="uk-UA" sz="2300" i="1" dirty="0"/>
              <a:t>– антропологічні (проявляються у тому разі, якщо оцінка внутрішніх, психологічних якостей людини, оцінка її особистості залежить від її антропологічних ознак, тобто від особливостей фізичного вигляду);</a:t>
            </a:r>
          </a:p>
          <a:p>
            <a:r>
              <a:rPr lang="uk-UA" sz="2300" i="1" dirty="0"/>
              <a:t>– </a:t>
            </a:r>
            <a:r>
              <a:rPr lang="uk-UA" sz="2300" i="1" dirty="0" err="1"/>
              <a:t>етнонаціональні</a:t>
            </a:r>
            <a:r>
              <a:rPr lang="uk-UA" sz="2300" i="1" dirty="0"/>
              <a:t> (виявляються тоді, коли психологічна оцінка людини опосередкована її належністю до тієї чи іншої нації, раси, етнічної групи);</a:t>
            </a:r>
          </a:p>
          <a:p>
            <a:r>
              <a:rPr lang="uk-UA" sz="2300" i="1" dirty="0"/>
              <a:t>– </a:t>
            </a:r>
            <a:r>
              <a:rPr lang="uk-UA" sz="2300" i="1" dirty="0" err="1"/>
              <a:t>соціально-</a:t>
            </a:r>
            <a:r>
              <a:rPr lang="en-US" sz="2300" i="1" dirty="0"/>
              <a:t>c</a:t>
            </a:r>
            <a:r>
              <a:rPr lang="uk-UA" sz="2300" i="1" dirty="0"/>
              <a:t>т</a:t>
            </a:r>
            <a:r>
              <a:rPr lang="en-US" sz="2300" i="1" dirty="0"/>
              <a:t>a</a:t>
            </a:r>
            <a:r>
              <a:rPr lang="uk-UA" sz="2300" i="1" dirty="0"/>
              <a:t>т</a:t>
            </a:r>
            <a:r>
              <a:rPr lang="en-US" sz="2300" i="1" dirty="0"/>
              <a:t>y</a:t>
            </a:r>
            <a:r>
              <a:rPr lang="uk-UA" sz="2300" i="1" dirty="0"/>
              <a:t>сні (полягають в залежності оцінки особистісних якостей індивіда від його соціального статусу);</a:t>
            </a:r>
          </a:p>
          <a:p>
            <a:r>
              <a:rPr lang="uk-UA" sz="2300" i="1" dirty="0"/>
              <a:t>– соціально-рольові (проявляються в підпорядкованості оцінки особистісних якостей індивіда його соціальній ролі, рольовим функціям);</a:t>
            </a:r>
          </a:p>
          <a:p>
            <a:r>
              <a:rPr lang="uk-UA" sz="2300" i="1" dirty="0"/>
              <a:t>– експресивно-естетичні (визначаються залежністю оцінки особистості від зовнішньої привабливості людини, чим привабливішою здається зовнішність людини, тим більш позитивними особистісними рисами її наділяють);</a:t>
            </a:r>
          </a:p>
          <a:p>
            <a:r>
              <a:rPr lang="uk-UA" sz="2300" i="1" dirty="0"/>
              <a:t>– вербально-поведінкові (пов'язані із залежністю оцінки особистості від зовнішніх особливостей – мови, міміки, пантоміміки та ін.). </a:t>
            </a:r>
          </a:p>
          <a:p>
            <a:endParaRPr lang="uk-UA" sz="2300" i="1" dirty="0"/>
          </a:p>
        </p:txBody>
      </p:sp>
    </p:spTree>
    <p:extLst>
      <p:ext uri="{BB962C8B-B14F-4D97-AF65-F5344CB8AC3E}">
        <p14:creationId xmlns:p14="http://schemas.microsoft.com/office/powerpoint/2010/main" val="3288217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quarter" idx="14"/>
          </p:nvPr>
        </p:nvSpPr>
        <p:spPr>
          <a:xfrm>
            <a:off x="4427984" y="731520"/>
            <a:ext cx="4392488" cy="5073744"/>
          </a:xfrm>
        </p:spPr>
        <p:txBody>
          <a:bodyPr>
            <a:normAutofit lnSpcReduction="10000"/>
          </a:bodyPr>
          <a:lstStyle/>
          <a:p>
            <a:r>
              <a:rPr lang="ru-RU" dirty="0"/>
              <a:t>В </a:t>
            </a:r>
            <a:r>
              <a:rPr lang="ru-RU" dirty="0" err="1"/>
              <a:t>умовах</a:t>
            </a:r>
            <a:r>
              <a:rPr lang="ru-RU" dirty="0"/>
              <a:t> </a:t>
            </a:r>
            <a:r>
              <a:rPr lang="ru-RU" dirty="0" err="1"/>
              <a:t>нинішнього</a:t>
            </a:r>
            <a:r>
              <a:rPr lang="ru-RU" dirty="0"/>
              <a:t> </a:t>
            </a:r>
            <a:r>
              <a:rPr lang="ru-RU" dirty="0" err="1"/>
              <a:t>швидкого</a:t>
            </a:r>
            <a:r>
              <a:rPr lang="ru-RU" dirty="0"/>
              <a:t> ритму </a:t>
            </a:r>
            <a:r>
              <a:rPr lang="ru-RU" dirty="0" err="1"/>
              <a:t>життя</a:t>
            </a:r>
            <a:r>
              <a:rPr lang="ru-RU" dirty="0"/>
              <a:t> </a:t>
            </a:r>
            <a:r>
              <a:rPr lang="ru-RU" dirty="0" err="1"/>
              <a:t>стереотипи</a:t>
            </a:r>
            <a:r>
              <a:rPr lang="ru-RU" dirty="0"/>
              <a:t> </a:t>
            </a:r>
            <a:r>
              <a:rPr lang="ru-RU" dirty="0" err="1"/>
              <a:t>певною</a:t>
            </a:r>
            <a:r>
              <a:rPr lang="ru-RU" dirty="0"/>
              <a:t> </a:t>
            </a:r>
            <a:r>
              <a:rPr lang="ru-RU" dirty="0" err="1"/>
              <a:t>мірою</a:t>
            </a:r>
            <a:r>
              <a:rPr lang="ru-RU" dirty="0"/>
              <a:t> нам </a:t>
            </a:r>
            <a:r>
              <a:rPr lang="ru-RU" dirty="0" err="1"/>
              <a:t>допомагають</a:t>
            </a:r>
            <a:r>
              <a:rPr lang="ru-RU" dirty="0"/>
              <a:t>. Вони </a:t>
            </a:r>
            <a:r>
              <a:rPr lang="ru-RU" dirty="0" err="1"/>
              <a:t>економлять</a:t>
            </a:r>
            <a:r>
              <a:rPr lang="ru-RU" dirty="0"/>
              <a:t> час, не </a:t>
            </a:r>
            <a:r>
              <a:rPr lang="ru-RU" dirty="0" err="1"/>
              <a:t>примушуючи</a:t>
            </a:r>
            <a:r>
              <a:rPr lang="ru-RU" dirty="0"/>
              <a:t> </a:t>
            </a:r>
            <a:r>
              <a:rPr lang="ru-RU" dirty="0" err="1"/>
              <a:t>довго</a:t>
            </a:r>
            <a:r>
              <a:rPr lang="ru-RU" dirty="0"/>
              <a:t> </a:t>
            </a:r>
            <a:r>
              <a:rPr lang="ru-RU" dirty="0" err="1"/>
              <a:t>роздумувати</a:t>
            </a:r>
            <a:r>
              <a:rPr lang="ru-RU" dirty="0"/>
              <a:t> над </a:t>
            </a:r>
            <a:r>
              <a:rPr lang="ru-RU" dirty="0" err="1"/>
              <a:t>тим</a:t>
            </a:r>
            <a:r>
              <a:rPr lang="ru-RU" dirty="0"/>
              <a:t> </a:t>
            </a:r>
            <a:r>
              <a:rPr lang="ru-RU" dirty="0" err="1"/>
              <a:t>чи</a:t>
            </a:r>
            <a:r>
              <a:rPr lang="ru-RU" dirty="0"/>
              <a:t> </a:t>
            </a:r>
            <a:r>
              <a:rPr lang="ru-RU" dirty="0" err="1"/>
              <a:t>іншим</a:t>
            </a:r>
            <a:r>
              <a:rPr lang="ru-RU" dirty="0"/>
              <a:t> </a:t>
            </a:r>
            <a:r>
              <a:rPr lang="ru-RU" dirty="0" err="1"/>
              <a:t>питанням</a:t>
            </a:r>
            <a:r>
              <a:rPr lang="ru-RU" dirty="0"/>
              <a:t>. Часу на </a:t>
            </a:r>
            <a:r>
              <a:rPr lang="ru-RU" dirty="0" err="1"/>
              <a:t>обдумування</a:t>
            </a:r>
            <a:r>
              <a:rPr lang="ru-RU" dirty="0"/>
              <a:t> </a:t>
            </a:r>
            <a:r>
              <a:rPr lang="ru-RU" dirty="0" err="1"/>
              <a:t>певних</a:t>
            </a:r>
            <a:r>
              <a:rPr lang="ru-RU" dirty="0"/>
              <a:t> </a:t>
            </a:r>
            <a:r>
              <a:rPr lang="ru-RU" dirty="0" err="1"/>
              <a:t>явищ</a:t>
            </a:r>
            <a:r>
              <a:rPr lang="ru-RU" dirty="0"/>
              <a:t> часто не </a:t>
            </a:r>
            <a:r>
              <a:rPr lang="ru-RU" dirty="0" err="1"/>
              <a:t>вистачає</a:t>
            </a:r>
            <a:r>
              <a:rPr lang="ru-RU" dirty="0"/>
              <a:t>, а установка </a:t>
            </a:r>
            <a:r>
              <a:rPr lang="ru-RU" dirty="0" err="1"/>
              <a:t>дає</a:t>
            </a:r>
            <a:r>
              <a:rPr lang="ru-RU" dirty="0"/>
              <a:t> </a:t>
            </a:r>
            <a:r>
              <a:rPr lang="ru-RU" dirty="0" err="1"/>
              <a:t>можливість</a:t>
            </a:r>
            <a:r>
              <a:rPr lang="ru-RU" dirty="0"/>
              <a:t> </a:t>
            </a:r>
            <a:r>
              <a:rPr lang="ru-RU" dirty="0" err="1"/>
              <a:t>орієнтуватися</a:t>
            </a:r>
            <a:r>
              <a:rPr lang="ru-RU" dirty="0"/>
              <a:t> в </a:t>
            </a:r>
            <a:r>
              <a:rPr lang="ru-RU" dirty="0" err="1"/>
              <a:t>нашому</a:t>
            </a:r>
            <a:r>
              <a:rPr lang="ru-RU" dirty="0"/>
              <a:t> </a:t>
            </a:r>
            <a:r>
              <a:rPr lang="ru-RU" dirty="0" err="1"/>
              <a:t>швидкоплинному</a:t>
            </a:r>
            <a:r>
              <a:rPr lang="ru-RU" dirty="0"/>
              <a:t> </a:t>
            </a:r>
            <a:r>
              <a:rPr lang="ru-RU" dirty="0" err="1"/>
              <a:t>світі</a:t>
            </a:r>
            <a:r>
              <a:rPr lang="ru-RU" dirty="0"/>
              <a:t>. Таким чином ми </a:t>
            </a:r>
            <a:r>
              <a:rPr lang="ru-RU" dirty="0" err="1"/>
              <a:t>економимо</a:t>
            </a:r>
            <a:r>
              <a:rPr lang="ru-RU" dirty="0"/>
              <a:t> </a:t>
            </a:r>
            <a:r>
              <a:rPr lang="ru-RU" dirty="0" err="1"/>
              <a:t>свій</a:t>
            </a:r>
            <a:r>
              <a:rPr lang="ru-RU" dirty="0"/>
              <a:t> час, </a:t>
            </a:r>
            <a:r>
              <a:rPr lang="ru-RU" dirty="0" err="1"/>
              <a:t>звертаючи</a:t>
            </a:r>
            <a:r>
              <a:rPr lang="ru-RU" dirty="0"/>
              <a:t> </a:t>
            </a:r>
            <a:r>
              <a:rPr lang="ru-RU" dirty="0" err="1"/>
              <a:t>увагу</a:t>
            </a:r>
            <a:r>
              <a:rPr lang="ru-RU" dirty="0"/>
              <a:t> </a:t>
            </a:r>
            <a:r>
              <a:rPr lang="ru-RU" dirty="0" err="1"/>
              <a:t>лише</a:t>
            </a:r>
            <a:r>
              <a:rPr lang="ru-RU" dirty="0"/>
              <a:t> на те, </a:t>
            </a:r>
            <a:r>
              <a:rPr lang="ru-RU" dirty="0" err="1"/>
              <a:t>що</a:t>
            </a:r>
            <a:r>
              <a:rPr lang="ru-RU" dirty="0"/>
              <a:t> для нас </a:t>
            </a:r>
            <a:r>
              <a:rPr lang="ru-RU" dirty="0" err="1"/>
              <a:t>важливо</a:t>
            </a:r>
            <a:r>
              <a:rPr lang="ru-RU" dirty="0"/>
              <a:t>. </a:t>
            </a:r>
            <a:endParaRPr lang="uk-UA" dirty="0"/>
          </a:p>
        </p:txBody>
      </p:sp>
      <p:pic>
        <p:nvPicPr>
          <p:cNvPr id="13" name="Объект 12"/>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0" y="1844824"/>
            <a:ext cx="4249550" cy="2371842"/>
          </a:xfrm>
        </p:spPr>
      </p:pic>
    </p:spTree>
    <p:extLst>
      <p:ext uri="{BB962C8B-B14F-4D97-AF65-F5344CB8AC3E}">
        <p14:creationId xmlns:p14="http://schemas.microsoft.com/office/powerpoint/2010/main" val="2199369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14"/>
          </p:nvPr>
        </p:nvSpPr>
        <p:spPr>
          <a:xfrm>
            <a:off x="4645152" y="731520"/>
            <a:ext cx="4319336" cy="5361776"/>
          </a:xfrm>
        </p:spPr>
        <p:txBody>
          <a:bodyPr>
            <a:normAutofit fontScale="92500"/>
          </a:bodyPr>
          <a:lstStyle/>
          <a:p>
            <a:r>
              <a:rPr lang="uk-UA" dirty="0"/>
              <a:t>До 60-х рр. психічні або поведінкові властивості, котрі ймовірно відрізняють чоловіків від жінок, називали статевими властивостями або відмінностями. У сучасному розумінні термін </a:t>
            </a:r>
            <a:r>
              <a:rPr lang="uk-UA" dirty="0" err="1"/>
              <a:t>ґендер</a:t>
            </a:r>
            <a:r>
              <a:rPr lang="uk-UA" dirty="0"/>
              <a:t> був уведений у науковий обіг американським психоаналітиком Робертом </a:t>
            </a:r>
            <a:r>
              <a:rPr lang="uk-UA" dirty="0" err="1"/>
              <a:t>Столлером</a:t>
            </a:r>
            <a:r>
              <a:rPr lang="uk-UA" dirty="0"/>
              <a:t>. </a:t>
            </a:r>
          </a:p>
          <a:p>
            <a:r>
              <a:rPr lang="uk-UA" dirty="0" err="1"/>
              <a:t>Гендер</a:t>
            </a:r>
            <a:r>
              <a:rPr lang="uk-UA" dirty="0"/>
              <a:t> (англ. </a:t>
            </a:r>
            <a:r>
              <a:rPr lang="en-US" dirty="0"/>
              <a:t>gender – </a:t>
            </a:r>
            <a:r>
              <a:rPr lang="uk-UA" dirty="0"/>
              <a:t>стать, від лат. </a:t>
            </a:r>
            <a:r>
              <a:rPr lang="en-US" dirty="0"/>
              <a:t>genus – </a:t>
            </a:r>
            <a:r>
              <a:rPr lang="uk-UA" dirty="0"/>
              <a:t>рід) – стать, яку «приписали» даній людині від імені суспільства уповноважені на те органи, інакше – паспортна стать, або стать у документах.</a:t>
            </a:r>
          </a:p>
          <a:p>
            <a:endParaRPr lang="uk-UA" dirty="0"/>
          </a:p>
        </p:txBody>
      </p:sp>
      <p:pic>
        <p:nvPicPr>
          <p:cNvPr id="7" name="Объект 6"/>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27584" y="1628800"/>
            <a:ext cx="3346450" cy="3346450"/>
          </a:xfrm>
        </p:spPr>
      </p:pic>
    </p:spTree>
    <p:extLst>
      <p:ext uri="{BB962C8B-B14F-4D97-AF65-F5344CB8AC3E}">
        <p14:creationId xmlns:p14="http://schemas.microsoft.com/office/powerpoint/2010/main" val="4013417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quarter" idx="13"/>
          </p:nvPr>
        </p:nvSpPr>
        <p:spPr>
          <a:xfrm>
            <a:off x="683568" y="476672"/>
            <a:ext cx="7920880" cy="5760640"/>
          </a:xfrm>
        </p:spPr>
        <p:txBody>
          <a:bodyPr>
            <a:normAutofit fontScale="92500" lnSpcReduction="20000"/>
          </a:bodyPr>
          <a:lstStyle/>
          <a:p>
            <a:r>
              <a:rPr lang="uk-UA" dirty="0"/>
              <a:t>Вчені виділяють три умовні групи гендерних стереотипів: </a:t>
            </a:r>
          </a:p>
          <a:p>
            <a:r>
              <a:rPr lang="uk-UA" dirty="0"/>
              <a:t>– Перша група стереотипів базується на відповідних уявленнях про психологічні риси та якості особистості чоловіків та жінок – стереотипи «</a:t>
            </a:r>
            <a:r>
              <a:rPr lang="en-US" dirty="0" err="1"/>
              <a:t>maschile</a:t>
            </a:r>
            <a:r>
              <a:rPr lang="en-US" dirty="0"/>
              <a:t> – </a:t>
            </a:r>
            <a:r>
              <a:rPr lang="en-US" dirty="0" err="1"/>
              <a:t>feminnile</a:t>
            </a:r>
            <a:r>
              <a:rPr lang="en-US" dirty="0"/>
              <a:t>». </a:t>
            </a:r>
            <a:r>
              <a:rPr lang="uk-UA" dirty="0"/>
              <a:t>Згідно з цими стереотипами чоловіки та жінки є протилежностями. Чоловікам приписується активне, творче начало, здатність вирішувати проблеми, застосовувати розвинуте логічне мислення та власну компетентність. Жіноче ж начало – природно-репродуктивне і тому жінка повинна бути покірною, залежною, емоційною.</a:t>
            </a:r>
          </a:p>
          <a:p>
            <a:r>
              <a:rPr lang="uk-UA" dirty="0"/>
              <a:t>– В основу виокремлення другої групи стереотипів покладені соціальні начала. Дана група стереотипів закріплює професійні роли чоловіків і жінок. Для жінки головними є ролі сімейні (жінка, мати, господарка), а для чоловіків – ролі професійні.</a:t>
            </a:r>
          </a:p>
          <a:p>
            <a:r>
              <a:rPr lang="uk-UA" dirty="0"/>
              <a:t>– До третьої групи гендерних стереотипів вчені відносять стандартизовані уявлення, які пов’язані з відмінностями у змісті праці – жіночої та чоловічої. Місце жінки – у сфері виконавчої та обслуговуючої праці, чоловіка – у сфері інструментальної праці, тобто творчої. </a:t>
            </a:r>
          </a:p>
          <a:p>
            <a:endParaRPr lang="uk-UA" dirty="0"/>
          </a:p>
        </p:txBody>
      </p:sp>
    </p:spTree>
    <p:extLst>
      <p:ext uri="{BB962C8B-B14F-4D97-AF65-F5344CB8AC3E}">
        <p14:creationId xmlns:p14="http://schemas.microsoft.com/office/powerpoint/2010/main" val="1106981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13"/>
          </p:nvPr>
        </p:nvSpPr>
        <p:spPr>
          <a:xfrm>
            <a:off x="611560" y="731518"/>
            <a:ext cx="3878143" cy="4785713"/>
          </a:xfrm>
        </p:spPr>
        <p:txBody>
          <a:bodyPr>
            <a:normAutofit/>
          </a:bodyPr>
          <a:lstStyle/>
          <a:p>
            <a:r>
              <a:rPr lang="uk-UA" dirty="0"/>
              <a:t>Упередження – це </a:t>
            </a:r>
            <a:r>
              <a:rPr lang="en-US" dirty="0" err="1"/>
              <a:t>i</a:t>
            </a:r>
            <a:r>
              <a:rPr lang="uk-UA" dirty="0" err="1"/>
              <a:t>ррац</a:t>
            </a:r>
            <a:r>
              <a:rPr lang="en-US" dirty="0" err="1"/>
              <a:t>i</a:t>
            </a:r>
            <a:r>
              <a:rPr lang="uk-UA" dirty="0" err="1"/>
              <a:t>ональне</a:t>
            </a:r>
            <a:r>
              <a:rPr lang="uk-UA" dirty="0"/>
              <a:t>, негнучке ставлення до ц</a:t>
            </a:r>
            <a:r>
              <a:rPr lang="en-US" dirty="0" err="1"/>
              <a:t>i</a:t>
            </a:r>
            <a:r>
              <a:rPr lang="uk-UA" dirty="0"/>
              <a:t>лої </a:t>
            </a:r>
            <a:r>
              <a:rPr lang="uk-UA" dirty="0" err="1"/>
              <a:t>категор</a:t>
            </a:r>
            <a:r>
              <a:rPr lang="en-US" dirty="0" err="1"/>
              <a:t>i</a:t>
            </a:r>
            <a:r>
              <a:rPr lang="uk-UA" dirty="0"/>
              <a:t>ї людей. Можливі </a:t>
            </a:r>
            <a:r>
              <a:rPr lang="en-US" dirty="0" err="1"/>
              <a:t>i</a:t>
            </a:r>
            <a:r>
              <a:rPr lang="en-US" dirty="0"/>
              <a:t> </a:t>
            </a:r>
            <a:r>
              <a:rPr lang="uk-UA" dirty="0" err="1"/>
              <a:t>позитивн</a:t>
            </a:r>
            <a:r>
              <a:rPr lang="en-US" dirty="0" err="1"/>
              <a:t>i</a:t>
            </a:r>
            <a:r>
              <a:rPr lang="en-US" dirty="0"/>
              <a:t> </a:t>
            </a:r>
            <a:r>
              <a:rPr lang="uk-UA" dirty="0"/>
              <a:t>упередження, але звичайно упередження являє собою </a:t>
            </a:r>
            <a:r>
              <a:rPr lang="uk-UA" dirty="0" err="1"/>
              <a:t>негативн</a:t>
            </a:r>
            <a:r>
              <a:rPr lang="en-US" dirty="0" err="1"/>
              <a:t>i</a:t>
            </a:r>
            <a:r>
              <a:rPr lang="en-US" dirty="0"/>
              <a:t> </a:t>
            </a:r>
            <a:r>
              <a:rPr lang="uk-UA" dirty="0"/>
              <a:t>почуття – </a:t>
            </a:r>
            <a:r>
              <a:rPr lang="uk-UA" dirty="0" err="1"/>
              <a:t>антипат</a:t>
            </a:r>
            <a:r>
              <a:rPr lang="en-US" dirty="0" err="1"/>
              <a:t>i</a:t>
            </a:r>
            <a:r>
              <a:rPr lang="uk-UA" dirty="0"/>
              <a:t>ю, ворожнечу, або </a:t>
            </a:r>
            <a:r>
              <a:rPr lang="uk-UA" dirty="0" err="1"/>
              <a:t>нав</a:t>
            </a:r>
            <a:r>
              <a:rPr lang="en-US" dirty="0" err="1"/>
              <a:t>i</a:t>
            </a:r>
            <a:r>
              <a:rPr lang="uk-UA" dirty="0" err="1"/>
              <a:t>ть</a:t>
            </a:r>
            <a:r>
              <a:rPr lang="uk-UA" dirty="0"/>
              <a:t> страх. </a:t>
            </a:r>
          </a:p>
        </p:txBody>
      </p:sp>
      <p:pic>
        <p:nvPicPr>
          <p:cNvPr id="7" name="Объект 6"/>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5004048" y="1916832"/>
            <a:ext cx="3346450" cy="2988988"/>
          </a:xfrm>
        </p:spPr>
      </p:pic>
    </p:spTree>
    <p:extLst>
      <p:ext uri="{BB962C8B-B14F-4D97-AF65-F5344CB8AC3E}">
        <p14:creationId xmlns:p14="http://schemas.microsoft.com/office/powerpoint/2010/main" val="3569086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quarter" idx="13"/>
          </p:nvPr>
        </p:nvSpPr>
        <p:spPr>
          <a:xfrm>
            <a:off x="323528" y="404664"/>
            <a:ext cx="3888432" cy="6264696"/>
          </a:xfrm>
        </p:spPr>
        <p:txBody>
          <a:bodyPr>
            <a:normAutofit fontScale="92500"/>
          </a:bodyPr>
          <a:lstStyle/>
          <a:p>
            <a:r>
              <a:rPr lang="uk-UA" dirty="0" err="1"/>
              <a:t>Дискрим</a:t>
            </a:r>
            <a:r>
              <a:rPr lang="en-US" dirty="0" err="1"/>
              <a:t>i</a:t>
            </a:r>
            <a:r>
              <a:rPr lang="uk-UA" dirty="0" err="1"/>
              <a:t>нац</a:t>
            </a:r>
            <a:r>
              <a:rPr lang="en-US" dirty="0" err="1"/>
              <a:t>i</a:t>
            </a:r>
            <a:r>
              <a:rPr lang="uk-UA" dirty="0"/>
              <a:t>я пов’язана </a:t>
            </a:r>
            <a:r>
              <a:rPr lang="en-US" dirty="0" err="1"/>
              <a:t>i</a:t>
            </a:r>
            <a:r>
              <a:rPr lang="uk-UA" dirty="0"/>
              <a:t>з </a:t>
            </a:r>
            <a:r>
              <a:rPr lang="uk-UA" dirty="0" err="1"/>
              <a:t>свав</a:t>
            </a:r>
            <a:r>
              <a:rPr lang="en-US" dirty="0" err="1"/>
              <a:t>i</a:t>
            </a:r>
            <a:r>
              <a:rPr lang="uk-UA" dirty="0" err="1"/>
              <a:t>льною</a:t>
            </a:r>
            <a:r>
              <a:rPr lang="uk-UA" dirty="0"/>
              <a:t> в</a:t>
            </a:r>
            <a:r>
              <a:rPr lang="en-US" dirty="0" err="1"/>
              <a:t>i</a:t>
            </a:r>
            <a:r>
              <a:rPr lang="uk-UA" dirty="0" err="1"/>
              <a:t>дмовою</a:t>
            </a:r>
            <a:r>
              <a:rPr lang="uk-UA" dirty="0"/>
              <a:t> у </a:t>
            </a:r>
            <a:r>
              <a:rPr lang="uk-UA" dirty="0" err="1"/>
              <a:t>прив</a:t>
            </a:r>
            <a:r>
              <a:rPr lang="en-US" dirty="0" err="1"/>
              <a:t>i</a:t>
            </a:r>
            <a:r>
              <a:rPr lang="uk-UA" dirty="0"/>
              <a:t>леях, престиж</a:t>
            </a:r>
            <a:r>
              <a:rPr lang="en-US" dirty="0" err="1"/>
              <a:t>i</a:t>
            </a:r>
            <a:r>
              <a:rPr lang="en-US" dirty="0"/>
              <a:t> </a:t>
            </a:r>
            <a:r>
              <a:rPr lang="uk-UA" dirty="0"/>
              <a:t>та влад</a:t>
            </a:r>
            <a:r>
              <a:rPr lang="en-US" dirty="0" err="1"/>
              <a:t>i</a:t>
            </a:r>
            <a:r>
              <a:rPr lang="en-US" dirty="0"/>
              <a:t> </a:t>
            </a:r>
            <a:r>
              <a:rPr lang="uk-UA" dirty="0"/>
              <a:t>тим членам меншин, чия </a:t>
            </a:r>
            <a:r>
              <a:rPr lang="uk-UA" dirty="0" err="1"/>
              <a:t>квал</a:t>
            </a:r>
            <a:r>
              <a:rPr lang="en-US" dirty="0" err="1"/>
              <a:t>i</a:t>
            </a:r>
            <a:r>
              <a:rPr lang="uk-UA" dirty="0"/>
              <a:t>ф</a:t>
            </a:r>
            <a:r>
              <a:rPr lang="en-US" dirty="0" err="1"/>
              <a:t>i</a:t>
            </a:r>
            <a:r>
              <a:rPr lang="uk-UA" dirty="0" err="1"/>
              <a:t>кац</a:t>
            </a:r>
            <a:r>
              <a:rPr lang="en-US" dirty="0" err="1"/>
              <a:t>i</a:t>
            </a:r>
            <a:r>
              <a:rPr lang="uk-UA" dirty="0"/>
              <a:t>я є такою ж самою, як і у член</a:t>
            </a:r>
            <a:r>
              <a:rPr lang="en-US" dirty="0" err="1"/>
              <a:t>i</a:t>
            </a:r>
            <a:r>
              <a:rPr lang="uk-UA" dirty="0"/>
              <a:t>в </a:t>
            </a:r>
            <a:r>
              <a:rPr lang="uk-UA" dirty="0" err="1"/>
              <a:t>дом</a:t>
            </a:r>
            <a:r>
              <a:rPr lang="en-US" dirty="0" err="1"/>
              <a:t>i</a:t>
            </a:r>
            <a:r>
              <a:rPr lang="uk-UA" dirty="0" err="1"/>
              <a:t>нантної</a:t>
            </a:r>
            <a:r>
              <a:rPr lang="uk-UA" dirty="0"/>
              <a:t> групи. Упередження необов’язково поєднуються </a:t>
            </a:r>
            <a:r>
              <a:rPr lang="en-US" dirty="0" err="1"/>
              <a:t>i</a:t>
            </a:r>
            <a:r>
              <a:rPr lang="uk-UA" dirty="0"/>
              <a:t>з </a:t>
            </a:r>
            <a:r>
              <a:rPr lang="uk-UA" dirty="0" err="1"/>
              <a:t>дискрим</a:t>
            </a:r>
            <a:r>
              <a:rPr lang="en-US" dirty="0" err="1"/>
              <a:t>i</a:t>
            </a:r>
            <a:r>
              <a:rPr lang="uk-UA" dirty="0" err="1"/>
              <a:t>нац</a:t>
            </a:r>
            <a:r>
              <a:rPr lang="en-US" dirty="0" err="1"/>
              <a:t>i</a:t>
            </a:r>
            <a:r>
              <a:rPr lang="uk-UA" dirty="0" err="1"/>
              <a:t>єю</a:t>
            </a:r>
            <a:r>
              <a:rPr lang="uk-UA" dirty="0"/>
              <a:t>; тому що м</a:t>
            </a:r>
            <a:r>
              <a:rPr lang="en-US" dirty="0" err="1"/>
              <a:t>i</a:t>
            </a:r>
            <a:r>
              <a:rPr lang="uk-UA" dirty="0" err="1"/>
              <a:t>жособов</a:t>
            </a:r>
            <a:r>
              <a:rPr lang="en-US" dirty="0" err="1"/>
              <a:t>i</a:t>
            </a:r>
            <a:r>
              <a:rPr lang="en-US" dirty="0"/>
              <a:t> </a:t>
            </a:r>
            <a:r>
              <a:rPr lang="uk-UA" dirty="0"/>
              <a:t>стосунки не обов’язково будуються на </a:t>
            </a:r>
            <a:r>
              <a:rPr lang="uk-UA" dirty="0" err="1"/>
              <a:t>єдност</a:t>
            </a:r>
            <a:r>
              <a:rPr lang="en-US" dirty="0" err="1"/>
              <a:t>i</a:t>
            </a:r>
            <a:r>
              <a:rPr lang="en-US" dirty="0"/>
              <a:t> </a:t>
            </a:r>
            <a:r>
              <a:rPr lang="uk-UA" dirty="0" err="1"/>
              <a:t>ставленнь</a:t>
            </a:r>
            <a:r>
              <a:rPr lang="uk-UA" dirty="0"/>
              <a:t> та д</a:t>
            </a:r>
            <a:r>
              <a:rPr lang="en-US" dirty="0" err="1"/>
              <a:t>i</a:t>
            </a:r>
            <a:r>
              <a:rPr lang="uk-UA" dirty="0"/>
              <a:t>й. У повсякденній промові терміни «</a:t>
            </a:r>
            <a:r>
              <a:rPr lang="uk-UA" dirty="0" err="1"/>
              <a:t>забобона</a:t>
            </a:r>
            <a:r>
              <a:rPr lang="uk-UA" dirty="0"/>
              <a:t>» і «дискримінація» часто взаємозамінні. Забобоном вважається упереджене відношення до членів іншої групи.</a:t>
            </a:r>
          </a:p>
        </p:txBody>
      </p:sp>
      <p:pic>
        <p:nvPicPr>
          <p:cNvPr id="9" name="Объект 8"/>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572000" y="1772816"/>
            <a:ext cx="4293019" cy="3224533"/>
          </a:xfrm>
        </p:spPr>
      </p:pic>
    </p:spTree>
    <p:extLst>
      <p:ext uri="{BB962C8B-B14F-4D97-AF65-F5344CB8AC3E}">
        <p14:creationId xmlns:p14="http://schemas.microsoft.com/office/powerpoint/2010/main" val="2467914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quarter" idx="13"/>
          </p:nvPr>
        </p:nvSpPr>
        <p:spPr>
          <a:xfrm>
            <a:off x="539552" y="404664"/>
            <a:ext cx="8352928" cy="6120680"/>
          </a:xfrm>
        </p:spPr>
        <p:txBody>
          <a:bodyPr>
            <a:normAutofit/>
          </a:bodyPr>
          <a:lstStyle/>
          <a:p>
            <a:r>
              <a:rPr lang="uk-UA" dirty="0"/>
              <a:t> Відомий американський соціолог Роберт </a:t>
            </a:r>
            <a:r>
              <a:rPr lang="uk-UA" dirty="0" err="1"/>
              <a:t>Мертон</a:t>
            </a:r>
            <a:r>
              <a:rPr lang="uk-UA" dirty="0"/>
              <a:t> ідентифікує чотири види взаємовідношення між упередженням та дискримінацією і відповідних типів індивідів:</a:t>
            </a:r>
          </a:p>
          <a:p>
            <a:r>
              <a:rPr lang="uk-UA" dirty="0"/>
              <a:t>1) стійкий ліберал – людина без упереджень, що не вдається до дискримінації навіть під соціальним тиском за дискримінацію;</a:t>
            </a:r>
          </a:p>
          <a:p>
            <a:r>
              <a:rPr lang="uk-UA" dirty="0"/>
              <a:t>2) нестійкий ліберал – людина без упереджень, що вдається до дискримінації під соціальним тиском за дискримінацію;</a:t>
            </a:r>
          </a:p>
          <a:p>
            <a:r>
              <a:rPr lang="uk-UA" dirty="0"/>
              <a:t>3) нестійкий </a:t>
            </a:r>
            <a:r>
              <a:rPr lang="uk-UA" dirty="0" err="1"/>
              <a:t>антиліберал</a:t>
            </a:r>
            <a:r>
              <a:rPr lang="uk-UA" dirty="0"/>
              <a:t> – упереджена людина, що не вдається до дискримінації під соціальним тиском проти дискримінації;</a:t>
            </a:r>
          </a:p>
          <a:p>
            <a:r>
              <a:rPr lang="uk-UA" dirty="0"/>
              <a:t>4) стійкий </a:t>
            </a:r>
            <a:r>
              <a:rPr lang="uk-UA" dirty="0" err="1"/>
              <a:t>антил</a:t>
            </a:r>
            <a:r>
              <a:rPr lang="en-US" dirty="0" err="1"/>
              <a:t>i</a:t>
            </a:r>
            <a:r>
              <a:rPr lang="uk-UA" dirty="0" err="1"/>
              <a:t>берал</a:t>
            </a:r>
            <a:r>
              <a:rPr lang="uk-UA" dirty="0"/>
              <a:t> – упереджена людина, що непохитно діє за тими поглядами, яких притримується, навіть коли є соціальний тиск проти дискримінації.</a:t>
            </a:r>
          </a:p>
          <a:p>
            <a:endParaRPr lang="uk-UA" dirty="0"/>
          </a:p>
        </p:txBody>
      </p:sp>
    </p:spTree>
    <p:extLst>
      <p:ext uri="{BB962C8B-B14F-4D97-AF65-F5344CB8AC3E}">
        <p14:creationId xmlns:p14="http://schemas.microsoft.com/office/powerpoint/2010/main" val="1493866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TotalTime>
  <Words>1680</Words>
  <Application>Microsoft Office PowerPoint</Application>
  <PresentationFormat>Экран (4:3)</PresentationFormat>
  <Paragraphs>53</Paragraphs>
  <Slides>21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Воздушный поток</vt:lpstr>
      <vt:lpstr>Стереотипи та упередження </vt:lpstr>
      <vt:lpstr>Презентация PowerPoint</vt:lpstr>
      <vt:lpstr>Класифікація стереотипів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Дискримінація має дві основні форми:</vt:lpstr>
      <vt:lpstr>Дискримінація de facto має місце в ситуаціях, де домінує група людей, що користується перевагами стосовно меншості. На відміну від дискримінації de jure, що може бути знищена шляхом зміни законів, дискримінацію de facto знищити не просто. Дискримінація de facto звичайно існує тривалий час, тому що вона міцно пускає коріння у звичаї або інститути товариства. Дискримінація етнічних груп є основним джерелом політичних конфліктів і сецесії (виходу із складу держави).</vt:lpstr>
      <vt:lpstr>Види дискримінації:</vt:lpstr>
      <vt:lpstr>Расизм</vt:lpstr>
      <vt:lpstr>Презентация PowerPoint</vt:lpstr>
      <vt:lpstr>Презентация PowerPoint</vt:lpstr>
      <vt:lpstr>Презентация PowerPoint</vt:lpstr>
      <vt:lpstr>Основні висновки з расово-антропологічної концепції культури Гобіно полягали в наступному:</vt:lpstr>
      <vt:lpstr>Ксенофобія (від грец. ксенос – «чужинець», «незнайомець», та фобос –«страх»), – це система поглядів, що виявляється у нав’язливому страху стосовно чужинців чи просто чогось незнайомого, чужоземного, або страх перед чужоземцями та ненависть до них. У науковій фантастиці ксенофобія – страх перед інопланетянами.</vt:lpstr>
      <vt:lpstr>Презентация PowerPoint</vt:lpstr>
      <vt:lpstr>Кожен обираэ для себе.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Стереотипи та упередження </dc:title>
  <dc:creator>HP</dc:creator>
  <cp:lastModifiedBy>HP</cp:lastModifiedBy>
  <cp:revision>12</cp:revision>
  <dcterms:created xsi:type="dcterms:W3CDTF">2013-04-02T16:27:14Z</dcterms:created>
  <dcterms:modified xsi:type="dcterms:W3CDTF">2013-04-16T15:27:21Z</dcterms:modified>
</cp:coreProperties>
</file>