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0E409-43F3-4282-BF42-8013EEEE803A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CF4CB-8BFD-4837-B084-E9311EBAA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2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F4CB-8BFD-4837-B084-E9311EBAA1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87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CF4CB-8BFD-4837-B084-E9311EBAA13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D1EF37-C309-42C2-B658-F2F6F2A0DBE7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0A289D-536B-44FF-A71A-B7A75A2B6E3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EF37-C309-42C2-B658-F2F6F2A0DBE7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289D-536B-44FF-A71A-B7A75A2B6E3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EF37-C309-42C2-B658-F2F6F2A0DBE7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289D-536B-44FF-A71A-B7A75A2B6E3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EF37-C309-42C2-B658-F2F6F2A0DBE7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289D-536B-44FF-A71A-B7A75A2B6E3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EF37-C309-42C2-B658-F2F6F2A0DBE7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289D-536B-44FF-A71A-B7A75A2B6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EF37-C309-42C2-B658-F2F6F2A0DBE7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289D-536B-44FF-A71A-B7A75A2B6E3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EF37-C309-42C2-B658-F2F6F2A0DBE7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289D-536B-44FF-A71A-B7A75A2B6E31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EF37-C309-42C2-B658-F2F6F2A0DBE7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289D-536B-44FF-A71A-B7A75A2B6E31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EF37-C309-42C2-B658-F2F6F2A0DBE7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289D-536B-44FF-A71A-B7A75A2B6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EF37-C309-42C2-B658-F2F6F2A0DBE7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289D-536B-44FF-A71A-B7A75A2B6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EF37-C309-42C2-B658-F2F6F2A0DBE7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289D-536B-44FF-A71A-B7A75A2B6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ED1EF37-C309-42C2-B658-F2F6F2A0DBE7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10A289D-536B-44FF-A71A-B7A75A2B6E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772816"/>
            <a:ext cx="6777318" cy="2020014"/>
          </a:xfrm>
        </p:spPr>
        <p:txBody>
          <a:bodyPr/>
          <a:lstStyle/>
          <a:p>
            <a:r>
              <a:rPr lang="ru-RU" sz="4000" dirty="0" err="1"/>
              <a:t>Дмитро</a:t>
            </a:r>
            <a:r>
              <a:rPr lang="ru-RU" sz="4000" dirty="0"/>
              <a:t> </a:t>
            </a:r>
            <a:r>
              <a:rPr lang="ru-RU" sz="4000" dirty="0" smtClean="0"/>
              <a:t>Степанович</a:t>
            </a:r>
            <a:r>
              <a:rPr lang="en-US" sz="4000" dirty="0" smtClean="0"/>
              <a:t> </a:t>
            </a:r>
            <a:r>
              <a:rPr lang="ru-RU" sz="4000" dirty="0" err="1" smtClean="0"/>
              <a:t>Бортнянський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(</a:t>
            </a:r>
            <a:r>
              <a:rPr lang="ru-RU" sz="4000" dirty="0" smtClean="0"/>
              <a:t>1751</a:t>
            </a:r>
            <a:r>
              <a:rPr lang="en-US" sz="4000" dirty="0" smtClean="0"/>
              <a:t> – 1825)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5427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68">
        <p:split orient="vert"/>
      </p:transition>
    </mc:Choice>
    <mc:Fallback>
      <p:transition spd="slow" advTm="136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132856"/>
            <a:ext cx="4752528" cy="4536504"/>
          </a:xfrm>
        </p:spPr>
        <p:txBody>
          <a:bodyPr>
            <a:normAutofit lnSpcReduction="10000"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лише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європейські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професійні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джерела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надихали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Бортнянського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шедеврів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Мелодика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концертів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часто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пов'язана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українським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фольклором, 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обрядовими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ліричними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побутовими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навіть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жартівливо-танцювальними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піснями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додає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їм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особливого душевного тепла,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яскравості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а разом 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тим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завдяки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національній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характерності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мелодій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вирізняє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композитора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посеред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західних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музикантів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спирались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самі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професійні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принципи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 err="1">
                <a:latin typeface="Arial" pitchFamily="34" charset="0"/>
                <a:cs typeface="Arial" pitchFamily="34" charset="0"/>
              </a:rPr>
              <a:t>Крім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концертів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композитор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пише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інші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церковні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твори,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зокрема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причасні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херувимські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особливо знаменитою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всьому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світі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стала "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Херувимська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№7'".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Творчість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4005126" cy="299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71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9615">
        <p14:doors dir="vert"/>
      </p:transition>
    </mc:Choice>
    <mc:Fallback>
      <p:transition spd="slow" advTm="396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132856"/>
            <a:ext cx="6609057" cy="4608512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Помер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Дмитро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Бортнянський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 у 1825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році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Петербурзі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смерті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духовні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концерти</a:t>
            </a:r>
            <a:r>
              <a:rPr lang="ru-RU" dirty="0">
                <a:latin typeface="Arial" pitchFamily="34" charset="0"/>
                <a:cs typeface="Arial" pitchFamily="34" charset="0"/>
              </a:rPr>
              <a:t>, як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невідповідні</a:t>
            </a:r>
            <a:r>
              <a:rPr lang="ru-RU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указів</a:t>
            </a:r>
            <a:r>
              <a:rPr lang="ru-RU" dirty="0">
                <a:latin typeface="Arial" pitchFamily="34" charset="0"/>
                <a:cs typeface="Arial" pitchFamily="34" charset="0"/>
              </a:rPr>
              <a:t> царя Павла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нових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правил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богослужіння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російській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православній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церкві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повністю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вилучаються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церковної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практики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Росії</a:t>
            </a:r>
            <a:r>
              <a:rPr lang="ru-RU" dirty="0">
                <a:latin typeface="Arial" pitchFamily="34" charset="0"/>
                <a:cs typeface="Arial" pitchFamily="34" charset="0"/>
              </a:rPr>
              <a:t>,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лише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нечисленні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виконавці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хорової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музики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включають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концертний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репертуар, та й то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редакції</a:t>
            </a:r>
            <a:r>
              <a:rPr lang="ru-RU" dirty="0">
                <a:latin typeface="Arial" pitchFamily="34" charset="0"/>
                <a:cs typeface="Arial" pitchFamily="34" charset="0"/>
              </a:rPr>
              <a:t> Петра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Чайковського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Натомість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величезну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популярність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здобули</a:t>
            </a:r>
            <a:r>
              <a:rPr lang="ru-RU" dirty="0">
                <a:latin typeface="Arial" pitchFamily="34" charset="0"/>
                <a:cs typeface="Arial" pitchFamily="34" charset="0"/>
              </a:rPr>
              <a:t> вони,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починаючи</a:t>
            </a:r>
            <a:r>
              <a:rPr lang="ru-RU" dirty="0">
                <a:latin typeface="Arial" pitchFamily="34" charset="0"/>
                <a:cs typeface="Arial" pitchFamily="34" charset="0"/>
              </a:rPr>
              <a:t> з 30-х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років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минулого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сторіччя</a:t>
            </a:r>
            <a:r>
              <a:rPr lang="ru-RU" dirty="0">
                <a:latin typeface="Arial" pitchFamily="34" charset="0"/>
                <a:cs typeface="Arial" pitchFamily="34" charset="0"/>
              </a:rPr>
              <a:t>,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Західній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dirty="0">
                <a:latin typeface="Arial" pitchFamily="34" charset="0"/>
                <a:cs typeface="Arial" pitchFamily="34" charset="0"/>
              </a:rPr>
              <a:t>, де і до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сьогодні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постійно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виконуються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dirty="0">
                <a:latin typeface="Arial" pitchFamily="34" charset="0"/>
                <a:cs typeface="Arial" pitchFamily="34" charset="0"/>
              </a:rPr>
              <a:t>церквах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dirty="0">
                <a:latin typeface="Arial" pitchFamily="34" charset="0"/>
                <a:cs typeface="Arial" pitchFamily="34" charset="0"/>
              </a:rPr>
              <a:t> час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богослужінь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Творчий доробок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96096"/>
            <a:ext cx="2482924" cy="366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74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6857">
        <p:circle/>
      </p:transition>
    </mc:Choice>
    <mc:Fallback>
      <p:transition spd="slow" advTm="3685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279400"/>
            <a:ext cx="45608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51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495">
        <p:blinds dir="vert"/>
      </p:transition>
    </mc:Choice>
    <mc:Fallback>
      <p:transition spd="slow" advTm="2495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132856"/>
            <a:ext cx="4896543" cy="4464496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Український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співак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композитор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диригент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автор шести опер, камерно-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інструментальних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творів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хорових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циклічних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концертів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двохорних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концертів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херувимських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причасних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творів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сьогодні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Бортнянський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справедливо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вважається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одним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найславетніших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українських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композиторів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гордістю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славою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вітчизняної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культури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котрого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знають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лише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Батьківщині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але й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всьому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світі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виконують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навіть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далекій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Америці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Головне: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06" y="2204864"/>
            <a:ext cx="2808312" cy="370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281160"/>
      </p:ext>
    </p:extLst>
  </p:cSld>
  <p:clrMapOvr>
    <a:masterClrMapping/>
  </p:clrMapOvr>
  <p:transition spd="slow" advTm="27143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204864"/>
            <a:ext cx="5400600" cy="4536504"/>
          </a:xfrm>
        </p:spPr>
        <p:txBody>
          <a:bodyPr>
            <a:noAutofit/>
          </a:bodyPr>
          <a:lstStyle/>
          <a:p>
            <a:r>
              <a:rPr lang="ru-RU" sz="17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народився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26 (28)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жовтня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1751 року, як і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Березовський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у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Глухові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батько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ймовірно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походив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західних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регіонів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з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Прикарпаття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з села Бортного,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проте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прагнув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потрапити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гетьманської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столиці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Бортнянський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як і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старший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колега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дитиною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навчався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знаменитій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глухівській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школі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та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вже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семирічному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віці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завдяки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своєму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чудовому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голосу,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прийнятий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Придворну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півчу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капелу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Петербурзі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Як і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більшість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хористів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Придворної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півчої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капели,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поруч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церковним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співом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виконував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сольні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італійських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операх,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причому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спочатку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в 11-12-річному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віці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жіночі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така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тоді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була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традиція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жіночі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ролі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у операх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співали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молоденькі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хлопчики), а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вже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пізніше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- і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чоловічі</a:t>
            </a:r>
            <a:r>
              <a:rPr lang="ru-RU" sz="17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Дитинство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3061922" cy="31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0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8883">
        <p14:honeycomb/>
      </p:transition>
    </mc:Choice>
    <mc:Fallback>
      <p:transition spd="slow" advTm="488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132856"/>
            <a:ext cx="4968551" cy="4536504"/>
          </a:xfrm>
        </p:spPr>
        <p:txBody>
          <a:bodyPr>
            <a:noAutofit/>
          </a:bodyPr>
          <a:lstStyle/>
          <a:p>
            <a:r>
              <a:rPr lang="ru-RU" sz="1550" dirty="0" err="1">
                <a:latin typeface="Arial" pitchFamily="34" charset="0"/>
                <a:cs typeface="Arial" pitchFamily="34" charset="0"/>
              </a:rPr>
              <a:t>Сімнадцятилітньому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Бортнянському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, як особливо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обдарованому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музикантові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теж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призначають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стипендію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"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пансіон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" в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Італію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Однак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вибирає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місцем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свого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постійного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проживання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вже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не Болонью, як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Березовський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інший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важливий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культурний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центр,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Венецію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багате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портове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місто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славилось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своїм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оперним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театром - першим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публічним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театром у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світі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, де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вистави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могли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відвідувати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всі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бажаючі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, а не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лише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вельможі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. У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Венеції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жив і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колишній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вчитель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з Петербургу,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італійський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композитор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Бальтасаре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Галюппі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котрого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знав і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шанував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ще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Петербурзі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Галюппі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допомагає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молодому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музикантові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здобувати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професійні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знання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окрім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того,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щоби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поглибити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Бортнянський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виїжджає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і до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інших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великих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культурних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центрів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- до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Болоньї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 (до падре </a:t>
            </a:r>
            <a:r>
              <a:rPr lang="ru-RU" sz="1550" dirty="0" err="1">
                <a:latin typeface="Arial" pitchFamily="34" charset="0"/>
                <a:cs typeface="Arial" pitchFamily="34" charset="0"/>
              </a:rPr>
              <a:t>Мартіні</a:t>
            </a:r>
            <a:r>
              <a:rPr lang="ru-RU" sz="1550" dirty="0">
                <a:latin typeface="Arial" pitchFamily="34" charset="0"/>
                <a:cs typeface="Arial" pitchFamily="34" charset="0"/>
              </a:rPr>
              <a:t>), і до Риму, і до Неаполю.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«Італійський» період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9"/>
            <a:ext cx="2880320" cy="215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41099"/>
            <a:ext cx="2880320" cy="230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877546"/>
      </p:ext>
    </p:extLst>
  </p:cSld>
  <p:clrMapOvr>
    <a:masterClrMapping/>
  </p:clrMapOvr>
  <p:transition spd="slow" advTm="53251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132856"/>
            <a:ext cx="4824536" cy="446449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Arial" pitchFamily="34" charset="0"/>
                <a:cs typeface="Arial" pitchFamily="34" charset="0"/>
              </a:rPr>
              <a:t>Італійський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період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тривалим</a:t>
            </a:r>
            <a:r>
              <a:rPr lang="ru-RU" dirty="0">
                <a:latin typeface="Arial" pitchFamily="34" charset="0"/>
                <a:cs typeface="Arial" pitchFamily="34" charset="0"/>
              </a:rPr>
              <a:t> (коло 10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років</a:t>
            </a:r>
            <a:r>
              <a:rPr lang="ru-RU" dirty="0">
                <a:latin typeface="Arial" pitchFamily="34" charset="0"/>
                <a:cs typeface="Arial" pitchFamily="34" charset="0"/>
              </a:rPr>
              <a:t>) 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напрочуд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плідним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творчості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Бортнянського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написав тут три опери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міфологічний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сюжет ("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Креонт</a:t>
            </a:r>
            <a:r>
              <a:rPr lang="ru-RU" dirty="0">
                <a:latin typeface="Arial" pitchFamily="34" charset="0"/>
                <a:cs typeface="Arial" pitchFamily="34" charset="0"/>
              </a:rPr>
              <a:t>", "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Адкід</a:t>
            </a:r>
            <a:r>
              <a:rPr lang="ru-RU" dirty="0">
                <a:latin typeface="Arial" pitchFamily="34" charset="0"/>
                <a:cs typeface="Arial" pitchFamily="34" charset="0"/>
              </a:rPr>
              <a:t>", "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Квінт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Фабій</a:t>
            </a:r>
            <a:r>
              <a:rPr lang="ru-RU" dirty="0">
                <a:latin typeface="Arial" pitchFamily="34" charset="0"/>
                <a:cs typeface="Arial" pitchFamily="34" charset="0"/>
              </a:rPr>
              <a:t>"), 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сонати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кантати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церковні</a:t>
            </a:r>
            <a:r>
              <a:rPr lang="ru-RU" dirty="0">
                <a:latin typeface="Arial" pitchFamily="34" charset="0"/>
                <a:cs typeface="Arial" pitchFamily="34" charset="0"/>
              </a:rPr>
              <a:t> твори.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опуси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виявляють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як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блискучу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майстерність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 автора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володінні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композиторською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технікою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провідної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європейської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школи</a:t>
            </a:r>
            <a:r>
              <a:rPr lang="ru-RU" dirty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італійської</a:t>
            </a:r>
            <a:r>
              <a:rPr lang="ru-RU" dirty="0">
                <a:latin typeface="Arial" pitchFamily="34" charset="0"/>
                <a:cs typeface="Arial" pitchFamily="34" charset="0"/>
              </a:rPr>
              <a:t>, так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близькість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пісенних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джерел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свого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народу: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блискучій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мелодії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арій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відчувається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наспівна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українська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лірика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пісень</a:t>
            </a:r>
            <a:r>
              <a:rPr lang="ru-RU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романсів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Італійський</a:t>
            </a:r>
            <a:r>
              <a:rPr lang="ru-RU" dirty="0"/>
              <a:t>» </a:t>
            </a:r>
            <a:r>
              <a:rPr lang="ru-RU" dirty="0" err="1"/>
              <a:t>період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96597"/>
            <a:ext cx="3663314" cy="228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663314" cy="22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93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07">
        <p14:ferris dir="l"/>
      </p:transition>
    </mc:Choice>
    <mc:Fallback>
      <p:transition spd="slow" advTm="318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132856"/>
            <a:ext cx="4608512" cy="453650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У 1779р. з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Росії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надходить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лист з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вимогою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негайно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повернутись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в Петербург. Не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надто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охоче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скорився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Бортнянський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цьому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наказові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- доля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Березовського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була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йому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добре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відома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проте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вирушає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у дорогу. На шляху до Петербургу на короткий час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затримується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іншому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музичному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центрі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Європи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столиці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Австрії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Відні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де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зав'язує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знайомство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відомим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на той час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італійським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композитором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А.Сальєрі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знаним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як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суперник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Моцарта.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Відень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02165"/>
            <a:ext cx="3478693" cy="23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41438"/>
            <a:ext cx="3478693" cy="23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55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1788">
        <p:checker/>
      </p:transition>
    </mc:Choice>
    <mc:Fallback>
      <p:transition spd="slow" advTm="3178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132856"/>
            <a:ext cx="8712968" cy="453650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Росії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як і будь-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якого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митця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"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неіноземного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походження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”,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допускають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до "великого"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царського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двору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Катерини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II, при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якому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завжди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більш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прихильно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ставились до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іноземних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співаків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музикантів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Бортнянського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відсилають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на "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малий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"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двір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тобто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двір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намісника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престолу великого князя Павла, 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маєток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Павловськ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Сам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Павло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мало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розумів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мистецтві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захоплений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лише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військовою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муштрою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Зате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нова дружина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Марія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Федорівна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мала тонкий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художній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смак,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любила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музику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надто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оперу та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романси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гарно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грала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фортепіано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Для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неї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на ЇЇ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замовлення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Бортнянський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написав і три опери 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французькому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стилі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(“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Сокіл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", "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Син-суперник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", "Свято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синьйора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"), і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збірку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романсів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пісень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французькі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вірші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і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вісім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клавірних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сонат, і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ансамблі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різного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складу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інструментів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них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варто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згадати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першу 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українській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музиці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симфонію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Концертну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симфонію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для семи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інструментів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Проте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якими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б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визначними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були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досягнення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світській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музиці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найвидатніші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свої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твори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написав 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жанрі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духовного хорового концерту</a:t>
            </a:r>
            <a:r>
              <a:rPr lang="ru-RU" sz="18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7756263" cy="1054250"/>
          </a:xfrm>
        </p:spPr>
        <p:txBody>
          <a:bodyPr/>
          <a:lstStyle/>
          <a:p>
            <a:pPr algn="l"/>
            <a:r>
              <a:rPr lang="uk-UA" sz="4400" dirty="0" smtClean="0"/>
              <a:t>Повернення до </a:t>
            </a:r>
            <a:r>
              <a:rPr lang="ru-RU" sz="4400" dirty="0" smtClean="0"/>
              <a:t>Рос</a:t>
            </a:r>
            <a:r>
              <a:rPr lang="uk-UA" sz="4400" dirty="0" err="1" smtClean="0"/>
              <a:t>ії</a:t>
            </a:r>
            <a:endParaRPr lang="ru-RU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886" y="112657"/>
            <a:ext cx="1788790" cy="178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657"/>
            <a:ext cx="1788790" cy="178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63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9594">
        <p14:ripple/>
      </p:transition>
    </mc:Choice>
    <mc:Fallback>
      <p:transition spd="slow" advTm="695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132856"/>
            <a:ext cx="4752527" cy="460851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В 1795 р.,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вже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смерті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Катерини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 II, коли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престолі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засідає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син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Павло</a:t>
            </a:r>
            <a:r>
              <a:rPr lang="ru-RU" dirty="0">
                <a:latin typeface="Arial" pitchFamily="34" charset="0"/>
                <a:cs typeface="Arial" pitchFamily="34" charset="0"/>
              </a:rPr>
              <a:t> І, за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клопотанням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імператриці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Марії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Федорівни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Бортнянський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стає</a:t>
            </a:r>
            <a:r>
              <a:rPr lang="ru-RU" dirty="0">
                <a:latin typeface="Arial" pitchFamily="34" charset="0"/>
                <a:cs typeface="Arial" pitchFamily="34" charset="0"/>
              </a:rPr>
              <a:t> директором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Придворної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півчої</a:t>
            </a:r>
            <a:r>
              <a:rPr lang="ru-RU" dirty="0">
                <a:latin typeface="Arial" pitchFamily="34" charset="0"/>
                <a:cs typeface="Arial" pitchFamily="34" charset="0"/>
              </a:rPr>
              <a:t> капели.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Хоча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духовні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концерти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починає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писати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раніше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одразу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повернення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Італії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проте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найкращі</a:t>
            </a:r>
            <a:r>
              <a:rPr lang="ru-RU" dirty="0">
                <a:latin typeface="Arial" pitchFamily="34" charset="0"/>
                <a:cs typeface="Arial" pitchFamily="34" charset="0"/>
              </a:rPr>
              <a:t> з них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написані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саме</a:t>
            </a:r>
            <a:r>
              <a:rPr lang="ru-RU" dirty="0">
                <a:latin typeface="Arial" pitchFamily="34" charset="0"/>
                <a:cs typeface="Arial" pitchFamily="34" charset="0"/>
              </a:rPr>
              <a:t> за час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перебування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Бортнянського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посаді</a:t>
            </a:r>
            <a:r>
              <a:rPr lang="ru-RU" dirty="0">
                <a:latin typeface="Arial" pitchFamily="34" charset="0"/>
                <a:cs typeface="Arial" pitchFamily="34" charset="0"/>
              </a:rPr>
              <a:t> директора капели.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Всього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залишив</a:t>
            </a:r>
            <a:r>
              <a:rPr lang="ru-RU" dirty="0">
                <a:latin typeface="Arial" pitchFamily="34" charset="0"/>
                <a:cs typeface="Arial" pitchFamily="34" charset="0"/>
              </a:rPr>
              <a:t> 35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однохорних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концертів</a:t>
            </a:r>
            <a:r>
              <a:rPr lang="ru-RU" dirty="0">
                <a:latin typeface="Arial" pitchFamily="34" charset="0"/>
                <a:cs typeface="Arial" pitchFamily="34" charset="0"/>
              </a:rPr>
              <a:t> і 10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двохорних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тобто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написаних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виконання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двома</a:t>
            </a:r>
            <a:r>
              <a:rPr lang="ru-RU" dirty="0">
                <a:latin typeface="Arial" pitchFamily="34" charset="0"/>
                <a:cs typeface="Arial" pitchFamily="34" charset="0"/>
              </a:rPr>
              <a:t> хорами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нараз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Більшість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 з них створена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тексти</a:t>
            </a:r>
            <a:r>
              <a:rPr lang="ru-RU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Псалтиря</a:t>
            </a:r>
            <a:r>
              <a:rPr lang="ru-RU" dirty="0">
                <a:latin typeface="Arial" pitchFamily="34" charset="0"/>
                <a:cs typeface="Arial" pitchFamily="34" charset="0"/>
              </a:rPr>
              <a:t>,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лише</a:t>
            </a:r>
            <a:r>
              <a:rPr lang="ru-RU" dirty="0">
                <a:latin typeface="Arial" pitchFamily="34" charset="0"/>
                <a:cs typeface="Arial" pitchFamily="34" charset="0"/>
              </a:rPr>
              <a:t> два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присвячені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найбільшим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святам</a:t>
            </a:r>
            <a:r>
              <a:rPr lang="ru-RU" dirty="0">
                <a:latin typeface="Arial" pitchFamily="34" charset="0"/>
                <a:cs typeface="Arial" pitchFamily="34" charset="0"/>
              </a:rPr>
              <a:t> церковного календаря -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Різдву</a:t>
            </a:r>
            <a:r>
              <a:rPr lang="ru-RU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Великодню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1" y="548680"/>
            <a:ext cx="7704856" cy="1368152"/>
          </a:xfrm>
        </p:spPr>
        <p:txBody>
          <a:bodyPr/>
          <a:lstStyle/>
          <a:p>
            <a:r>
              <a:rPr lang="uk-UA" dirty="0" smtClean="0"/>
              <a:t>Зріст в кар</a:t>
            </a:r>
            <a:r>
              <a:rPr lang="en-US" dirty="0" smtClean="0"/>
              <a:t>’</a:t>
            </a:r>
            <a:r>
              <a:rPr lang="uk-UA" dirty="0" err="1" smtClean="0"/>
              <a:t>єрі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012" y="2276872"/>
            <a:ext cx="3168352" cy="38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339367"/>
      </p:ext>
    </p:extLst>
  </p:cSld>
  <p:clrMapOvr>
    <a:masterClrMapping/>
  </p:clrMapOvr>
  <p:transition spd="slow" advTm="44464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060848"/>
            <a:ext cx="7272808" cy="406531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драматичних</a:t>
            </a:r>
            <a:r>
              <a:rPr lang="ru-RU" dirty="0"/>
              <a:t>, </a:t>
            </a:r>
            <a:r>
              <a:rPr lang="ru-RU" dirty="0" err="1"/>
              <a:t>трагічних</a:t>
            </a:r>
            <a:r>
              <a:rPr lang="ru-RU" dirty="0"/>
              <a:t>, напружено-</a:t>
            </a:r>
            <a:r>
              <a:rPr lang="ru-RU" dirty="0" err="1"/>
              <a:t>емоційних</a:t>
            </a:r>
            <a:r>
              <a:rPr lang="ru-RU" dirty="0"/>
              <a:t> </a:t>
            </a:r>
            <a:r>
              <a:rPr lang="ru-RU" dirty="0" err="1"/>
              <a:t>концертів</a:t>
            </a:r>
            <a:r>
              <a:rPr lang="ru-RU" dirty="0"/>
              <a:t> </a:t>
            </a:r>
            <a:r>
              <a:rPr lang="ru-RU" dirty="0" err="1"/>
              <a:t>Березовського</a:t>
            </a:r>
            <a:r>
              <a:rPr lang="ru-RU" dirty="0"/>
              <a:t>, </a:t>
            </a:r>
            <a:r>
              <a:rPr lang="ru-RU" dirty="0" err="1"/>
              <a:t>Бортнянський</a:t>
            </a:r>
            <a:r>
              <a:rPr lang="ru-RU" dirty="0"/>
              <a:t> </a:t>
            </a:r>
            <a:r>
              <a:rPr lang="ru-RU" dirty="0" err="1"/>
              <a:t>шукає</a:t>
            </a:r>
            <a:r>
              <a:rPr lang="ru-RU" dirty="0"/>
              <a:t> в </a:t>
            </a:r>
            <a:r>
              <a:rPr lang="ru-RU" dirty="0" err="1"/>
              <a:t>поезії</a:t>
            </a:r>
            <a:r>
              <a:rPr lang="ru-RU" dirty="0"/>
              <a:t> </a:t>
            </a:r>
            <a:r>
              <a:rPr lang="ru-RU" dirty="0" err="1"/>
              <a:t>Давидових</a:t>
            </a:r>
            <a:r>
              <a:rPr lang="ru-RU" dirty="0"/>
              <a:t> </a:t>
            </a:r>
            <a:r>
              <a:rPr lang="ru-RU" dirty="0" err="1"/>
              <a:t>псалмів</a:t>
            </a:r>
            <a:r>
              <a:rPr lang="ru-RU" dirty="0"/>
              <a:t> </a:t>
            </a:r>
            <a:r>
              <a:rPr lang="ru-RU" dirty="0" err="1"/>
              <a:t>радісні</a:t>
            </a:r>
            <a:r>
              <a:rPr lang="ru-RU" dirty="0"/>
              <a:t>, </a:t>
            </a:r>
            <a:r>
              <a:rPr lang="ru-RU" dirty="0" err="1"/>
              <a:t>піднесені</a:t>
            </a:r>
            <a:r>
              <a:rPr lang="ru-RU" dirty="0"/>
              <a:t> </a:t>
            </a:r>
            <a:r>
              <a:rPr lang="ru-RU" dirty="0" err="1"/>
              <a:t>настрої</a:t>
            </a:r>
            <a:r>
              <a:rPr lang="ru-RU" dirty="0"/>
              <a:t>, </a:t>
            </a:r>
            <a:r>
              <a:rPr lang="ru-RU" dirty="0" err="1"/>
              <a:t>урочисто-прославний</a:t>
            </a:r>
            <a:r>
              <a:rPr lang="ru-RU" dirty="0"/>
              <a:t> стан,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спокійне</a:t>
            </a:r>
            <a:r>
              <a:rPr lang="ru-RU" dirty="0"/>
              <a:t> і </a:t>
            </a:r>
            <a:r>
              <a:rPr lang="ru-RU" dirty="0" err="1"/>
              <a:t>зосереджене</a:t>
            </a:r>
            <a:r>
              <a:rPr lang="ru-RU" dirty="0"/>
              <a:t> </a:t>
            </a:r>
            <a:r>
              <a:rPr lang="ru-RU" dirty="0" err="1"/>
              <a:t>споглядання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переживання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пануючому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художньому</a:t>
            </a:r>
            <a:r>
              <a:rPr lang="ru-RU" dirty="0"/>
              <a:t> стилю, 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і твори самого композитора, - до </a:t>
            </a:r>
            <a:r>
              <a:rPr lang="ru-RU" dirty="0" err="1"/>
              <a:t>класицизму</a:t>
            </a:r>
            <a:r>
              <a:rPr lang="ru-RU" dirty="0"/>
              <a:t>. Лише в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творах</a:t>
            </a:r>
            <a:r>
              <a:rPr lang="ru-RU" dirty="0"/>
              <a:t>,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трапляються</a:t>
            </a:r>
            <a:r>
              <a:rPr lang="ru-RU" dirty="0"/>
              <a:t> </a:t>
            </a:r>
            <a:r>
              <a:rPr lang="ru-RU" dirty="0" err="1"/>
              <a:t>мінорні</a:t>
            </a:r>
            <a:r>
              <a:rPr lang="ru-RU" dirty="0"/>
              <a:t> </a:t>
            </a:r>
            <a:r>
              <a:rPr lang="ru-RU" dirty="0" err="1"/>
              <a:t>концерти</a:t>
            </a:r>
            <a:r>
              <a:rPr lang="ru-RU" dirty="0"/>
              <a:t> драматичного і </a:t>
            </a:r>
            <a:r>
              <a:rPr lang="ru-RU" dirty="0" err="1"/>
              <a:t>трагедійного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. Особливо ж </a:t>
            </a:r>
            <a:r>
              <a:rPr lang="ru-RU" dirty="0" err="1"/>
              <a:t>відомим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них є написаний </a:t>
            </a:r>
            <a:r>
              <a:rPr lang="ru-RU" dirty="0" err="1"/>
              <a:t>незадовго</a:t>
            </a:r>
            <a:r>
              <a:rPr lang="ru-RU" dirty="0"/>
              <a:t> до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лірико-елегійний</a:t>
            </a:r>
            <a:r>
              <a:rPr lang="ru-RU" dirty="0"/>
              <a:t> Концерт № 32 "Скажи </a:t>
            </a:r>
            <a:r>
              <a:rPr lang="ru-RU" dirty="0" err="1"/>
              <a:t>мені</a:t>
            </a:r>
            <a:r>
              <a:rPr lang="ru-RU" dirty="0"/>
              <a:t>, Господи, кончину мою" (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любив </a:t>
            </a:r>
            <a:r>
              <a:rPr lang="ru-RU" dirty="0" err="1"/>
              <a:t>П.І.Чайковський</a:t>
            </a:r>
            <a:r>
              <a:rPr lang="ru-RU" dirty="0"/>
              <a:t>, </a:t>
            </a:r>
            <a:r>
              <a:rPr lang="ru-RU" dirty="0" err="1"/>
              <a:t>називаючи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"</a:t>
            </a:r>
            <a:r>
              <a:rPr lang="ru-RU" dirty="0" err="1"/>
              <a:t>Меланхолія</a:t>
            </a:r>
            <a:r>
              <a:rPr lang="ru-RU" dirty="0"/>
              <a:t>").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138" y="104616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17" y="12615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155"/>
            <a:ext cx="233608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615399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3660"/>
            <a:ext cx="1419560" cy="141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004109"/>
      </p:ext>
    </p:extLst>
  </p:cSld>
  <p:clrMapOvr>
    <a:masterClrMapping/>
  </p:clrMapOvr>
  <p:transition spd="slow" advTm="4974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306</TotalTime>
  <Words>1082</Words>
  <Application>Microsoft Office PowerPoint</Application>
  <PresentationFormat>Экран (4:3)</PresentationFormat>
  <Paragraphs>27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Дмитро Степанович Бортнянський </vt:lpstr>
      <vt:lpstr>Головне:</vt:lpstr>
      <vt:lpstr>Дитинство</vt:lpstr>
      <vt:lpstr>«Італійський» період</vt:lpstr>
      <vt:lpstr>«Італійський» період</vt:lpstr>
      <vt:lpstr>Відень</vt:lpstr>
      <vt:lpstr>Повернення до Росії</vt:lpstr>
      <vt:lpstr>Зріст в кар’єрі </vt:lpstr>
      <vt:lpstr>Презентация PowerPoint</vt:lpstr>
      <vt:lpstr>Творчість</vt:lpstr>
      <vt:lpstr>Творчий доробок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Дмитро Степанович Бортнянський </dc:title>
  <dc:creator>Андрей</dc:creator>
  <cp:lastModifiedBy>Андрей</cp:lastModifiedBy>
  <cp:revision>19</cp:revision>
  <dcterms:created xsi:type="dcterms:W3CDTF">2013-10-04T13:56:49Z</dcterms:created>
  <dcterms:modified xsi:type="dcterms:W3CDTF">2013-10-04T19:03:05Z</dcterms:modified>
</cp:coreProperties>
</file>