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7D21CF-C7B1-4860-A0B9-A42E86614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154D-D3D0-47A1-A944-CB1DE41E356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0F2D-1212-422B-B227-68C492745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4;&#1072;&#1085;%20&#1043;&#1088;&#1086;&#1079;&#1085;&#1099;&#1081;%20&#1080;%20&#1089;&#1099;&#1085;%20&#1077;&#1075;&#1086;%20&#1048;&#1074;&#1072;&#1085;%2016%20&#1085;&#1086;&#1103;&#1073;&#1088;&#1103;%201581%20&#1075;&#1086;&#1076;&#1072;.do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88;&#1077;&#1076;&#1074;&#1080;&#1078;&#1085;&#1080;&#1082;&#1080;.do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epin_avtoportret_1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417938" cy="552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6632"/>
            <a:ext cx="8352928" cy="72007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>
                <a:latin typeface="Monotype Corsiva" pitchFamily="66" charset="0"/>
              </a:rPr>
              <a:t>Илья Ефимович Репин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16016" y="2276872"/>
            <a:ext cx="4104456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i="1" dirty="0" smtClean="0"/>
              <a:t>(1844 </a:t>
            </a:r>
            <a:r>
              <a:rPr lang="ru-RU" sz="8000" b="1" i="1" dirty="0"/>
              <a:t>– </a:t>
            </a:r>
            <a:endParaRPr lang="ru-RU" sz="8000" b="1" i="1" dirty="0" smtClean="0"/>
          </a:p>
          <a:p>
            <a:pPr algn="ctr"/>
            <a:r>
              <a:rPr lang="ru-RU" sz="8000" b="1" i="1" dirty="0" smtClean="0"/>
              <a:t>1930</a:t>
            </a:r>
            <a:r>
              <a:rPr lang="ru-RU" sz="8000" b="1" i="1" dirty="0"/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800" dirty="0"/>
              <a:t> </a:t>
            </a:r>
            <a:r>
              <a:rPr lang="ru-RU" sz="2400" b="1" dirty="0"/>
              <a:t>Борцам за счастье народа — революционерам-народникам — посвятил художник следующие  </a:t>
            </a:r>
            <a:br>
              <a:rPr lang="ru-RU" sz="2400" b="1" dirty="0"/>
            </a:br>
            <a:r>
              <a:rPr lang="ru-RU" sz="2400" b="1" dirty="0"/>
              <a:t>произведения:</a:t>
            </a:r>
            <a:r>
              <a:rPr lang="ru-RU" sz="2400" dirty="0"/>
              <a:t> </a:t>
            </a:r>
            <a:r>
              <a:rPr lang="ru-RU" sz="2800" b="1" dirty="0"/>
              <a:t>«Арест пропагандиста»</a:t>
            </a:r>
          </a:p>
        </p:txBody>
      </p:sp>
      <p:pic>
        <p:nvPicPr>
          <p:cNvPr id="40969" name="Picture 9" descr="Арест пропагандист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273290"/>
            <a:ext cx="8208912" cy="530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552" cy="6926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«Не ждали»</a:t>
            </a:r>
          </a:p>
        </p:txBody>
      </p:sp>
      <p:pic>
        <p:nvPicPr>
          <p:cNvPr id="43013" name="Picture 5" descr="Не ждали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672" y="836712"/>
            <a:ext cx="6001470" cy="585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/>
              <a:t>«Отказ от исповеди».</a:t>
            </a:r>
          </a:p>
        </p:txBody>
      </p:sp>
      <p:pic>
        <p:nvPicPr>
          <p:cNvPr id="45062" name="Picture 6" descr="Отказ от исповед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908720"/>
            <a:ext cx="6837232" cy="57804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3240360" cy="551723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Интересны исторические картины Репина. Незабываемое впечатление производит страшное, обезображенное ужасом лицо царя Ивана в картине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1" dirty="0"/>
              <a:t>«Иван Грозный и сын его Иван 16 ноября 1581 </a:t>
            </a:r>
            <a:r>
              <a:rPr lang="ru-RU" sz="2400" b="1" dirty="0" smtClean="0"/>
              <a:t>года».</a:t>
            </a:r>
            <a:r>
              <a:rPr lang="ru-RU" sz="2400" dirty="0" smtClean="0"/>
              <a:t> </a:t>
            </a:r>
            <a:r>
              <a:rPr lang="ru-RU" sz="2400" dirty="0">
                <a:hlinkClick r:id="rId3" action="ppaction://hlinkfile"/>
              </a:rPr>
              <a:t/>
            </a:r>
            <a:br>
              <a:rPr lang="ru-RU" sz="2400" dirty="0">
                <a:hlinkClick r:id="rId3" action="ppaction://hlinkfile"/>
              </a:rPr>
            </a:br>
            <a:r>
              <a:rPr lang="ru-RU" sz="2400" b="1" dirty="0"/>
              <a:t>В тот день от удара отца царевич погиб.</a:t>
            </a:r>
          </a:p>
        </p:txBody>
      </p:sp>
      <p:pic>
        <p:nvPicPr>
          <p:cNvPr id="47110" name="Picture 6" descr="Иван Грозный и сын его Иван 16 ноя 158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75856" y="404664"/>
            <a:ext cx="568793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hlink"/>
                </a:solidFill>
                <a:latin typeface="Monotype Corsiva" pitchFamily="66" charset="0"/>
              </a:rPr>
              <a:t>«</a:t>
            </a:r>
            <a:r>
              <a:rPr lang="ru-RU" sz="3100" b="1" dirty="0">
                <a:solidFill>
                  <a:schemeClr val="hlink"/>
                </a:solidFill>
                <a:latin typeface="Monotype Corsiva" pitchFamily="66" charset="0"/>
              </a:rPr>
              <a:t>Запорожцы пишут письмо турецкому </a:t>
            </a:r>
            <a:r>
              <a:rPr lang="ru-RU" sz="3100" b="1" dirty="0" smtClean="0">
                <a:solidFill>
                  <a:schemeClr val="hlink"/>
                </a:solidFill>
                <a:latin typeface="Monotype Corsiva" pitchFamily="66" charset="0"/>
              </a:rPr>
              <a:t>султану»</a:t>
            </a:r>
            <a:endParaRPr lang="ru-RU" sz="3100" dirty="0">
              <a:solidFill>
                <a:schemeClr val="hlink"/>
              </a:solidFill>
              <a:latin typeface="Monotype Corsiva" pitchFamily="66" charset="0"/>
            </a:endParaRPr>
          </a:p>
        </p:txBody>
      </p:sp>
      <p:pic>
        <p:nvPicPr>
          <p:cNvPr id="49158" name="Picture 6" descr="Запорожцы пишут письмо турецкому султану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764704"/>
            <a:ext cx="8182083" cy="4897214"/>
          </a:xfrm>
          <a:noFill/>
          <a:ln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Это большое полотно, над которым Репин работал более 12 лет, </a:t>
            </a:r>
            <a:r>
              <a:rPr lang="ru-RU" sz="2000" b="1" dirty="0" smtClean="0">
                <a:solidFill>
                  <a:schemeClr val="tx2"/>
                </a:solidFill>
              </a:rPr>
              <a:t> — </a:t>
            </a:r>
            <a:r>
              <a:rPr lang="ru-RU" sz="2000" b="1" dirty="0">
                <a:solidFill>
                  <a:schemeClr val="tx2"/>
                </a:solidFill>
              </a:rPr>
              <a:t>гимн смелым, сильным,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свободным людям, оно дышит жизнеутверждающим весельем и юмором.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5" name="Picture 15" descr="фрагмен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96752"/>
            <a:ext cx="2646362" cy="341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371600" y="0"/>
            <a:ext cx="77724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/>
              <a:t>Все персонажи в картине — красочные, колоритные фигуры, у каждого свой характер, своя манера держаться.</a:t>
            </a:r>
          </a:p>
        </p:txBody>
      </p:sp>
      <p:pic>
        <p:nvPicPr>
          <p:cNvPr id="56329" name="Picture 9" descr="фрагмент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196752"/>
            <a:ext cx="2422525" cy="312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1" name="Picture 11" descr="фрагмент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67744" y="3444875"/>
            <a:ext cx="2646362" cy="341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2" name="Picture 12" descr="фрагмент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497638" y="3443288"/>
            <a:ext cx="2646362" cy="341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0" y="5589240"/>
            <a:ext cx="2516188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Фрагменты картины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40763" cy="15668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/>
              <a:t>Последняя крупная работа художника — великолепный групповой портрет </a:t>
            </a:r>
            <a:br>
              <a:rPr lang="ru-RU" sz="2400" b="1" dirty="0"/>
            </a:br>
            <a:r>
              <a:rPr lang="ru-RU" sz="2800" b="1" dirty="0">
                <a:solidFill>
                  <a:schemeClr val="hlink"/>
                </a:solidFill>
              </a:rPr>
              <a:t>«Торжественное заседание Государственного Совета</a:t>
            </a:r>
            <a:r>
              <a:rPr lang="ru-RU" sz="2800" b="1" dirty="0" smtClean="0">
                <a:solidFill>
                  <a:schemeClr val="hlink"/>
                </a:solidFill>
              </a:rPr>
              <a:t>»</a:t>
            </a:r>
            <a:endParaRPr lang="ru-RU" sz="3800" dirty="0"/>
          </a:p>
        </p:txBody>
      </p:sp>
      <p:pic>
        <p:nvPicPr>
          <p:cNvPr id="58374" name="Picture 6" descr="Торжественное заседание государственного совета 7 мая 1901 годо в честь столетнего юбилея со дня его учреждени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844824"/>
            <a:ext cx="8858250" cy="468052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Портрет 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4033838" cy="5006975"/>
          </a:xfrm>
          <a:noFill/>
          <a:ln/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115616" y="6309320"/>
            <a:ext cx="18002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С.И.Мамонтов</a:t>
            </a:r>
          </a:p>
        </p:txBody>
      </p:sp>
      <p:pic>
        <p:nvPicPr>
          <p:cNvPr id="76809" name="Picture 9" descr="портрет 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132856"/>
            <a:ext cx="3336925" cy="4530725"/>
          </a:xfrm>
          <a:noFill/>
          <a:ln/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109891" y="1484784"/>
            <a:ext cx="166032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/>
              <a:t>П.М.Третьяков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"/>
            <a:ext cx="9144000" cy="10527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Репин был великим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мастером портрета.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5" name="Picture 11" descr="портрет 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6632"/>
            <a:ext cx="4032448" cy="5521740"/>
          </a:xfrm>
          <a:noFill/>
          <a:ln/>
        </p:spPr>
      </p:pic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5795963" y="4508500"/>
            <a:ext cx="253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Л.Н.Толстого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0" y="5733256"/>
            <a:ext cx="1581150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Л.Н.Толстой</a:t>
            </a:r>
          </a:p>
        </p:txBody>
      </p:sp>
      <p:pic>
        <p:nvPicPr>
          <p:cNvPr id="67600" name="Picture 16" descr="портрет 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5489" y="116633"/>
            <a:ext cx="4370890" cy="5616624"/>
          </a:xfrm>
          <a:noFill/>
          <a:ln/>
        </p:spPr>
      </p:pic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610475" y="5805264"/>
            <a:ext cx="15335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В.М.Гаршин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657671"/>
            <a:ext cx="54726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Каждый портрет отличается жизненной полнотой и многогранностью характеристики.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портрет 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813370" cy="553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55576" y="5877272"/>
            <a:ext cx="2009775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М.П.Мусоргский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659563" y="5373688"/>
            <a:ext cx="1068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А.Серов</a:t>
            </a:r>
          </a:p>
        </p:txBody>
      </p:sp>
      <p:pic>
        <p:nvPicPr>
          <p:cNvPr id="74766" name="Picture 14" descr="Мед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1628800"/>
            <a:ext cx="3953623" cy="4968577"/>
          </a:xfrm>
          <a:noFill/>
          <a:ln/>
        </p:spPr>
      </p:pic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5981700" y="692150"/>
            <a:ext cx="1906588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Д.И.Менделеев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Репин родился в селе </a:t>
            </a:r>
            <a:r>
              <a:rPr lang="ru-RU" sz="2400" b="1" dirty="0" err="1"/>
              <a:t>Чугуево</a:t>
            </a:r>
            <a:r>
              <a:rPr lang="ru-RU" sz="2400" b="1" dirty="0"/>
              <a:t> Харьковской губернии в семье военного поселенца. Его первыми учителями живописи были местные иконописцы.</a:t>
            </a:r>
          </a:p>
        </p:txBody>
      </p:sp>
      <p:pic>
        <p:nvPicPr>
          <p:cNvPr id="6151" name="Picture 7" descr="Дом Репиных в Чугуев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4414" y="1700808"/>
            <a:ext cx="6765977" cy="422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699792" y="6165304"/>
            <a:ext cx="403244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Домик Репиных в Чугуеве (фото)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5040560" cy="44644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Умер Репин в преклонном возрасте, в 1930 году, и вплоть до последних лет своих не выпускал из рук кисть. </a:t>
            </a:r>
            <a:endParaRPr lang="ru-RU" dirty="0"/>
          </a:p>
        </p:txBody>
      </p:sp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4664"/>
            <a:ext cx="3419475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24936" cy="8367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>
                <a:latin typeface="Monotype Corsiva" pitchFamily="66" charset="0"/>
              </a:rPr>
              <a:t>И.Е.Репин в кругу семьи</a:t>
            </a:r>
          </a:p>
        </p:txBody>
      </p:sp>
      <p:pic>
        <p:nvPicPr>
          <p:cNvPr id="71688" name="Picture 8" descr="Репин в кругу семь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980728"/>
            <a:ext cx="3816424" cy="568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292080" y="2564904"/>
            <a:ext cx="2520280" cy="25545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Жена В.А.Репина</a:t>
            </a:r>
          </a:p>
          <a:p>
            <a:r>
              <a:rPr lang="ru-RU" sz="3200" b="1" dirty="0"/>
              <a:t>Дочери: Вера и Надя</a:t>
            </a:r>
          </a:p>
          <a:p>
            <a:r>
              <a:rPr lang="ru-RU" sz="3200" b="1" dirty="0"/>
              <a:t>Сын Юра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3568" y="4293096"/>
            <a:ext cx="8137525" cy="2282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ru-RU" sz="2400" dirty="0"/>
              <a:t>Перед поступлением в Академию художеств в 1863 г. Репин год занимался в Рисовальной школе. Здесь он </a:t>
            </a:r>
          </a:p>
          <a:p>
            <a:pPr algn="l"/>
            <a:r>
              <a:rPr lang="ru-RU" sz="2400" dirty="0"/>
              <a:t>встретился с главой передвижников</a:t>
            </a:r>
            <a:r>
              <a:rPr lang="ru-RU" sz="2400" dirty="0">
                <a:hlinkClick r:id="rId3" action="ppaction://hlinkfile"/>
              </a:rPr>
              <a:t> </a:t>
            </a:r>
            <a:r>
              <a:rPr lang="ru-RU" sz="2400" dirty="0"/>
              <a:t>— известным русским художником И. Н. Крамским. Крамской оказал большое влияние на формирование общественных </a:t>
            </a:r>
          </a:p>
          <a:p>
            <a:pPr algn="l"/>
            <a:r>
              <a:rPr lang="ru-RU" sz="2400" dirty="0"/>
              <a:t>взглядов и творческой манеры молодого живописца.</a:t>
            </a:r>
          </a:p>
        </p:txBody>
      </p:sp>
      <p:pic>
        <p:nvPicPr>
          <p:cNvPr id="19462" name="Picture 6" descr="Императорская Академия художеств, Петербур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49275"/>
            <a:ext cx="4824412" cy="340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011863" y="2420938"/>
            <a:ext cx="2282613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ru-RU" dirty="0"/>
              <a:t>Императорская </a:t>
            </a:r>
          </a:p>
          <a:p>
            <a:pPr algn="l"/>
            <a:r>
              <a:rPr lang="ru-RU" dirty="0"/>
              <a:t>Академия художеств,</a:t>
            </a:r>
          </a:p>
          <a:p>
            <a:pPr algn="ctr"/>
            <a:r>
              <a:rPr lang="ru-RU" dirty="0"/>
              <a:t>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772816"/>
            <a:ext cx="3312368" cy="2592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/>
              <a:t>В 1871 г.за конкурсную картину</a:t>
            </a:r>
            <a:br>
              <a:rPr lang="ru-RU" sz="2000" b="1" dirty="0"/>
            </a:b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b="1" i="1" u="sng" dirty="0">
                <a:solidFill>
                  <a:schemeClr val="tx1"/>
                </a:solidFill>
              </a:rPr>
              <a:t>«Воскрешение дочери </a:t>
            </a:r>
            <a:r>
              <a:rPr lang="ru-RU" sz="2000" b="1" i="1" u="sng" dirty="0" err="1" smtClean="0">
                <a:solidFill>
                  <a:schemeClr val="tx1"/>
                </a:solidFill>
              </a:rPr>
              <a:t>Иаира</a:t>
            </a:r>
            <a:r>
              <a:rPr lang="ru-RU" sz="2000" b="1" i="1" u="sng" dirty="0" smtClean="0">
                <a:solidFill>
                  <a:schemeClr val="tx1"/>
                </a:solidFill>
              </a:rPr>
              <a:t>»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художник получает золотую медаль</a:t>
            </a:r>
          </a:p>
        </p:txBody>
      </p:sp>
      <p:pic>
        <p:nvPicPr>
          <p:cNvPr id="21509" name="Picture 5" descr="Воскрешение дочери Иаир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87268" y="188640"/>
            <a:ext cx="5142596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88424" cy="2305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/>
              <a:t>В картинах И.Е.Репина отразились разные стороны жизни тогдашней России, проявилось мастерство Репина-реалиста, тонкого психолога и наблюдателя, его умение с глубоким чувством передать драматизм ситуации. </a:t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>С 1870 по 1873 </a:t>
            </a:r>
            <a:r>
              <a:rPr lang="ru-RU" sz="2400" dirty="0" err="1"/>
              <a:t>гг</a:t>
            </a:r>
            <a:r>
              <a:rPr lang="ru-RU" sz="2400" dirty="0"/>
              <a:t> Репин работает над картиной </a:t>
            </a:r>
            <a:br>
              <a:rPr lang="ru-RU" sz="2400" dirty="0"/>
            </a:br>
            <a:r>
              <a:rPr lang="ru-RU" sz="2400" dirty="0"/>
              <a:t>			</a:t>
            </a:r>
            <a:r>
              <a:rPr lang="ru-RU" sz="2400" b="1" dirty="0"/>
              <a:t>«Бурлаки на Волге»</a:t>
            </a:r>
          </a:p>
        </p:txBody>
      </p:sp>
      <p:pic>
        <p:nvPicPr>
          <p:cNvPr id="24581" name="Picture 5" descr="Бурлаки на Волг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781300"/>
            <a:ext cx="8264525" cy="3763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/>
              <a:t>В «Бурлаках на Волге» Репин не только заставляет нас почувствовать всю тяжесть подневольного труда бурлацкой </a:t>
            </a:r>
            <a:br>
              <a:rPr lang="ru-RU" sz="2000" b="1" dirty="0"/>
            </a:br>
            <a:r>
              <a:rPr lang="ru-RU" sz="2000" b="1" dirty="0"/>
              <a:t>артели. Он раскрывает характер каждого бурлака, ту духовную силу, которая поддерживает этих изможденных людей.</a:t>
            </a:r>
          </a:p>
        </p:txBody>
      </p:sp>
      <p:pic>
        <p:nvPicPr>
          <p:cNvPr id="26641" name="Picture 17" descr="Фрагмен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8388" y="1600200"/>
            <a:ext cx="3502025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42" name="Picture 18" descr="Фрагмент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30788" y="1600200"/>
            <a:ext cx="3502025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563888" y="6309320"/>
            <a:ext cx="23177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dirty="0"/>
              <a:t>Фрагменты картины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Энциклопедией жизни тогдашнего общества называли </a:t>
            </a:r>
            <a:br>
              <a:rPr lang="ru-RU" sz="2400" b="1" dirty="0"/>
            </a:br>
            <a:r>
              <a:rPr lang="ru-RU" sz="2400" b="1" dirty="0"/>
              <a:t>современники одно из лучших полотен Репина —</a:t>
            </a:r>
            <a:r>
              <a:rPr lang="ru-RU" sz="2400" dirty="0"/>
              <a:t> </a:t>
            </a:r>
            <a:r>
              <a:rPr lang="ru-RU" sz="2800" i="1" dirty="0"/>
              <a:t>«Крестный ход в Курской губернии».</a:t>
            </a:r>
          </a:p>
        </p:txBody>
      </p:sp>
      <p:pic>
        <p:nvPicPr>
          <p:cNvPr id="35846" name="Picture 6" descr="Крестный ход в Курской губер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8804832" cy="555091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324528" cy="692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>
                <a:latin typeface="Monotype Corsiva" pitchFamily="66" charset="0"/>
              </a:rPr>
              <a:t>Фрагменты картины</a:t>
            </a:r>
          </a:p>
        </p:txBody>
      </p:sp>
      <p:pic>
        <p:nvPicPr>
          <p:cNvPr id="37900" name="Picture 12" descr="Фрагмент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764704"/>
            <a:ext cx="2393057" cy="2692400"/>
          </a:xfrm>
          <a:noFill/>
          <a:ln/>
        </p:spPr>
      </p:pic>
      <p:pic>
        <p:nvPicPr>
          <p:cNvPr id="37901" name="Picture 13" descr="Фрагмент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77050" y="765175"/>
            <a:ext cx="1992313" cy="2549525"/>
          </a:xfrm>
          <a:noFill/>
          <a:ln/>
        </p:spPr>
      </p:pic>
      <p:pic>
        <p:nvPicPr>
          <p:cNvPr id="37902" name="Picture 14" descr="Фрагмент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3724992"/>
            <a:ext cx="2376264" cy="3040861"/>
          </a:xfrm>
          <a:noFill/>
          <a:ln/>
        </p:spPr>
      </p:pic>
      <p:pic>
        <p:nvPicPr>
          <p:cNvPr id="37903" name="Picture 15" descr="Фрагмен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88224" y="3573016"/>
            <a:ext cx="2411412" cy="3083844"/>
          </a:xfrm>
          <a:noFill/>
          <a:ln/>
        </p:spPr>
      </p:pic>
      <p:pic>
        <p:nvPicPr>
          <p:cNvPr id="37904" name="Picture 16" descr="Фрагмент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052736"/>
            <a:ext cx="3600400" cy="546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278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Илья Ефимович Репин</vt:lpstr>
      <vt:lpstr>Репин родился в селе Чугуево Харьковской губернии в семье военного поселенца. Его первыми учителями живописи были местные иконописцы.</vt:lpstr>
      <vt:lpstr>И.Е.Репин в кругу семьи</vt:lpstr>
      <vt:lpstr>Слайд 4</vt:lpstr>
      <vt:lpstr>В 1871 г.за конкурсную картину  «Воскрешение дочери Иаира»  художник получает золотую медаль</vt:lpstr>
      <vt:lpstr>В картинах И.Е.Репина отразились разные стороны жизни тогдашней России, проявилось мастерство Репина-реалиста, тонкого психолога и наблюдателя, его умение с глубоким чувством передать драматизм ситуации.   С 1870 по 1873 гг Репин работает над картиной     «Бурлаки на Волге»</vt:lpstr>
      <vt:lpstr>В «Бурлаках на Волге» Репин не только заставляет нас почувствовать всю тяжесть подневольного труда бурлацкой  артели. Он раскрывает характер каждого бурлака, ту духовную силу, которая поддерживает этих изможденных людей.</vt:lpstr>
      <vt:lpstr>Энциклопедией жизни тогдашнего общества называли  современники одно из лучших полотен Репина — «Крестный ход в Курской губернии».</vt:lpstr>
      <vt:lpstr>Фрагменты картины</vt:lpstr>
      <vt:lpstr> Борцам за счастье народа — революционерам-народникам — посвятил художник следующие   произведения: «Арест пропагандиста»</vt:lpstr>
      <vt:lpstr>«Не ждали»</vt:lpstr>
      <vt:lpstr>«Отказ от исповеди».</vt:lpstr>
      <vt:lpstr>   Интересны исторические картины Репина. Незабываемое впечатление производит страшное, обезображенное ужасом лицо царя Ивана в картине  «Иван Грозный и сын его Иван 16 ноября 1581 года».  В тот день от удара отца царевич погиб.</vt:lpstr>
      <vt:lpstr>  «Запорожцы пишут письмо турецкому султану»</vt:lpstr>
      <vt:lpstr>Все персонажи в картине — красочные, колоритные фигуры, у каждого свой характер, своя манера держаться.</vt:lpstr>
      <vt:lpstr>Последняя крупная работа художника — великолепный групповой портрет  «Торжественное заседание Государственного Совета»</vt:lpstr>
      <vt:lpstr>Слайд 17</vt:lpstr>
      <vt:lpstr>Слайд 18</vt:lpstr>
      <vt:lpstr>Слайд 19</vt:lpstr>
      <vt:lpstr>Умер Репин в преклонном возрасте, в 1930 году, и вплоть до последних лет своих не выпускал из рук кисть. 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Илья Ефимович Репин</dc:title>
  <dc:creator>XTreme.ws</dc:creator>
  <cp:lastModifiedBy>XTreme.ws</cp:lastModifiedBy>
  <cp:revision>5</cp:revision>
  <dcterms:created xsi:type="dcterms:W3CDTF">2014-02-26T16:09:48Z</dcterms:created>
  <dcterms:modified xsi:type="dcterms:W3CDTF">2014-02-26T16:48:12Z</dcterms:modified>
</cp:coreProperties>
</file>