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Layouts/slideLayout13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5" r:id="rId8"/>
    <p:sldMasterId id="2147483757" r:id="rId9"/>
    <p:sldMasterId id="2147483769" r:id="rId10"/>
    <p:sldMasterId id="2147483782" r:id="rId11"/>
    <p:sldMasterId id="2147483830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-135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30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3266-903E-4009-AEDC-646BBD3D0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048B7-DBCB-4BAA-A501-575C950B1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E1BA0-0C8E-4B94-84EC-966643BB27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9EF6-5D78-40A1-9785-E16FDE10F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9DAF2-CB20-4EB8-9801-37F9BA0F6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07E9-3343-4187-A355-926058A90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E07C-D38E-45FF-9B55-E6B46489F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579D6-47DC-4B4E-B43A-C084E8C91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9841-20D8-4202-A028-4919153D6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F72B-25CF-4E25-A6AD-7FC9F3D27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F3AD9-2770-4E8D-A91F-07F827047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33A79-88BF-4C4E-9772-4CB6A3446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7540-B6EC-4725-9D6D-E263AA1EE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80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580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D9E5F-D552-4024-9F42-2F7CC9952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EA67-17B8-4300-9FCE-6D6D18232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81BB0-6C90-4952-B476-3FE5081BC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5B3D-8BF3-46D4-94E0-4CB860822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0DB4-FEF7-4CD1-8EF5-5D71F7CFD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8C569-0EFD-4010-A148-6F50974BF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CFE3-9248-4606-AB2A-61CDE7000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34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F894-F23F-45B6-B630-2F80D3329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A6085-B714-45DE-B551-59A89040E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DB1B4-97F4-4749-9847-CE2875D89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33157-9F0F-4800-8C68-6633498E9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C7CCA-25CC-4E41-9EA8-849DADFE5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84F894-F23F-45B6-B630-2F80D33290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58D63-E2E2-4FE1-82E5-5F12295B32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0E312B86-CA89-4C28-8499-203750C6D4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FD7D3-3E6B-4518-B0CD-E5D570BD9B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11D89-7E6B-4B7D-92DC-81748DC0D3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7A587-7438-45CB-8103-6F5FCC224B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58D63-E2E2-4FE1-82E5-5F12295B3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3A6B2-C11B-4B11-B984-2D45A9AC35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B1299-1273-43A2-8786-33773A8B0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696CE294-F4C8-44FA-BA7F-5786F14768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48F4-CFCA-4104-A27C-B45EACEEEC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80BEB-4605-43B2-83DF-CE4C9C5BD3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12B86-CA89-4C28-8499-203750C6D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D7D3-3E6B-4518-B0CD-E5D570BD9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11D89-7E6B-4B7D-92DC-81748DC0D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7A587-7438-45CB-8103-6F5FCC224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A6B2-C11B-4B11-B984-2D45A9AC3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B1299-1273-43A2-8786-33773A8B0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E294-F4C8-44FA-BA7F-5786F1476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348F4-CFCA-4104-A27C-B45EACEEE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0BEB-4605-43B2-83DF-CE4C9C5BD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B0B20-6222-485F-B075-19D2FD339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6B58-5955-4724-BBF4-B3386881F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270AD-EA7D-47A5-849F-C28ACF7EF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E9775-5A01-434D-B5A3-07CE07F7D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BC48-4408-4168-B12A-4443B662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EC26-F15B-459D-BCF1-04F91B9CF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77CBF-19C2-4706-8089-D5E002D6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D389C-26E8-493B-B0BC-20AF86FC3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DDBCF-DFD7-4626-8A54-233091D71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A426-B862-4B5F-A1AF-0286A58FF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DD897-ED23-4412-83A4-F951F6137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56CC7-31C8-4155-B934-C1E432489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C0AD-8A57-4ACD-8E5C-8E8B2A117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2F33-223E-4DEF-B2CF-8ABAC0E47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0E9D-EA56-49B6-9423-1E55B830A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AC2E8-5AB5-4C9D-B092-CA80DF3E2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FD06D-4370-44B2-845F-FCF081DD8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D5A6-FD51-4332-961B-3B7C562E6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57314-3C87-411D-B54F-F2DC8A0C8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4F6F0-F8C6-4F7E-AACC-887C8EA06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0E35-F3A4-42AE-B71A-A2C2ED569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6EDDE-39BB-4D8D-8FC7-1475351E9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2"/>
              <a:chExt cx="5533" cy="4339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2"/>
                <a:ext cx="5470" cy="4339"/>
                <a:chOff x="0" y="2"/>
                <a:chExt cx="5470" cy="4339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2"/>
                  <a:ext cx="5470" cy="4339"/>
                  <a:chOff x="0" y="2"/>
                  <a:chExt cx="5470" cy="4339"/>
                </a:xfrm>
              </p:grpSpPr>
              <p:grpSp>
                <p:nvGrpSpPr>
                  <p:cNvPr id="2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4"/>
                    <a:chOff x="3470" y="1532"/>
                    <a:chExt cx="1259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3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2"/>
                    <a:chOff x="2864" y="2019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6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7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8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79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0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1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2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8"/>
                    <a:chOff x="-74" y="1813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8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2"/>
                    <a:ext cx="635" cy="1534"/>
                    <a:chOff x="1935" y="30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27796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7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3"/>
                    <a:ext cx="1015" cy="1464"/>
                    <a:chOff x="2936" y="161"/>
                    <a:chExt cx="1015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8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799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0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2"/>
                    <a:chOff x="1455" y="1936"/>
                    <a:chExt cx="765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1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2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2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3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4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5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27806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4"/>
                    <a:chOff x="2287" y="2135"/>
                    <a:chExt cx="429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7807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33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34" name="Group 120"/>
            <p:cNvGrpSpPr>
              <a:grpSpLocks/>
            </p:cNvGrpSpPr>
            <p:nvPr/>
          </p:nvGrpSpPr>
          <p:grpSpPr bwMode="auto">
            <a:xfrm>
              <a:off x="1476" y="455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778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78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BDD4-5F23-4558-81C1-053429575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2AA07-4D4A-433A-AF9E-6A98DE3E5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3BAEA-2F22-4E00-83DB-A74AAA43E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34B56-5A57-4877-A222-581EF4432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905D8-89B1-4F9B-90A8-055DD39D6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70A4A-42DD-4653-9651-846A47BBE5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7E61-813F-41A0-9770-849149CB7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A9A63-2D8E-44D9-807F-2E7B8EFF7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4AA6E-4EF9-4877-89AA-9AC220048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13EE7-5B83-4E61-A1E7-B88800921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3AC54-5D5B-4964-9825-9E2BD0E1F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17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7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4530C-5F5F-4B3C-A09A-427C7D742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C510-5D97-4729-9B44-77176DCDB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02EB-B50E-4526-B89E-69D8AFC1A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DCF1-6D1C-4AB9-A083-029F2D6E8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2918F-9709-4555-A7D7-75F1141BA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F72B0-8EC1-47A7-A2F2-6C095D8EB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39F2-C537-4567-BA0B-7E4581980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AEAD2-066C-4B20-8E1D-60BB8D8EA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70370-9B16-48C9-AF2C-BBD1A6AA52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75E2-A5BA-4FB6-93D6-9D4698F88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2A1F-EB53-4F31-952A-ECD00EDAC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58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8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4E789-A201-4853-8EC5-B866D318B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0B75D-0115-4814-966C-CAC194001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7E257-9DBD-44B3-ABA8-5F562F787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5D8F-944F-43B5-AF95-6436C4B59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48CAD-8D99-47DF-929E-DAAF6ADFC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B82B4-0B31-449F-AF4B-F9B924B73D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F93B-ABE3-40E6-AFB2-D40565D1B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431D-EDB1-4212-BEFA-C286ECBB7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BF2B6-6180-4C9A-89B3-6529F2F8A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D688-8A6C-4D9C-9B22-4C9E5064A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A7B23-22F8-4AF7-83B0-F0B9B40E7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F7BD5-6A99-45C0-8EAF-29F4324DC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7E5A-D3C9-4B12-AF7C-19EBD2A59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F9863-D55A-42C7-A48A-5C9F5AEC5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7D4FD-0872-4C52-841B-BFF6F2AAE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33E63-F592-4F53-A5A6-A61907EF2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23744-9AFD-441B-9F88-58E82302B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118F-AB6F-4465-BC0A-B35C74752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4F72E-AD28-48ED-8232-70EEC6579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84698-22EC-495A-942B-C3F8C8828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B543F-2822-47D9-A96C-ECCC09422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5903-62A5-4E17-AE97-0CF2193F9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975E4-24F1-439C-82B2-F66E4523D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42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D6BE-825B-4BE3-9681-124CE9ED0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43D24-BAAA-42E9-924A-247A0ADD2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45528-D1EB-40CB-B8F5-8D4A58085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A979-DCD5-43ED-9E93-AE45C2998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B20E1-8812-406F-AED3-0DC470707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92F5E-20EB-413F-9EB9-EF878CDAA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27218-B648-4C95-A1D6-E5FFAFF4B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344CD-DF8D-4EBE-9DB8-1EDDCC8F6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4321B-D45A-4ACC-B087-8091D50B7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E458-78CF-4484-A1C2-01D72F679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image" Target="../media/image2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28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8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28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568F2DC-B680-475C-9059-AEB7954D2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7475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7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77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477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7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7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6AB414C-9BD5-4E18-9D46-111908F8F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478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8B03295-3840-44EE-A200-34F76A68DC5F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5CAFBCB-6900-4F42-B90D-0595EA8A72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1A5708C-A353-4993-A435-8E0332622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84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6680B77-7DC7-41D2-854B-CDECADF45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84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84A9A79-125C-48CB-9AAD-2BB0A6727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5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6628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6631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663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63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663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63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664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664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664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4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665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665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665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5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666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666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666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6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666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667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667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667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7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668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668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668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8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669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669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669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69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669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670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670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70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670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0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671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671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5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671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1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671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672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6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672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672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2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673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7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673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2668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673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73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2673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0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6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7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4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1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3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5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760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2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76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76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299ED2D-76D4-46BC-ACA9-0C1459F4D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2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07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07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7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73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4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4BFFACA-EE85-4C00-A80C-59FFC317A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83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3483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3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4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8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48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7A1A8FE-BA4E-4359-8B1E-D946C7F27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389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9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89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0D4BCFD3-1F63-42BD-B87C-5F807EE62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2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707273F6-9055-4671-B22E-18D465360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29256" y="3571876"/>
            <a:ext cx="2851206" cy="150019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uk-UA" dirty="0" smtClean="0">
                <a:solidFill>
                  <a:srgbClr val="0070C0"/>
                </a:solidFill>
              </a:rPr>
              <a:t>Виконала:</a:t>
            </a:r>
          </a:p>
          <a:p>
            <a:pPr algn="l"/>
            <a:r>
              <a:rPr lang="uk-UA" dirty="0" smtClean="0">
                <a:solidFill>
                  <a:srgbClr val="0070C0"/>
                </a:solidFill>
              </a:rPr>
              <a:t>у</a:t>
            </a:r>
            <a:r>
              <a:rPr lang="uk-UA" dirty="0" smtClean="0">
                <a:solidFill>
                  <a:srgbClr val="0070C0"/>
                </a:solidFill>
              </a:rPr>
              <a:t>чениця 11-а класу</a:t>
            </a:r>
          </a:p>
          <a:p>
            <a:pPr algn="l"/>
            <a:r>
              <a:rPr lang="uk-UA" dirty="0" smtClean="0">
                <a:solidFill>
                  <a:srgbClr val="0070C0"/>
                </a:solidFill>
              </a:rPr>
              <a:t>КЗО ДСЗШ №147</a:t>
            </a:r>
          </a:p>
          <a:p>
            <a:pPr algn="l"/>
            <a:r>
              <a:rPr lang="uk-UA" dirty="0" smtClean="0">
                <a:solidFill>
                  <a:srgbClr val="0070C0"/>
                </a:solidFill>
              </a:rPr>
              <a:t>і</a:t>
            </a:r>
            <a:r>
              <a:rPr lang="uk-UA" dirty="0" smtClean="0">
                <a:solidFill>
                  <a:srgbClr val="0070C0"/>
                </a:solidFill>
              </a:rPr>
              <a:t>м. В. Чорновола</a:t>
            </a:r>
          </a:p>
          <a:p>
            <a:pPr algn="l"/>
            <a:r>
              <a:rPr lang="uk-UA" dirty="0" smtClean="0">
                <a:solidFill>
                  <a:srgbClr val="0070C0"/>
                </a:solidFill>
              </a:rPr>
              <a:t>Іващенко Ірина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736"/>
            <a:ext cx="6129326" cy="1828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Пол</a:t>
            </a:r>
            <a:r>
              <a:rPr lang="uk-UA" dirty="0" err="1" smtClean="0">
                <a:solidFill>
                  <a:srgbClr val="0070C0"/>
                </a:solidFill>
              </a:rPr>
              <a:t>ікультурність</a:t>
            </a:r>
            <a:r>
              <a:rPr lang="uk-UA" dirty="0" smtClean="0">
                <a:solidFill>
                  <a:srgbClr val="0070C0"/>
                </a:solidFill>
              </a:rPr>
              <a:t/>
            </a:r>
            <a:br>
              <a:rPr lang="uk-UA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b="1" dirty="0" smtClean="0"/>
          </a:p>
          <a:p>
            <a:r>
              <a:rPr lang="uk-UA" b="1" dirty="0" err="1" smtClean="0"/>
              <a:t>Полікультурність</a:t>
            </a:r>
            <a:r>
              <a:rPr lang="uk-UA" b="1" dirty="0" smtClean="0"/>
              <a:t> </a:t>
            </a:r>
            <a:r>
              <a:rPr lang="uk-UA" dirty="0" smtClean="0"/>
              <a:t>– це політика, заснована на ідеї рівнозначної цінності культур усіх народів, паралельного існування культур з метою їх взаємного проникнення, збагачення й розвитку в загальнолюдському руслі масової культури.</a:t>
            </a:r>
          </a:p>
        </p:txBody>
      </p:sp>
      <p:pic>
        <p:nvPicPr>
          <p:cNvPr id="158722" name="Picture 2" descr="http://school9.com.ua/content/05-10-2011/3A0D9E27_5655_49A4_94CF_8BC299221ED8_mw800_mh600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2808" y="214291"/>
            <a:ext cx="4230893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3286124"/>
            <a:ext cx="7772400" cy="309086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полікультурні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?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багатьма</a:t>
            </a:r>
            <a:r>
              <a:rPr lang="ru-RU" dirty="0" smtClean="0"/>
              <a:t> культурами </a:t>
            </a:r>
            <a:r>
              <a:rPr lang="ru-RU" dirty="0" err="1" smtClean="0"/>
              <a:t>виникли</a:t>
            </a:r>
            <a:r>
              <a:rPr lang="ru-RU" dirty="0" smtClean="0"/>
              <a:t> в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та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Наприклад</a:t>
            </a:r>
            <a:r>
              <a:rPr lang="ru-RU" dirty="0" smtClean="0"/>
              <a:t>, в </a:t>
            </a:r>
            <a:r>
              <a:rPr lang="ru-RU" dirty="0" err="1" smtClean="0"/>
              <a:t>Європі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полікультурних</a:t>
            </a:r>
            <a:r>
              <a:rPr lang="ru-RU" dirty="0" smtClean="0"/>
              <a:t> </a:t>
            </a:r>
            <a:r>
              <a:rPr lang="ru-RU" dirty="0" err="1" smtClean="0"/>
              <a:t>суспільств</a:t>
            </a:r>
            <a:r>
              <a:rPr lang="ru-RU" dirty="0" smtClean="0"/>
              <a:t> став </a:t>
            </a:r>
            <a:r>
              <a:rPr lang="ru-RU" dirty="0" err="1" smtClean="0"/>
              <a:t>посилюватися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В той час </a:t>
            </a:r>
            <a:r>
              <a:rPr lang="ru-RU" dirty="0" err="1" smtClean="0"/>
              <a:t>відбувалося</a:t>
            </a:r>
            <a:r>
              <a:rPr lang="ru-RU" dirty="0" smtClean="0"/>
              <a:t>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в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межах </a:t>
            </a:r>
            <a:r>
              <a:rPr lang="ru-RU" dirty="0" err="1" smtClean="0"/>
              <a:t>країн</a:t>
            </a:r>
            <a:r>
              <a:rPr lang="ru-RU" dirty="0" smtClean="0"/>
              <a:t> (</a:t>
            </a:r>
            <a:r>
              <a:rPr lang="ru-RU" b="1" i="1" dirty="0" err="1" smtClean="0"/>
              <a:t>міграція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співіснування</a:t>
            </a:r>
            <a:r>
              <a:rPr lang="ru-RU" dirty="0" smtClean="0"/>
              <a:t> в межах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культур.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b="1" i="1" dirty="0" err="1" smtClean="0"/>
              <a:t>багатокультурною</a:t>
            </a:r>
            <a:r>
              <a:rPr lang="ru-RU" dirty="0" smtClean="0"/>
              <a:t> державою.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культур, </a:t>
            </a:r>
            <a:r>
              <a:rPr lang="ru-RU" dirty="0" err="1" smtClean="0"/>
              <a:t>національностей</a:t>
            </a:r>
            <a:r>
              <a:rPr lang="ru-RU" dirty="0" smtClean="0"/>
              <a:t>, </a:t>
            </a:r>
            <a:r>
              <a:rPr lang="ru-RU" dirty="0" err="1" smtClean="0"/>
              <a:t>віросповідань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полікультурною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b="1" i="1" dirty="0" err="1" smtClean="0"/>
              <a:t>поліетнічною</a:t>
            </a:r>
            <a:r>
              <a:rPr lang="ru-RU" dirty="0" smtClean="0"/>
              <a:t> державою.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етносів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являються</a:t>
            </a:r>
            <a:r>
              <a:rPr lang="ru-RU" dirty="0" smtClean="0"/>
              <a:t> </a:t>
            </a:r>
            <a:r>
              <a:rPr lang="ru-RU" dirty="0" err="1" smtClean="0"/>
              <a:t>носіями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культур. В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та </a:t>
            </a:r>
            <a:r>
              <a:rPr lang="ru-RU" dirty="0" err="1" smtClean="0"/>
              <a:t>етноси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b="1" i="1" dirty="0" err="1" smtClean="0"/>
              <a:t>меншинами</a:t>
            </a:r>
            <a:r>
              <a:rPr lang="ru-RU" dirty="0" smtClean="0"/>
              <a:t>. 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     </a:t>
            </a:r>
            <a:r>
              <a:rPr lang="ru-RU" b="1" i="1" dirty="0" err="1" smtClean="0"/>
              <a:t>Меншини</a:t>
            </a:r>
            <a:r>
              <a:rPr lang="ru-RU" dirty="0" smtClean="0"/>
              <a:t> -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на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довгого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відмінними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рисами характеру, </a:t>
            </a:r>
            <a:r>
              <a:rPr lang="ru-RU" dirty="0" err="1" smtClean="0"/>
              <a:t>мовою</a:t>
            </a:r>
            <a:r>
              <a:rPr lang="ru-RU" dirty="0" smtClean="0"/>
              <a:t>, культурою, </a:t>
            </a:r>
            <a:r>
              <a:rPr lang="ru-RU" dirty="0" err="1" smtClean="0"/>
              <a:t>поведінкою</a:t>
            </a:r>
            <a:r>
              <a:rPr lang="ru-RU" dirty="0" smtClean="0"/>
              <a:t>, </a:t>
            </a:r>
            <a:r>
              <a:rPr lang="ru-RU" dirty="0" err="1" smtClean="0"/>
              <a:t>звичаями</a:t>
            </a:r>
            <a:r>
              <a:rPr lang="ru-RU" dirty="0" smtClean="0"/>
              <a:t>, способом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57698" name="Picture 2" descr="http://iyazyki.ru/wp-content/uploads/2013/11/isaev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00042"/>
            <a:ext cx="4714908" cy="258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70C0"/>
                </a:solidFill>
              </a:rPr>
              <a:t>Міжнаціональні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та </a:t>
            </a:r>
            <a:r>
              <a:rPr lang="ru-RU" b="1" dirty="0" err="1" smtClean="0">
                <a:solidFill>
                  <a:srgbClr val="0070C0"/>
                </a:solidFill>
              </a:rPr>
              <a:t>міжконфесійні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конфлікти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та</a:t>
            </a:r>
            <a:r>
              <a:rPr lang="ru-RU" b="1" dirty="0" smtClean="0">
                <a:solidFill>
                  <a:srgbClr val="0070C0"/>
                </a:solidFill>
              </a:rPr>
              <a:t> шляхи </a:t>
            </a:r>
            <a:r>
              <a:rPr lang="ru-RU" b="1" dirty="0" err="1" smtClean="0">
                <a:solidFill>
                  <a:srgbClr val="0070C0"/>
                </a:solidFill>
              </a:rPr>
              <a:t>їх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розв’язання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7282"/>
          </a:xfrm>
        </p:spPr>
        <p:txBody>
          <a:bodyPr>
            <a:normAutofit fontScale="40000" lnSpcReduction="20000"/>
          </a:bodyPr>
          <a:lstStyle/>
          <a:p>
            <a:r>
              <a:rPr lang="ru-RU" sz="3500" b="1" i="1" dirty="0" err="1" smtClean="0"/>
              <a:t>Міжетнічні</a:t>
            </a:r>
            <a:r>
              <a:rPr lang="ru-RU" sz="3500" dirty="0" smtClean="0"/>
              <a:t> </a:t>
            </a:r>
            <a:r>
              <a:rPr lang="ru-RU" sz="3500" b="1" i="1" dirty="0" smtClean="0"/>
              <a:t>(</a:t>
            </a:r>
            <a:r>
              <a:rPr lang="ru-RU" sz="3500" b="1" i="1" dirty="0" err="1" smtClean="0"/>
              <a:t>міжнаціональні</a:t>
            </a:r>
            <a:r>
              <a:rPr lang="ru-RU" sz="3500" b="1" i="1" dirty="0" smtClean="0"/>
              <a:t>) </a:t>
            </a:r>
            <a:r>
              <a:rPr lang="ru-RU" sz="3500" b="1" i="1" dirty="0" err="1" smtClean="0"/>
              <a:t>відносини</a:t>
            </a:r>
            <a:r>
              <a:rPr lang="ru-RU" sz="3500" dirty="0" smtClean="0"/>
              <a:t> — </a:t>
            </a:r>
            <a:r>
              <a:rPr lang="ru-RU" sz="3500" dirty="0" err="1" smtClean="0"/>
              <a:t>відносини</a:t>
            </a:r>
            <a:r>
              <a:rPr lang="ru-RU" sz="3500" dirty="0" smtClean="0"/>
              <a:t> </a:t>
            </a:r>
            <a:r>
              <a:rPr lang="ru-RU" sz="3500" dirty="0" err="1" smtClean="0"/>
              <a:t>між</a:t>
            </a:r>
            <a:r>
              <a:rPr lang="ru-RU" sz="3500" dirty="0" smtClean="0"/>
              <a:t> </a:t>
            </a:r>
            <a:r>
              <a:rPr lang="ru-RU" sz="3500" dirty="0" err="1" smtClean="0"/>
              <a:t>етносами</a:t>
            </a:r>
            <a:r>
              <a:rPr lang="ru-RU" sz="3500" dirty="0" smtClean="0"/>
              <a:t> (народами), </a:t>
            </a:r>
            <a:r>
              <a:rPr lang="ru-RU" sz="3500" dirty="0" err="1" smtClean="0"/>
              <a:t>що</a:t>
            </a:r>
            <a:r>
              <a:rPr lang="ru-RU" sz="3500" dirty="0" smtClean="0"/>
              <a:t> </a:t>
            </a:r>
            <a:r>
              <a:rPr lang="ru-RU" sz="3500" dirty="0" err="1" smtClean="0"/>
              <a:t>охоплюють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усі</a:t>
            </a:r>
            <a:r>
              <a:rPr lang="ru-RU" sz="3500" dirty="0" smtClean="0"/>
              <a:t> </a:t>
            </a:r>
            <a:r>
              <a:rPr lang="ru-RU" sz="3500" dirty="0" err="1" smtClean="0"/>
              <a:t>сфери</a:t>
            </a:r>
            <a:r>
              <a:rPr lang="ru-RU" sz="3500" dirty="0" smtClean="0"/>
              <a:t> </a:t>
            </a:r>
            <a:r>
              <a:rPr lang="ru-RU" sz="3500" dirty="0" err="1" smtClean="0"/>
              <a:t>суспільного</a:t>
            </a:r>
            <a:r>
              <a:rPr lang="ru-RU" sz="3500" dirty="0" smtClean="0"/>
              <a:t> </a:t>
            </a:r>
            <a:r>
              <a:rPr lang="ru-RU" sz="3500" dirty="0" err="1" smtClean="0"/>
              <a:t>життя</a:t>
            </a:r>
            <a:r>
              <a:rPr lang="ru-RU" sz="3500" dirty="0" smtClean="0"/>
              <a:t>.</a:t>
            </a:r>
          </a:p>
          <a:p>
            <a:r>
              <a:rPr lang="ru-RU" sz="3500" b="1" i="1" dirty="0" err="1" smtClean="0"/>
              <a:t>Рівні</a:t>
            </a:r>
            <a:r>
              <a:rPr lang="ru-RU" sz="3500" b="1" i="1" dirty="0" smtClean="0"/>
              <a:t> </a:t>
            </a:r>
            <a:r>
              <a:rPr lang="ru-RU" sz="3500" b="1" i="1" dirty="0" err="1" smtClean="0"/>
              <a:t>міжетнічних</a:t>
            </a:r>
            <a:r>
              <a:rPr lang="ru-RU" sz="3500" b="1" i="1" dirty="0" smtClean="0"/>
              <a:t> </a:t>
            </a:r>
            <a:r>
              <a:rPr lang="ru-RU" sz="3500" b="1" i="1" dirty="0" err="1" smtClean="0"/>
              <a:t>взаємин</a:t>
            </a:r>
            <a:r>
              <a:rPr lang="ru-RU" sz="3500" b="1" i="1" dirty="0" smtClean="0"/>
              <a:t>:</a:t>
            </a:r>
            <a:endParaRPr lang="ru-RU" sz="3500" dirty="0" smtClean="0"/>
          </a:p>
          <a:p>
            <a:pPr>
              <a:buNone/>
            </a:pPr>
            <a:r>
              <a:rPr lang="ru-RU" sz="3500" dirty="0" smtClean="0"/>
              <a:t>   1</a:t>
            </a:r>
            <a:r>
              <a:rPr lang="ru-RU" sz="3500" dirty="0" smtClean="0"/>
              <a:t>) </a:t>
            </a:r>
            <a:r>
              <a:rPr lang="ru-RU" sz="3500" dirty="0" err="1" smtClean="0"/>
              <a:t>взаємодія</a:t>
            </a:r>
            <a:r>
              <a:rPr lang="ru-RU" sz="3500" dirty="0" smtClean="0"/>
              <a:t> </a:t>
            </a:r>
            <a:r>
              <a:rPr lang="ru-RU" sz="3500" dirty="0" err="1" smtClean="0"/>
              <a:t>народів</a:t>
            </a:r>
            <a:r>
              <a:rPr lang="ru-RU" sz="3500" dirty="0" smtClean="0"/>
              <a:t> у </a:t>
            </a:r>
            <a:r>
              <a:rPr lang="ru-RU" sz="3500" dirty="0" err="1" smtClean="0"/>
              <a:t>різних</a:t>
            </a:r>
            <a:r>
              <a:rPr lang="ru-RU" sz="3500" dirty="0" smtClean="0"/>
              <a:t> сферах </a:t>
            </a:r>
            <a:r>
              <a:rPr lang="ru-RU" sz="3500" dirty="0" err="1" smtClean="0"/>
              <a:t>суспільного</a:t>
            </a:r>
            <a:r>
              <a:rPr lang="ru-RU" sz="3500" dirty="0" smtClean="0"/>
              <a:t> </a:t>
            </a:r>
            <a:r>
              <a:rPr lang="ru-RU" sz="3500" dirty="0" err="1" smtClean="0"/>
              <a:t>життя</a:t>
            </a:r>
            <a:r>
              <a:rPr lang="ru-RU" sz="3500" dirty="0" smtClean="0"/>
              <a:t>;</a:t>
            </a:r>
          </a:p>
          <a:p>
            <a:pPr>
              <a:buNone/>
            </a:pPr>
            <a:r>
              <a:rPr lang="ru-RU" sz="3500" dirty="0" smtClean="0"/>
              <a:t>   2</a:t>
            </a:r>
            <a:r>
              <a:rPr lang="ru-RU" sz="3500" dirty="0" smtClean="0"/>
              <a:t>) </a:t>
            </a:r>
            <a:r>
              <a:rPr lang="ru-RU" sz="3500" dirty="0" err="1" smtClean="0"/>
              <a:t>міжособистісні</a:t>
            </a:r>
            <a:r>
              <a:rPr lang="ru-RU" sz="3500" dirty="0" smtClean="0"/>
              <a:t> </a:t>
            </a:r>
            <a:r>
              <a:rPr lang="ru-RU" sz="3500" dirty="0" err="1" smtClean="0"/>
              <a:t>стосунки</a:t>
            </a:r>
            <a:r>
              <a:rPr lang="ru-RU" sz="3500" dirty="0" smtClean="0"/>
              <a:t> людей </a:t>
            </a:r>
            <a:r>
              <a:rPr lang="ru-RU" sz="3500" dirty="0" err="1" smtClean="0"/>
              <a:t>різної</a:t>
            </a:r>
            <a:r>
              <a:rPr lang="ru-RU" sz="3500" dirty="0" smtClean="0"/>
              <a:t> </a:t>
            </a:r>
            <a:r>
              <a:rPr lang="ru-RU" sz="3500" dirty="0" err="1" smtClean="0"/>
              <a:t>етнічної</a:t>
            </a:r>
            <a:r>
              <a:rPr lang="ru-RU" sz="3500" dirty="0" smtClean="0"/>
              <a:t> </a:t>
            </a:r>
            <a:r>
              <a:rPr lang="ru-RU" sz="3500" dirty="0" err="1" smtClean="0"/>
              <a:t>приналежності</a:t>
            </a:r>
            <a:r>
              <a:rPr lang="ru-RU" sz="3500" dirty="0" smtClean="0"/>
              <a:t>.</a:t>
            </a:r>
          </a:p>
          <a:p>
            <a:pPr>
              <a:buNone/>
            </a:pPr>
            <a:r>
              <a:rPr lang="ru-RU" sz="3500" dirty="0" smtClean="0"/>
              <a:t>       У </a:t>
            </a:r>
            <a:r>
              <a:rPr lang="ru-RU" sz="3500" dirty="0" err="1" smtClean="0"/>
              <a:t>сучасному</a:t>
            </a:r>
            <a:r>
              <a:rPr lang="ru-RU" sz="3500" dirty="0" smtClean="0"/>
              <a:t> </a:t>
            </a:r>
            <a:r>
              <a:rPr lang="ru-RU" sz="3500" dirty="0" err="1" smtClean="0"/>
              <a:t>світі</a:t>
            </a:r>
            <a:r>
              <a:rPr lang="ru-RU" sz="3500" dirty="0" smtClean="0"/>
              <a:t> </a:t>
            </a:r>
            <a:r>
              <a:rPr lang="ru-RU" sz="3500" dirty="0" err="1" smtClean="0"/>
              <a:t>відбувається</a:t>
            </a:r>
            <a:r>
              <a:rPr lang="ru-RU" sz="3500" dirty="0" smtClean="0"/>
              <a:t> </a:t>
            </a:r>
            <a:r>
              <a:rPr lang="ru-RU" sz="3500" dirty="0" err="1" smtClean="0"/>
              <a:t>економічне</a:t>
            </a:r>
            <a:r>
              <a:rPr lang="ru-RU" sz="3500" dirty="0" smtClean="0"/>
              <a:t>, </a:t>
            </a:r>
            <a:r>
              <a:rPr lang="ru-RU" sz="3500" dirty="0" err="1" smtClean="0"/>
              <a:t>культурне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навіть</a:t>
            </a:r>
            <a:r>
              <a:rPr lang="ru-RU" sz="3500" dirty="0" smtClean="0"/>
              <a:t> </a:t>
            </a:r>
            <a:r>
              <a:rPr lang="ru-RU" sz="3500" dirty="0" err="1" smtClean="0"/>
              <a:t>політичне</a:t>
            </a:r>
            <a:r>
              <a:rPr lang="ru-RU" sz="3500" dirty="0" smtClean="0"/>
              <a:t> </a:t>
            </a:r>
            <a:r>
              <a:rPr lang="ru-RU" sz="3500" dirty="0" err="1" smtClean="0"/>
              <a:t>зближення</a:t>
            </a:r>
            <a:r>
              <a:rPr lang="ru-RU" sz="3500" dirty="0" smtClean="0"/>
              <a:t> (</a:t>
            </a:r>
            <a:r>
              <a:rPr lang="ru-RU" sz="3500" dirty="0" err="1" smtClean="0"/>
              <a:t>інтеграція</a:t>
            </a:r>
            <a:r>
              <a:rPr lang="ru-RU" sz="3500" dirty="0" smtClean="0"/>
              <a:t>) </a:t>
            </a:r>
            <a:r>
              <a:rPr lang="ru-RU" sz="3500" dirty="0" err="1" smtClean="0"/>
              <a:t>націй</a:t>
            </a:r>
            <a:r>
              <a:rPr lang="ru-RU" sz="3500" dirty="0" smtClean="0"/>
              <a:t> (ЄС — </a:t>
            </a:r>
            <a:r>
              <a:rPr lang="ru-RU" sz="3500" dirty="0" err="1" smtClean="0"/>
              <a:t>Європейський</a:t>
            </a:r>
            <a:r>
              <a:rPr lang="ru-RU" sz="3500" dirty="0" smtClean="0"/>
              <a:t> Союз</a:t>
            </a:r>
            <a:r>
              <a:rPr lang="ru-RU" sz="3500" dirty="0" smtClean="0"/>
              <a:t>).</a:t>
            </a:r>
          </a:p>
          <a:p>
            <a:r>
              <a:rPr lang="ru-RU" sz="3500" dirty="0" err="1" smtClean="0"/>
              <a:t>Європейський</a:t>
            </a:r>
            <a:r>
              <a:rPr lang="ru-RU" sz="3500" dirty="0" smtClean="0"/>
              <a:t> Союз, </a:t>
            </a:r>
            <a:r>
              <a:rPr lang="ru-RU" sz="3500" dirty="0" err="1" smtClean="0"/>
              <a:t>утворений</a:t>
            </a:r>
            <a:r>
              <a:rPr lang="ru-RU" sz="3500" dirty="0" smtClean="0"/>
              <a:t> 1993 р. </a:t>
            </a:r>
            <a:r>
              <a:rPr lang="ru-RU" sz="3500" dirty="0" err="1" smtClean="0"/>
              <a:t>відповідно</a:t>
            </a:r>
            <a:r>
              <a:rPr lang="ru-RU" sz="3500" dirty="0" smtClean="0"/>
              <a:t> до </a:t>
            </a:r>
            <a:r>
              <a:rPr lang="ru-RU" sz="3500" dirty="0" err="1" smtClean="0"/>
              <a:t>Маастрихтського</a:t>
            </a:r>
            <a:r>
              <a:rPr lang="ru-RU" sz="3500" dirty="0" smtClean="0"/>
              <a:t> договору 1992 р. на </a:t>
            </a:r>
            <a:r>
              <a:rPr lang="ru-RU" sz="3500" dirty="0" err="1" smtClean="0"/>
              <a:t>базі</a:t>
            </a:r>
            <a:r>
              <a:rPr lang="ru-RU" sz="3500" dirty="0" smtClean="0"/>
              <a:t> </a:t>
            </a:r>
            <a:r>
              <a:rPr lang="ru-RU" sz="3500" dirty="0" err="1" smtClean="0"/>
              <a:t>Європейського</a:t>
            </a:r>
            <a:r>
              <a:rPr lang="ru-RU" sz="3500" dirty="0" smtClean="0"/>
              <a:t> </a:t>
            </a:r>
            <a:r>
              <a:rPr lang="ru-RU" sz="3500" dirty="0" err="1" smtClean="0"/>
              <a:t>Співтовариства</a:t>
            </a:r>
            <a:r>
              <a:rPr lang="ru-RU" sz="3500" dirty="0" smtClean="0"/>
              <a:t>, </a:t>
            </a:r>
            <a:r>
              <a:rPr lang="ru-RU" sz="3500" dirty="0" err="1" smtClean="0"/>
              <a:t>об’єднує</a:t>
            </a:r>
            <a:r>
              <a:rPr lang="ru-RU" sz="3500" dirty="0" smtClean="0"/>
              <a:t>: </a:t>
            </a:r>
            <a:r>
              <a:rPr lang="ru-RU" sz="3500" dirty="0" err="1" smtClean="0"/>
              <a:t>Бельгію</a:t>
            </a:r>
            <a:r>
              <a:rPr lang="ru-RU" sz="3500" dirty="0" smtClean="0"/>
              <a:t>, </a:t>
            </a:r>
            <a:r>
              <a:rPr lang="ru-RU" sz="3500" dirty="0" err="1" smtClean="0"/>
              <a:t>Великобританію</a:t>
            </a:r>
            <a:r>
              <a:rPr lang="ru-RU" sz="3500" dirty="0" smtClean="0"/>
              <a:t>, </a:t>
            </a:r>
            <a:r>
              <a:rPr lang="ru-RU" sz="3500" dirty="0" err="1" smtClean="0"/>
              <a:t>Німеччину</a:t>
            </a:r>
            <a:r>
              <a:rPr lang="ru-RU" sz="3500" dirty="0" smtClean="0"/>
              <a:t>, </a:t>
            </a:r>
            <a:r>
              <a:rPr lang="ru-RU" sz="3500" dirty="0" err="1" smtClean="0"/>
              <a:t>Грецію</a:t>
            </a:r>
            <a:r>
              <a:rPr lang="ru-RU" sz="3500" dirty="0" smtClean="0"/>
              <a:t>, </a:t>
            </a:r>
            <a:r>
              <a:rPr lang="ru-RU" sz="3500" dirty="0" err="1" smtClean="0"/>
              <a:t>Данію</a:t>
            </a:r>
            <a:r>
              <a:rPr lang="ru-RU" sz="3500" dirty="0" smtClean="0"/>
              <a:t>, </a:t>
            </a:r>
            <a:r>
              <a:rPr lang="ru-RU" sz="3500" dirty="0" err="1" smtClean="0"/>
              <a:t>Іспанію</a:t>
            </a:r>
            <a:r>
              <a:rPr lang="ru-RU" sz="3500" dirty="0" smtClean="0"/>
              <a:t>, </a:t>
            </a:r>
            <a:r>
              <a:rPr lang="ru-RU" sz="3500" dirty="0" err="1" smtClean="0"/>
              <a:t>Італію</a:t>
            </a:r>
            <a:r>
              <a:rPr lang="ru-RU" sz="3500" dirty="0" smtClean="0"/>
              <a:t>, Люксембург, </a:t>
            </a:r>
            <a:r>
              <a:rPr lang="ru-RU" sz="3500" dirty="0" err="1" smtClean="0"/>
              <a:t>Нідерланди</a:t>
            </a:r>
            <a:r>
              <a:rPr lang="ru-RU" sz="3500" dirty="0" smtClean="0"/>
              <a:t>, </a:t>
            </a:r>
            <a:r>
              <a:rPr lang="ru-RU" sz="3500" dirty="0" err="1" smtClean="0"/>
              <a:t>Португалію</a:t>
            </a:r>
            <a:r>
              <a:rPr lang="ru-RU" sz="3500" dirty="0" smtClean="0"/>
              <a:t>, </a:t>
            </a:r>
            <a:r>
              <a:rPr lang="ru-RU" sz="3500" dirty="0" err="1" smtClean="0"/>
              <a:t>Францію</a:t>
            </a:r>
            <a:r>
              <a:rPr lang="ru-RU" sz="3500" dirty="0" smtClean="0"/>
              <a:t>, </a:t>
            </a:r>
            <a:r>
              <a:rPr lang="ru-RU" sz="3500" dirty="0" err="1" smtClean="0"/>
              <a:t>Ірландію</a:t>
            </a:r>
            <a:r>
              <a:rPr lang="ru-RU" sz="3500" dirty="0" smtClean="0"/>
              <a:t>, </a:t>
            </a:r>
            <a:r>
              <a:rPr lang="ru-RU" sz="3500" dirty="0" err="1" smtClean="0"/>
              <a:t>Австрію</a:t>
            </a:r>
            <a:r>
              <a:rPr lang="ru-RU" sz="3500" dirty="0" smtClean="0"/>
              <a:t>, </a:t>
            </a:r>
            <a:r>
              <a:rPr lang="ru-RU" sz="3500" dirty="0" err="1" smtClean="0"/>
              <a:t>Швецію</a:t>
            </a:r>
            <a:r>
              <a:rPr lang="ru-RU" sz="3500" dirty="0" smtClean="0"/>
              <a:t>, </a:t>
            </a:r>
            <a:r>
              <a:rPr lang="ru-RU" sz="3500" dirty="0" err="1" smtClean="0"/>
              <a:t>Фінляндію</a:t>
            </a:r>
            <a:r>
              <a:rPr lang="ru-RU" sz="3500" dirty="0" smtClean="0"/>
              <a:t>, Польщу, </a:t>
            </a:r>
            <a:r>
              <a:rPr lang="ru-RU" sz="3500" dirty="0" err="1" smtClean="0"/>
              <a:t>Угорщину</a:t>
            </a:r>
            <a:r>
              <a:rPr lang="ru-RU" sz="3500" dirty="0" smtClean="0"/>
              <a:t>, </a:t>
            </a:r>
            <a:r>
              <a:rPr lang="ru-RU" sz="3500" dirty="0" err="1" smtClean="0"/>
              <a:t>Чехію</a:t>
            </a:r>
            <a:r>
              <a:rPr lang="ru-RU" sz="3500" dirty="0" smtClean="0"/>
              <a:t>, </a:t>
            </a:r>
            <a:r>
              <a:rPr lang="ru-RU" sz="3500" dirty="0" err="1" smtClean="0"/>
              <a:t>Словаччину</a:t>
            </a:r>
            <a:r>
              <a:rPr lang="ru-RU" sz="3500" dirty="0" smtClean="0"/>
              <a:t>, </a:t>
            </a:r>
            <a:r>
              <a:rPr lang="ru-RU" sz="3500" dirty="0" err="1" smtClean="0"/>
              <a:t>Естонію</a:t>
            </a:r>
            <a:r>
              <a:rPr lang="ru-RU" sz="3500" dirty="0" smtClean="0"/>
              <a:t>, </a:t>
            </a:r>
            <a:r>
              <a:rPr lang="ru-RU" sz="3500" dirty="0" err="1" smtClean="0"/>
              <a:t>Латвію</a:t>
            </a:r>
            <a:r>
              <a:rPr lang="ru-RU" sz="3500" dirty="0" smtClean="0"/>
              <a:t>, Литву, </a:t>
            </a:r>
            <a:r>
              <a:rPr lang="ru-RU" sz="3500" dirty="0" err="1" smtClean="0"/>
              <a:t>Словенію</a:t>
            </a:r>
            <a:r>
              <a:rPr lang="ru-RU" sz="3500" dirty="0" smtClean="0"/>
              <a:t>, </a:t>
            </a:r>
            <a:r>
              <a:rPr lang="ru-RU" sz="3500" dirty="0" err="1" smtClean="0"/>
              <a:t>Кіпр</a:t>
            </a:r>
            <a:r>
              <a:rPr lang="ru-RU" sz="3500" dirty="0" smtClean="0"/>
              <a:t>, Мальту, </a:t>
            </a:r>
            <a:r>
              <a:rPr lang="ru-RU" sz="3500" dirty="0" err="1" smtClean="0"/>
              <a:t>Болгарію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Румунію</a:t>
            </a:r>
            <a:r>
              <a:rPr lang="ru-RU" sz="3500" dirty="0" smtClean="0"/>
              <a:t>.</a:t>
            </a:r>
          </a:p>
          <a:p>
            <a:r>
              <a:rPr lang="ru-RU" sz="3500" dirty="0" smtClean="0"/>
              <a:t>У </a:t>
            </a:r>
            <a:r>
              <a:rPr lang="ru-RU" sz="3500" dirty="0" err="1" smtClean="0"/>
              <a:t>червні</a:t>
            </a:r>
            <a:r>
              <a:rPr lang="ru-RU" sz="3500" dirty="0" smtClean="0"/>
              <a:t> 2004 р. </a:t>
            </a:r>
            <a:r>
              <a:rPr lang="ru-RU" sz="3500" dirty="0" err="1" smtClean="0"/>
              <a:t>була</a:t>
            </a:r>
            <a:r>
              <a:rPr lang="ru-RU" sz="3500" dirty="0" smtClean="0"/>
              <a:t> </a:t>
            </a:r>
            <a:r>
              <a:rPr lang="ru-RU" sz="3500" dirty="0" err="1" smtClean="0"/>
              <a:t>прийнята</a:t>
            </a:r>
            <a:r>
              <a:rPr lang="ru-RU" sz="3500" dirty="0" smtClean="0"/>
              <a:t> </a:t>
            </a:r>
            <a:r>
              <a:rPr lang="ru-RU" sz="3500" dirty="0" err="1" smtClean="0"/>
              <a:t>Європейська</a:t>
            </a:r>
            <a:r>
              <a:rPr lang="ru-RU" sz="3500" dirty="0" smtClean="0"/>
              <a:t> </a:t>
            </a:r>
            <a:r>
              <a:rPr lang="ru-RU" sz="3500" dirty="0" err="1" smtClean="0"/>
              <a:t>конституція</a:t>
            </a:r>
            <a:r>
              <a:rPr lang="ru-RU" sz="3500" dirty="0" smtClean="0"/>
              <a:t>. Вона </a:t>
            </a:r>
            <a:r>
              <a:rPr lang="ru-RU" sz="3500" dirty="0" err="1" smtClean="0"/>
              <a:t>зумовила</a:t>
            </a:r>
            <a:r>
              <a:rPr lang="ru-RU" sz="3500" dirty="0" smtClean="0"/>
              <a:t> критику </a:t>
            </a:r>
            <a:r>
              <a:rPr lang="ru-RU" sz="3500" dirty="0" err="1" smtClean="0"/>
              <a:t>з</a:t>
            </a:r>
            <a:r>
              <a:rPr lang="ru-RU" sz="3500" dirty="0" smtClean="0"/>
              <a:t> боку Ватикану через </a:t>
            </a:r>
            <a:r>
              <a:rPr lang="ru-RU" sz="3500" dirty="0" err="1" smtClean="0"/>
              <a:t>відсутність</a:t>
            </a:r>
            <a:r>
              <a:rPr lang="ru-RU" sz="3500" dirty="0" smtClean="0"/>
              <a:t> </a:t>
            </a:r>
            <a:r>
              <a:rPr lang="ru-RU" sz="3500" dirty="0" err="1" smtClean="0"/>
              <a:t>згадки</a:t>
            </a:r>
            <a:r>
              <a:rPr lang="ru-RU" sz="3500" dirty="0" smtClean="0"/>
              <a:t> про «</a:t>
            </a:r>
            <a:r>
              <a:rPr lang="ru-RU" sz="3500" dirty="0" err="1" smtClean="0"/>
              <a:t>християнське</a:t>
            </a:r>
            <a:r>
              <a:rPr lang="ru-RU" sz="3500" dirty="0" smtClean="0"/>
              <a:t> </a:t>
            </a:r>
            <a:r>
              <a:rPr lang="ru-RU" sz="3500" dirty="0" err="1" smtClean="0"/>
              <a:t>коріння</a:t>
            </a:r>
            <a:r>
              <a:rPr lang="ru-RU" sz="3500" dirty="0" smtClean="0"/>
              <a:t>» </a:t>
            </a:r>
            <a:r>
              <a:rPr lang="ru-RU" sz="3500" dirty="0" err="1" smtClean="0"/>
              <a:t>європейської</a:t>
            </a:r>
            <a:r>
              <a:rPr lang="ru-RU" sz="3500" dirty="0" smtClean="0"/>
              <a:t> </a:t>
            </a:r>
            <a:r>
              <a:rPr lang="ru-RU" sz="3500" dirty="0" err="1" smtClean="0"/>
              <a:t>цивілізації</a:t>
            </a:r>
            <a:r>
              <a:rPr lang="ru-RU" sz="3500" dirty="0" smtClean="0"/>
              <a:t>. До того ж </a:t>
            </a:r>
            <a:r>
              <a:rPr lang="ru-RU" sz="3500" dirty="0" err="1" smtClean="0"/>
              <a:t>Іспанія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Польща</a:t>
            </a:r>
            <a:r>
              <a:rPr lang="ru-RU" sz="3500" dirty="0" smtClean="0"/>
              <a:t> </a:t>
            </a:r>
            <a:r>
              <a:rPr lang="ru-RU" sz="3500" dirty="0" err="1" smtClean="0"/>
              <a:t>спробували</a:t>
            </a:r>
            <a:r>
              <a:rPr lang="ru-RU" sz="3500" dirty="0" smtClean="0"/>
              <a:t> </a:t>
            </a:r>
            <a:r>
              <a:rPr lang="ru-RU" sz="3500" dirty="0" err="1" smtClean="0"/>
              <a:t>переглянути</a:t>
            </a:r>
            <a:r>
              <a:rPr lang="ru-RU" sz="3500" dirty="0" smtClean="0"/>
              <a:t> порядок </a:t>
            </a:r>
            <a:r>
              <a:rPr lang="ru-RU" sz="3500" dirty="0" err="1" smtClean="0"/>
              <a:t>прийняття</a:t>
            </a:r>
            <a:r>
              <a:rPr lang="ru-RU" sz="3500" dirty="0" smtClean="0"/>
              <a:t> </a:t>
            </a:r>
            <a:r>
              <a:rPr lang="ru-RU" sz="3500" dirty="0" err="1" smtClean="0"/>
              <a:t>рішень</a:t>
            </a:r>
            <a:r>
              <a:rPr lang="ru-RU" sz="3500" dirty="0" smtClean="0"/>
              <a:t> в ЄЄ (</a:t>
            </a:r>
            <a:r>
              <a:rPr lang="ru-RU" sz="3500" dirty="0" err="1" smtClean="0"/>
              <a:t>замість</a:t>
            </a:r>
            <a:r>
              <a:rPr lang="ru-RU" sz="3500" dirty="0" smtClean="0"/>
              <a:t> </a:t>
            </a:r>
            <a:r>
              <a:rPr lang="ru-RU" sz="3500" dirty="0" err="1" smtClean="0"/>
              <a:t>нинішнього</a:t>
            </a:r>
            <a:r>
              <a:rPr lang="ru-RU" sz="3500" dirty="0" smtClean="0"/>
              <a:t>, де </a:t>
            </a:r>
            <a:r>
              <a:rPr lang="ru-RU" sz="3500" dirty="0" err="1" smtClean="0"/>
              <a:t>враховували</a:t>
            </a:r>
            <a:r>
              <a:rPr lang="ru-RU" sz="3500" dirty="0" smtClean="0"/>
              <a:t> «питому вагу» </a:t>
            </a:r>
            <a:r>
              <a:rPr lang="ru-RU" sz="3500" dirty="0" err="1" smtClean="0"/>
              <a:t>економік</a:t>
            </a:r>
            <a:r>
              <a:rPr lang="ru-RU" sz="3500" dirty="0" smtClean="0"/>
              <a:t> </a:t>
            </a:r>
            <a:r>
              <a:rPr lang="ru-RU" sz="3500" dirty="0" err="1" smtClean="0"/>
              <a:t>країн-членів</a:t>
            </a:r>
            <a:r>
              <a:rPr lang="ru-RU" sz="3500" dirty="0" smtClean="0"/>
              <a:t>, перейти до </a:t>
            </a:r>
            <a:r>
              <a:rPr lang="ru-RU" sz="3500" dirty="0" err="1" smtClean="0"/>
              <a:t>процедури</a:t>
            </a:r>
            <a:r>
              <a:rPr lang="ru-RU" sz="3500" dirty="0" smtClean="0"/>
              <a:t>, за </a:t>
            </a:r>
            <a:r>
              <a:rPr lang="ru-RU" sz="3500" dirty="0" err="1" smtClean="0"/>
              <a:t>якої</a:t>
            </a:r>
            <a:r>
              <a:rPr lang="ru-RU" sz="3500" dirty="0" smtClean="0"/>
              <a:t> </a:t>
            </a:r>
            <a:r>
              <a:rPr lang="ru-RU" sz="3500" dirty="0" err="1" smtClean="0"/>
              <a:t>кількість</a:t>
            </a:r>
            <a:r>
              <a:rPr lang="ru-RU" sz="3500" dirty="0" smtClean="0"/>
              <a:t> </a:t>
            </a:r>
            <a:r>
              <a:rPr lang="ru-RU" sz="3500" dirty="0" err="1" smtClean="0"/>
              <a:t>голосів</a:t>
            </a:r>
            <a:r>
              <a:rPr lang="ru-RU" sz="3500" dirty="0" smtClean="0"/>
              <a:t> </a:t>
            </a:r>
            <a:r>
              <a:rPr lang="ru-RU" sz="3500" dirty="0" err="1" smtClean="0"/>
              <a:t>від</a:t>
            </a:r>
            <a:r>
              <a:rPr lang="ru-RU" sz="3500" dirty="0" smtClean="0"/>
              <a:t> </a:t>
            </a:r>
            <a:r>
              <a:rPr lang="ru-RU" sz="3500" dirty="0" err="1" smtClean="0"/>
              <a:t>кожної</a:t>
            </a:r>
            <a:r>
              <a:rPr lang="ru-RU" sz="3500" dirty="0" smtClean="0"/>
              <a:t> </a:t>
            </a:r>
            <a:r>
              <a:rPr lang="ru-RU" sz="3500" dirty="0" err="1" smtClean="0"/>
              <a:t>країни</a:t>
            </a:r>
            <a:r>
              <a:rPr lang="ru-RU" sz="3500" dirty="0" smtClean="0"/>
              <a:t> </a:t>
            </a:r>
            <a:r>
              <a:rPr lang="ru-RU" sz="3500" dirty="0" err="1" smtClean="0"/>
              <a:t>було</a:t>
            </a:r>
            <a:r>
              <a:rPr lang="ru-RU" sz="3500" dirty="0" smtClean="0"/>
              <a:t> б </a:t>
            </a:r>
            <a:r>
              <a:rPr lang="ru-RU" sz="3500" dirty="0" err="1" smtClean="0"/>
              <a:t>пропорційно</a:t>
            </a:r>
            <a:r>
              <a:rPr lang="ru-RU" sz="3500" dirty="0" smtClean="0"/>
              <a:t> </a:t>
            </a:r>
            <a:r>
              <a:rPr lang="ru-RU" sz="3500" dirty="0" err="1" smtClean="0"/>
              <a:t>її</a:t>
            </a:r>
            <a:r>
              <a:rPr lang="ru-RU" sz="3500" dirty="0" smtClean="0"/>
              <a:t> </a:t>
            </a:r>
            <a:r>
              <a:rPr lang="ru-RU" sz="3500" dirty="0" err="1" smtClean="0"/>
              <a:t>населенню</a:t>
            </a:r>
            <a:r>
              <a:rPr lang="ru-RU" sz="3500" dirty="0" smtClean="0"/>
              <a:t>). </a:t>
            </a:r>
            <a:r>
              <a:rPr lang="ru-RU" sz="3500" dirty="0" err="1" smtClean="0"/>
              <a:t>Проте</a:t>
            </a:r>
            <a:r>
              <a:rPr lang="ru-RU" sz="3500" dirty="0" smtClean="0"/>
              <a:t> </a:t>
            </a:r>
            <a:r>
              <a:rPr lang="ru-RU" sz="3500" dirty="0" err="1" smtClean="0"/>
              <a:t>після</a:t>
            </a:r>
            <a:r>
              <a:rPr lang="ru-RU" sz="3500" dirty="0" smtClean="0"/>
              <a:t> приходу до </a:t>
            </a:r>
            <a:r>
              <a:rPr lang="ru-RU" sz="3500" dirty="0" err="1" smtClean="0"/>
              <a:t>влади</a:t>
            </a:r>
            <a:r>
              <a:rPr lang="ru-RU" sz="3500" dirty="0" smtClean="0"/>
              <a:t> в </a:t>
            </a:r>
            <a:r>
              <a:rPr lang="ru-RU" sz="3500" dirty="0" err="1" smtClean="0"/>
              <a:t>Іспанії</a:t>
            </a:r>
            <a:r>
              <a:rPr lang="ru-RU" sz="3500" dirty="0" smtClean="0"/>
              <a:t> уряду </a:t>
            </a:r>
            <a:r>
              <a:rPr lang="ru-RU" sz="3500" dirty="0" err="1" smtClean="0"/>
              <a:t>соціалістів</a:t>
            </a:r>
            <a:r>
              <a:rPr lang="ru-RU" sz="3500" dirty="0" smtClean="0"/>
              <a:t> </a:t>
            </a:r>
            <a:r>
              <a:rPr lang="ru-RU" sz="3500" dirty="0" err="1" smtClean="0"/>
              <a:t>ця</a:t>
            </a:r>
            <a:r>
              <a:rPr lang="ru-RU" sz="3500" dirty="0" smtClean="0"/>
              <a:t> </a:t>
            </a:r>
            <a:r>
              <a:rPr lang="ru-RU" sz="3500" dirty="0" err="1" smtClean="0"/>
              <a:t>країна</a:t>
            </a:r>
            <a:r>
              <a:rPr lang="ru-RU" sz="3500" dirty="0" smtClean="0"/>
              <a:t> </a:t>
            </a:r>
            <a:r>
              <a:rPr lang="ru-RU" sz="3500" dirty="0" err="1" smtClean="0"/>
              <a:t>відмовилася</a:t>
            </a:r>
            <a:r>
              <a:rPr lang="ru-RU" sz="3500" dirty="0" smtClean="0"/>
              <a:t> </a:t>
            </a:r>
            <a:r>
              <a:rPr lang="ru-RU" sz="3500" dirty="0" err="1" smtClean="0"/>
              <a:t>від</a:t>
            </a:r>
            <a:r>
              <a:rPr lang="ru-RU" sz="3500" dirty="0" smtClean="0"/>
              <a:t> </a:t>
            </a:r>
            <a:r>
              <a:rPr lang="ru-RU" sz="3500" dirty="0" err="1" smtClean="0"/>
              <a:t>своїх</a:t>
            </a:r>
            <a:r>
              <a:rPr lang="ru-RU" sz="3500" dirty="0" smtClean="0"/>
              <a:t> </a:t>
            </a:r>
            <a:r>
              <a:rPr lang="ru-RU" sz="3500" dirty="0" err="1" smtClean="0"/>
              <a:t>намірів</a:t>
            </a:r>
            <a:r>
              <a:rPr lang="ru-RU" sz="3500" dirty="0" smtClean="0"/>
              <a:t>. Нова </a:t>
            </a:r>
            <a:r>
              <a:rPr lang="ru-RU" sz="3500" dirty="0" err="1" smtClean="0"/>
              <a:t>Конституція</a:t>
            </a:r>
            <a:r>
              <a:rPr lang="ru-RU" sz="3500" dirty="0" smtClean="0"/>
              <a:t> </a:t>
            </a:r>
            <a:r>
              <a:rPr lang="ru-RU" sz="3500" dirty="0" err="1" smtClean="0"/>
              <a:t>була</a:t>
            </a:r>
            <a:r>
              <a:rPr lang="ru-RU" sz="3500" dirty="0" smtClean="0"/>
              <a:t> </a:t>
            </a:r>
            <a:r>
              <a:rPr lang="ru-RU" sz="3500" dirty="0" err="1" smtClean="0"/>
              <a:t>підписана</a:t>
            </a:r>
            <a:r>
              <a:rPr lang="ru-RU" sz="3500" dirty="0" smtClean="0"/>
              <a:t> 29 </a:t>
            </a:r>
            <a:r>
              <a:rPr lang="ru-RU" sz="3500" dirty="0" err="1" smtClean="0"/>
              <a:t>жовтня</a:t>
            </a:r>
            <a:r>
              <a:rPr lang="ru-RU" sz="3500" dirty="0" smtClean="0"/>
              <a:t> 2004 р. у </a:t>
            </a:r>
            <a:r>
              <a:rPr lang="ru-RU" sz="3500" dirty="0" err="1" smtClean="0"/>
              <a:t>Римі</a:t>
            </a:r>
            <a:r>
              <a:rPr lang="ru-RU" sz="3500" dirty="0" smtClean="0"/>
              <a:t>. Для того </a:t>
            </a:r>
            <a:r>
              <a:rPr lang="ru-RU" sz="3500" dirty="0" err="1" smtClean="0"/>
              <a:t>щоб</a:t>
            </a:r>
            <a:r>
              <a:rPr lang="ru-RU" sz="3500" dirty="0" smtClean="0"/>
              <a:t> вона </a:t>
            </a:r>
            <a:r>
              <a:rPr lang="ru-RU" sz="3500" dirty="0" err="1" smtClean="0"/>
              <a:t>набула</a:t>
            </a:r>
            <a:r>
              <a:rPr lang="ru-RU" sz="3500" dirty="0" smtClean="0"/>
              <a:t> </a:t>
            </a:r>
            <a:r>
              <a:rPr lang="ru-RU" sz="3500" dirty="0" err="1" smtClean="0"/>
              <a:t>чинності</a:t>
            </a:r>
            <a:r>
              <a:rPr lang="ru-RU" sz="3500" dirty="0" smtClean="0"/>
              <a:t>, </a:t>
            </a:r>
            <a:r>
              <a:rPr lang="ru-RU" sz="3500" dirty="0" err="1" smtClean="0"/>
              <a:t>її</a:t>
            </a:r>
            <a:r>
              <a:rPr lang="ru-RU" sz="3500" dirty="0" smtClean="0"/>
              <a:t> </a:t>
            </a:r>
            <a:r>
              <a:rPr lang="ru-RU" sz="3500" dirty="0" err="1" smtClean="0"/>
              <a:t>мали</a:t>
            </a:r>
            <a:r>
              <a:rPr lang="ru-RU" sz="3500" dirty="0" smtClean="0"/>
              <a:t> </a:t>
            </a:r>
            <a:r>
              <a:rPr lang="ru-RU" sz="3500" dirty="0" err="1" smtClean="0"/>
              <a:t>ратифікувати</a:t>
            </a:r>
            <a:r>
              <a:rPr lang="ru-RU" sz="3500" dirty="0" smtClean="0"/>
              <a:t> </a:t>
            </a:r>
            <a:r>
              <a:rPr lang="ru-RU" sz="3500" dirty="0" err="1" smtClean="0"/>
              <a:t>парламенти</a:t>
            </a:r>
            <a:r>
              <a:rPr lang="ru-RU" sz="3500" dirty="0" smtClean="0"/>
              <a:t> </a:t>
            </a:r>
            <a:r>
              <a:rPr lang="ru-RU" sz="3500" dirty="0" err="1" smtClean="0"/>
              <a:t>усіх</a:t>
            </a:r>
            <a:r>
              <a:rPr lang="ru-RU" sz="3500" dirty="0" smtClean="0"/>
              <a:t> </a:t>
            </a:r>
            <a:r>
              <a:rPr lang="ru-RU" sz="3500" dirty="0" err="1" smtClean="0"/>
              <a:t>країн-членів</a:t>
            </a:r>
            <a:r>
              <a:rPr lang="ru-RU" sz="3500" dirty="0" smtClean="0"/>
              <a:t>. У </a:t>
            </a:r>
            <a:r>
              <a:rPr lang="ru-RU" sz="3500" dirty="0" err="1" smtClean="0"/>
              <a:t>деяких</a:t>
            </a:r>
            <a:r>
              <a:rPr lang="ru-RU" sz="3500" dirty="0" smtClean="0"/>
              <a:t> </a:t>
            </a:r>
            <a:r>
              <a:rPr lang="ru-RU" sz="3500" dirty="0" err="1" smtClean="0"/>
              <a:t>країнах</a:t>
            </a:r>
            <a:r>
              <a:rPr lang="ru-RU" sz="3500" dirty="0" smtClean="0"/>
              <a:t> </a:t>
            </a:r>
            <a:r>
              <a:rPr lang="ru-RU" sz="3500" dirty="0" err="1" smtClean="0"/>
              <a:t>цей</a:t>
            </a:r>
            <a:r>
              <a:rPr lang="ru-RU" sz="3500" dirty="0" smtClean="0"/>
              <a:t> </a:t>
            </a:r>
            <a:r>
              <a:rPr lang="ru-RU" sz="3500" dirty="0" err="1" smtClean="0"/>
              <a:t>процес</a:t>
            </a:r>
            <a:r>
              <a:rPr lang="ru-RU" sz="3500" dirty="0" smtClean="0"/>
              <a:t> </a:t>
            </a:r>
            <a:r>
              <a:rPr lang="ru-RU" sz="3500" dirty="0" err="1" smtClean="0"/>
              <a:t>відбувався</a:t>
            </a:r>
            <a:r>
              <a:rPr lang="ru-RU" sz="3500" dirty="0" smtClean="0"/>
              <a:t> шляхом </a:t>
            </a:r>
            <a:r>
              <a:rPr lang="ru-RU" sz="3500" dirty="0" err="1" smtClean="0"/>
              <a:t>всенародних</a:t>
            </a:r>
            <a:r>
              <a:rPr lang="ru-RU" sz="3500" dirty="0" smtClean="0"/>
              <a:t> </a:t>
            </a:r>
            <a:r>
              <a:rPr lang="ru-RU" sz="3500" dirty="0" err="1" smtClean="0"/>
              <a:t>референдумів</a:t>
            </a:r>
            <a:r>
              <a:rPr lang="ru-RU" sz="3500" dirty="0" smtClean="0"/>
              <a:t>. 2005 р. </a:t>
            </a:r>
            <a:r>
              <a:rPr lang="ru-RU" sz="3500" dirty="0" err="1" smtClean="0"/>
              <a:t>референдуми</a:t>
            </a:r>
            <a:r>
              <a:rPr lang="ru-RU" sz="3500" dirty="0" smtClean="0"/>
              <a:t> у </a:t>
            </a:r>
            <a:r>
              <a:rPr lang="ru-RU" sz="3500" dirty="0" err="1" smtClean="0"/>
              <a:t>Франції</a:t>
            </a:r>
            <a:r>
              <a:rPr lang="ru-RU" sz="3500" dirty="0" smtClean="0"/>
              <a:t> та </a:t>
            </a:r>
            <a:r>
              <a:rPr lang="ru-RU" sz="3500" dirty="0" err="1" smtClean="0"/>
              <a:t>Нідерландах</a:t>
            </a:r>
            <a:r>
              <a:rPr lang="ru-RU" sz="3500" dirty="0" smtClean="0"/>
              <a:t> </a:t>
            </a:r>
            <a:r>
              <a:rPr lang="ru-RU" sz="3500" dirty="0" err="1" smtClean="0"/>
              <a:t>відмовилися</a:t>
            </a:r>
            <a:r>
              <a:rPr lang="ru-RU" sz="3500" dirty="0" smtClean="0"/>
              <a:t> </a:t>
            </a:r>
            <a:r>
              <a:rPr lang="ru-RU" sz="3500" dirty="0" err="1" smtClean="0"/>
              <a:t>від</a:t>
            </a:r>
            <a:r>
              <a:rPr lang="ru-RU" sz="3500" dirty="0" smtClean="0"/>
              <a:t> </a:t>
            </a:r>
            <a:r>
              <a:rPr lang="ru-RU" sz="3500" dirty="0" err="1" smtClean="0"/>
              <a:t>Конституції</a:t>
            </a:r>
            <a:r>
              <a:rPr lang="ru-RU" sz="3500" dirty="0" smtClean="0"/>
              <a:t>. 2009 р. </a:t>
            </a:r>
            <a:r>
              <a:rPr lang="ru-RU" sz="3500" dirty="0" err="1" smtClean="0"/>
              <a:t>Конституцію</a:t>
            </a:r>
            <a:r>
              <a:rPr lang="ru-RU" sz="3500" dirty="0" smtClean="0"/>
              <a:t> </a:t>
            </a:r>
            <a:r>
              <a:rPr lang="ru-RU" sz="3500" dirty="0" err="1" smtClean="0"/>
              <a:t>нарешті</a:t>
            </a:r>
            <a:r>
              <a:rPr lang="ru-RU" sz="3500" dirty="0" smtClean="0"/>
              <a:t> (</a:t>
            </a:r>
            <a:r>
              <a:rPr lang="ru-RU" sz="3500" dirty="0" err="1" smtClean="0"/>
              <a:t>з</a:t>
            </a:r>
            <a:r>
              <a:rPr lang="ru-RU" sz="3500" dirty="0" smtClean="0"/>
              <a:t> </a:t>
            </a:r>
            <a:r>
              <a:rPr lang="ru-RU" sz="3500" dirty="0" err="1" smtClean="0"/>
              <a:t>деякими</a:t>
            </a:r>
            <a:r>
              <a:rPr lang="ru-RU" sz="3500" dirty="0" smtClean="0"/>
              <a:t> </a:t>
            </a:r>
            <a:r>
              <a:rPr lang="ru-RU" sz="3500" dirty="0" err="1" smtClean="0"/>
              <a:t>застереженнями</a:t>
            </a:r>
            <a:r>
              <a:rPr lang="ru-RU" sz="3500" dirty="0" smtClean="0"/>
              <a:t> — </a:t>
            </a:r>
            <a:r>
              <a:rPr lang="ru-RU" sz="3500" dirty="0" err="1" smtClean="0"/>
              <a:t>заборона</a:t>
            </a:r>
            <a:r>
              <a:rPr lang="ru-RU" sz="3500" dirty="0" smtClean="0"/>
              <a:t> на </a:t>
            </a:r>
            <a:r>
              <a:rPr lang="ru-RU" sz="3500" dirty="0" err="1" smtClean="0"/>
              <a:t>аборти</a:t>
            </a:r>
            <a:r>
              <a:rPr lang="ru-RU" sz="3500" dirty="0" smtClean="0"/>
              <a:t>) </a:t>
            </a:r>
            <a:r>
              <a:rPr lang="ru-RU" sz="3500" dirty="0" err="1" smtClean="0"/>
              <a:t>підтримали</a:t>
            </a:r>
            <a:r>
              <a:rPr lang="ru-RU" sz="3500" dirty="0" smtClean="0"/>
              <a:t> </a:t>
            </a:r>
            <a:r>
              <a:rPr lang="ru-RU" sz="3500" dirty="0" err="1" smtClean="0"/>
              <a:t>Ірландія</a:t>
            </a:r>
            <a:r>
              <a:rPr lang="ru-RU" sz="3500" dirty="0" smtClean="0"/>
              <a:t> та </a:t>
            </a:r>
            <a:r>
              <a:rPr lang="ru-RU" sz="3500" dirty="0" err="1" smtClean="0"/>
              <a:t>Польща</a:t>
            </a:r>
            <a:r>
              <a:rPr lang="ru-RU" sz="3500" dirty="0" smtClean="0"/>
              <a:t>.</a:t>
            </a:r>
          </a:p>
          <a:p>
            <a:r>
              <a:rPr lang="ru-RU" sz="3500" dirty="0" err="1" smtClean="0"/>
              <a:t>Інший</a:t>
            </a:r>
            <a:r>
              <a:rPr lang="ru-RU" sz="3500" dirty="0" smtClean="0"/>
              <a:t> шлях </a:t>
            </a:r>
            <a:r>
              <a:rPr lang="ru-RU" sz="3500" dirty="0" err="1" smtClean="0"/>
              <a:t>міжнаціональної</a:t>
            </a:r>
            <a:r>
              <a:rPr lang="ru-RU" sz="3500" dirty="0" smtClean="0"/>
              <a:t> </a:t>
            </a:r>
            <a:r>
              <a:rPr lang="ru-RU" sz="3500" dirty="0" err="1" smtClean="0"/>
              <a:t>інтеграції</a:t>
            </a:r>
            <a:r>
              <a:rPr lang="ru-RU" sz="3500" dirty="0" smtClean="0"/>
              <a:t> </a:t>
            </a:r>
            <a:r>
              <a:rPr lang="ru-RU" sz="3500" dirty="0" err="1" smtClean="0"/>
              <a:t>обрали</a:t>
            </a:r>
            <a:r>
              <a:rPr lang="ru-RU" sz="3500" dirty="0" smtClean="0"/>
              <a:t> в СІЛА (</a:t>
            </a:r>
            <a:r>
              <a:rPr lang="ru-RU" sz="3500" dirty="0" err="1" smtClean="0"/>
              <a:t>стратегія</a:t>
            </a:r>
            <a:r>
              <a:rPr lang="ru-RU" sz="3500" dirty="0" smtClean="0"/>
              <a:t> «плавильного котла</a:t>
            </a:r>
            <a:r>
              <a:rPr lang="ru-RU" sz="3500" dirty="0" smtClean="0"/>
              <a:t>»).</a:t>
            </a:r>
            <a:endParaRPr lang="ru-RU" sz="35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1000108"/>
            <a:ext cx="7772400" cy="5643602"/>
          </a:xfrm>
        </p:spPr>
        <p:txBody>
          <a:bodyPr>
            <a:normAutofit fontScale="40000" lnSpcReduction="20000"/>
          </a:bodyPr>
          <a:lstStyle/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r>
              <a:rPr lang="ru-RU" sz="2800" b="1" i="1" dirty="0" err="1" smtClean="0"/>
              <a:t>Плавильний</a:t>
            </a:r>
            <a:r>
              <a:rPr lang="ru-RU" sz="2800" b="1" i="1" dirty="0" smtClean="0"/>
              <a:t> </a:t>
            </a:r>
            <a:r>
              <a:rPr lang="ru-RU" sz="2800" b="1" i="1" dirty="0" smtClean="0"/>
              <a:t>котел»</a:t>
            </a:r>
            <a:r>
              <a:rPr lang="ru-RU" sz="2800" dirty="0" smtClean="0"/>
              <a:t> (</a:t>
            </a:r>
            <a:r>
              <a:rPr lang="en-GB" sz="2800" i="1" dirty="0" err="1" smtClean="0"/>
              <a:t>meltingpot</a:t>
            </a:r>
            <a:r>
              <a:rPr lang="en-GB" sz="2800" dirty="0" smtClean="0"/>
              <a:t>) — </a:t>
            </a:r>
            <a:r>
              <a:rPr lang="ru-RU" sz="2800" dirty="0" err="1" smtClean="0"/>
              <a:t>концепція</a:t>
            </a:r>
            <a:r>
              <a:rPr lang="ru-RU" sz="2800" dirty="0" smtClean="0"/>
              <a:t>, </a:t>
            </a:r>
            <a:r>
              <a:rPr lang="ru-RU" sz="2800" dirty="0" err="1" smtClean="0"/>
              <a:t>згідно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якою</a:t>
            </a:r>
            <a:r>
              <a:rPr lang="ru-RU" sz="2800" dirty="0" smtClean="0"/>
              <a:t> США </a:t>
            </a:r>
            <a:r>
              <a:rPr lang="ru-RU" sz="2800" dirty="0" err="1" smtClean="0"/>
              <a:t>представляє</a:t>
            </a:r>
            <a:r>
              <a:rPr lang="ru-RU" sz="2800" dirty="0" smtClean="0"/>
              <a:t> собою </a:t>
            </a:r>
            <a:r>
              <a:rPr lang="ru-RU" sz="2800" dirty="0" err="1" smtClean="0"/>
              <a:t>своєрідний</a:t>
            </a:r>
            <a:r>
              <a:rPr lang="ru-RU" sz="2800" dirty="0" smtClean="0"/>
              <a:t> «</a:t>
            </a:r>
            <a:r>
              <a:rPr lang="ru-RU" sz="2800" dirty="0" err="1" smtClean="0"/>
              <a:t>плавильний</a:t>
            </a:r>
            <a:r>
              <a:rPr lang="ru-RU" sz="2800" dirty="0" smtClean="0"/>
              <a:t> котел» (тигель),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перетворює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представників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етнічних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</a:t>
            </a:r>
            <a:r>
              <a:rPr lang="ru-RU" sz="2800" dirty="0" smtClean="0"/>
              <a:t> на </a:t>
            </a:r>
            <a:r>
              <a:rPr lang="ru-RU" sz="2800" dirty="0" err="1" smtClean="0"/>
              <a:t>американців</a:t>
            </a:r>
            <a:r>
              <a:rPr lang="ru-RU" sz="2800" dirty="0" smtClean="0"/>
              <a:t>.</a:t>
            </a:r>
          </a:p>
          <a:p>
            <a:r>
              <a:rPr lang="ru-RU" sz="2800" b="1" i="1" dirty="0" err="1" smtClean="0"/>
              <a:t>Етнічна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міксація</a:t>
            </a:r>
            <a:r>
              <a:rPr lang="ru-RU" sz="2800" dirty="0" smtClean="0"/>
              <a:t> — </a:t>
            </a:r>
            <a:r>
              <a:rPr lang="ru-RU" sz="2800" dirty="0" err="1" smtClean="0"/>
              <a:t>змішування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етнічних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поява</a:t>
            </a:r>
            <a:r>
              <a:rPr lang="ru-RU" sz="2800" dirty="0" smtClean="0"/>
              <a:t> нового </a:t>
            </a:r>
            <a:r>
              <a:rPr lang="ru-RU" sz="2800" dirty="0" err="1" smtClean="0"/>
              <a:t>етносу</a:t>
            </a:r>
            <a:r>
              <a:rPr lang="ru-RU" sz="2800" dirty="0" smtClean="0"/>
              <a:t> (</a:t>
            </a:r>
            <a:r>
              <a:rPr lang="ru-RU" sz="2800" dirty="0" err="1" smtClean="0"/>
              <a:t>Латинська</a:t>
            </a:r>
            <a:r>
              <a:rPr lang="ru-RU" sz="2800" dirty="0" smtClean="0"/>
              <a:t> Америка).</a:t>
            </a:r>
          </a:p>
          <a:p>
            <a:r>
              <a:rPr lang="ru-RU" sz="2800" b="1" i="1" dirty="0" err="1" smtClean="0"/>
              <a:t>Асиміляція</a:t>
            </a:r>
            <a:r>
              <a:rPr lang="ru-RU" sz="2800" dirty="0" smtClean="0"/>
              <a:t> (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лат. </a:t>
            </a:r>
            <a:r>
              <a:rPr lang="en-GB" sz="2800" i="1" dirty="0" err="1" smtClean="0"/>
              <a:t>assimilatio</a:t>
            </a:r>
            <a:r>
              <a:rPr lang="en-GB" sz="2800" dirty="0" smtClean="0"/>
              <a:t> — </a:t>
            </a:r>
            <a:r>
              <a:rPr lang="ru-RU" sz="2800" dirty="0" err="1" smtClean="0"/>
              <a:t>злиття</a:t>
            </a:r>
            <a:r>
              <a:rPr lang="ru-RU" sz="2800" dirty="0" smtClean="0"/>
              <a:t>, </a:t>
            </a:r>
            <a:r>
              <a:rPr lang="ru-RU" sz="2800" dirty="0" err="1" smtClean="0"/>
              <a:t>уподібнення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засвоєння</a:t>
            </a:r>
            <a:r>
              <a:rPr lang="ru-RU" sz="2800" dirty="0" smtClean="0"/>
              <a:t>) — в </a:t>
            </a:r>
            <a:r>
              <a:rPr lang="ru-RU" sz="2800" dirty="0" err="1" smtClean="0"/>
              <a:t>етнографії</a:t>
            </a:r>
            <a:r>
              <a:rPr lang="ru-RU" sz="2800" dirty="0" smtClean="0"/>
              <a:t> </a:t>
            </a:r>
            <a:r>
              <a:rPr lang="ru-RU" sz="2800" dirty="0" err="1" smtClean="0"/>
              <a:t>злиття</a:t>
            </a:r>
            <a:r>
              <a:rPr lang="ru-RU" sz="2800" dirty="0" smtClean="0"/>
              <a:t> одного народу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супроводжується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втратою</a:t>
            </a:r>
            <a:r>
              <a:rPr lang="ru-RU" sz="2800" dirty="0" smtClean="0"/>
              <a:t> одним </a:t>
            </a:r>
            <a:r>
              <a:rPr lang="ru-RU" sz="2800" dirty="0" err="1" smtClean="0"/>
              <a:t>з</a:t>
            </a:r>
            <a:r>
              <a:rPr lang="ru-RU" sz="2800" dirty="0" smtClean="0"/>
              <a:t> них </a:t>
            </a:r>
            <a:r>
              <a:rPr lang="ru-RU" sz="2800" dirty="0" err="1" smtClean="0"/>
              <a:t>власної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мови</a:t>
            </a:r>
            <a:r>
              <a:rPr lang="ru-RU" sz="2800" dirty="0" smtClean="0"/>
              <a:t>,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національної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самосвідомості</a:t>
            </a:r>
            <a:r>
              <a:rPr lang="ru-RU" sz="2800" dirty="0" smtClean="0"/>
              <a:t>. </a:t>
            </a:r>
            <a:r>
              <a:rPr lang="ru-RU" sz="2800" dirty="0" err="1" smtClean="0"/>
              <a:t>Розрізняють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природну</a:t>
            </a:r>
            <a:r>
              <a:rPr lang="ru-RU" sz="2800" dirty="0" smtClean="0"/>
              <a:t> </a:t>
            </a:r>
            <a:r>
              <a:rPr lang="ru-RU" sz="2800" dirty="0" err="1" smtClean="0"/>
              <a:t>асиміляцію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виникає</a:t>
            </a:r>
            <a:r>
              <a:rPr lang="ru-RU" sz="2800" dirty="0" smtClean="0"/>
              <a:t> через контакт </a:t>
            </a:r>
            <a:r>
              <a:rPr lang="ru-RU" sz="2800" dirty="0" err="1" smtClean="0"/>
              <a:t>етнічно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різнорідних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населення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змішані</a:t>
            </a:r>
            <a:r>
              <a:rPr lang="ru-RU" sz="2800" dirty="0" smtClean="0"/>
              <a:t> </a:t>
            </a:r>
            <a:r>
              <a:rPr lang="ru-RU" sz="2800" dirty="0" err="1" smtClean="0"/>
              <a:t>шлюби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т. п.,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насильницьку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асиміляцію</a:t>
            </a:r>
            <a:r>
              <a:rPr lang="ru-RU" sz="2800" dirty="0" smtClean="0"/>
              <a:t>, </a:t>
            </a:r>
            <a:r>
              <a:rPr lang="ru-RU" sz="2800" dirty="0" err="1" smtClean="0"/>
              <a:t>характерну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країн</a:t>
            </a:r>
            <a:r>
              <a:rPr lang="ru-RU" sz="2800" dirty="0" smtClean="0"/>
              <a:t>, де </a:t>
            </a:r>
            <a:r>
              <a:rPr lang="ru-RU" sz="2800" dirty="0" err="1" smtClean="0"/>
              <a:t>національності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нерівноправні</a:t>
            </a:r>
            <a:r>
              <a:rPr lang="ru-RU" sz="2800" dirty="0" smtClean="0"/>
              <a:t>.</a:t>
            </a:r>
          </a:p>
          <a:p>
            <a:r>
              <a:rPr lang="ru-RU" sz="2800" b="1" i="1" dirty="0" err="1" smtClean="0"/>
              <a:t>Аккультурація</a:t>
            </a:r>
            <a:r>
              <a:rPr lang="ru-RU" sz="2800" dirty="0" smtClean="0"/>
              <a:t> (лат. </a:t>
            </a:r>
            <a:r>
              <a:rPr lang="en-GB" sz="2800" i="1" dirty="0" err="1" smtClean="0"/>
              <a:t>accumulare</a:t>
            </a:r>
            <a:r>
              <a:rPr lang="en-GB" sz="2800" dirty="0" smtClean="0"/>
              <a:t> — </a:t>
            </a:r>
            <a:r>
              <a:rPr lang="ru-RU" sz="2800" dirty="0" err="1" smtClean="0"/>
              <a:t>накопичувати</a:t>
            </a:r>
            <a:r>
              <a:rPr lang="ru-RU" sz="2800" dirty="0" smtClean="0"/>
              <a:t> + </a:t>
            </a:r>
            <a:r>
              <a:rPr lang="en-GB" sz="2800" i="1" dirty="0" err="1" smtClean="0"/>
              <a:t>cultura</a:t>
            </a:r>
            <a:r>
              <a:rPr lang="en-GB" sz="2800" dirty="0" smtClean="0"/>
              <a:t> — </a:t>
            </a:r>
            <a:r>
              <a:rPr lang="ru-RU" sz="2800" dirty="0" err="1" smtClean="0"/>
              <a:t>обробіток</a:t>
            </a:r>
            <a:r>
              <a:rPr lang="ru-RU" sz="2800" dirty="0" smtClean="0"/>
              <a:t>) — </a:t>
            </a:r>
            <a:r>
              <a:rPr lang="ru-RU" sz="2800" dirty="0" err="1" smtClean="0"/>
              <a:t>взаємне</a:t>
            </a:r>
            <a:r>
              <a:rPr lang="ru-RU" sz="2800" dirty="0" smtClean="0"/>
              <a:t> </a:t>
            </a:r>
            <a:r>
              <a:rPr lang="ru-RU" sz="2800" dirty="0" err="1" smtClean="0"/>
              <a:t>уподібнення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пристосування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культур </a:t>
            </a:r>
            <a:r>
              <a:rPr lang="ru-RU" sz="2800" dirty="0" err="1" smtClean="0"/>
              <a:t>народів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окремих</a:t>
            </a:r>
            <a:r>
              <a:rPr lang="ru-RU" sz="2800" dirty="0" smtClean="0"/>
              <a:t> </a:t>
            </a:r>
            <a:r>
              <a:rPr lang="ru-RU" sz="2800" dirty="0" err="1" smtClean="0"/>
              <a:t>явищ</a:t>
            </a:r>
            <a:r>
              <a:rPr lang="ru-RU" sz="2800" dirty="0" smtClean="0"/>
              <a:t> </a:t>
            </a:r>
            <a:r>
              <a:rPr lang="ru-RU" sz="2800" dirty="0" err="1" smtClean="0"/>
              <a:t>цих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</a:t>
            </a:r>
            <a:r>
              <a:rPr lang="ru-RU" sz="2800" dirty="0" smtClean="0"/>
              <a:t> за умов </a:t>
            </a:r>
            <a:r>
              <a:rPr lang="ru-RU" sz="2800" dirty="0" err="1" smtClean="0"/>
              <a:t>домінування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високорозвиненої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народу.</a:t>
            </a:r>
          </a:p>
          <a:p>
            <a:r>
              <a:rPr lang="ru-RU" sz="2800" dirty="0" smtClean="0"/>
              <a:t>З </a:t>
            </a:r>
            <a:r>
              <a:rPr lang="ru-RU" sz="2800" dirty="0" err="1" smtClean="0"/>
              <a:t>іншого</a:t>
            </a:r>
            <a:r>
              <a:rPr lang="ru-RU" sz="2800" dirty="0" smtClean="0"/>
              <a:t> боку, </a:t>
            </a:r>
            <a:r>
              <a:rPr lang="ru-RU" sz="2800" dirty="0" err="1" smtClean="0"/>
              <a:t>активізується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прагнення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знайти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національну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самостійність</a:t>
            </a:r>
            <a:r>
              <a:rPr lang="ru-RU" sz="2800" dirty="0" smtClean="0"/>
              <a:t> (</a:t>
            </a:r>
            <a:r>
              <a:rPr lang="ru-RU" sz="2800" dirty="0" err="1" smtClean="0"/>
              <a:t>диференціація</a:t>
            </a:r>
            <a:r>
              <a:rPr lang="ru-RU" sz="2800" dirty="0" smtClean="0"/>
              <a:t>), </a:t>
            </a:r>
            <a:r>
              <a:rPr lang="ru-RU" sz="2800" dirty="0" err="1" smtClean="0"/>
              <a:t>протистояти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експансії</a:t>
            </a:r>
            <a:r>
              <a:rPr lang="ru-RU" sz="2800" dirty="0" smtClean="0"/>
              <a:t> на/ держав.</a:t>
            </a:r>
          </a:p>
          <a:p>
            <a:r>
              <a:rPr lang="ru-RU" sz="2800" b="1" i="1" dirty="0" err="1" smtClean="0"/>
              <a:t>Мультикультуралізм</a:t>
            </a:r>
            <a:r>
              <a:rPr lang="ru-RU" sz="2800" dirty="0" smtClean="0"/>
              <a:t> — </a:t>
            </a:r>
            <a:r>
              <a:rPr lang="ru-RU" sz="2800" dirty="0" err="1" smtClean="0"/>
              <a:t>політика</a:t>
            </a:r>
            <a:r>
              <a:rPr lang="ru-RU" sz="2800" dirty="0" smtClean="0"/>
              <a:t>, </a:t>
            </a:r>
            <a:r>
              <a:rPr lang="ru-RU" sz="2800" dirty="0" err="1" smtClean="0"/>
              <a:t>спрямована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розвиток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збереження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окремо</a:t>
            </a:r>
            <a:r>
              <a:rPr lang="ru-RU" sz="2800" dirty="0" smtClean="0"/>
              <a:t> </a:t>
            </a:r>
            <a:r>
              <a:rPr lang="ru-RU" sz="2800" dirty="0" err="1" smtClean="0"/>
              <a:t>взятій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країні</a:t>
            </a:r>
            <a:r>
              <a:rPr lang="ru-RU" sz="2800" dirty="0" smtClean="0"/>
              <a:t> та у </a:t>
            </a:r>
            <a:r>
              <a:rPr lang="ru-RU" sz="2800" dirty="0" err="1" smtClean="0"/>
              <a:t>світі</a:t>
            </a:r>
            <a:r>
              <a:rPr lang="ru-RU" sz="2800" dirty="0" smtClean="0"/>
              <a:t> в </a:t>
            </a:r>
            <a:r>
              <a:rPr lang="ru-RU" sz="2800" dirty="0" err="1" smtClean="0"/>
              <a:t>цілому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відмінностей</a:t>
            </a:r>
            <a:r>
              <a:rPr lang="ru-RU" sz="2800" dirty="0" smtClean="0"/>
              <a:t>; </a:t>
            </a:r>
            <a:r>
              <a:rPr lang="ru-RU" sz="2800" dirty="0" err="1" smtClean="0"/>
              <a:t>обґрунтовує</a:t>
            </a:r>
            <a:r>
              <a:rPr lang="ru-RU" sz="2800" dirty="0" smtClean="0"/>
              <a:t> </a:t>
            </a:r>
            <a:r>
              <a:rPr lang="ru-RU" sz="2800" dirty="0" err="1" smtClean="0"/>
              <a:t>таку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політику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ідеологія</a:t>
            </a:r>
            <a:r>
              <a:rPr lang="ru-RU" sz="2800" dirty="0" smtClean="0"/>
              <a:t>.</a:t>
            </a:r>
          </a:p>
          <a:p>
            <a:r>
              <a:rPr lang="ru-RU" sz="2800" dirty="0" err="1" smtClean="0"/>
              <a:t>Мультикультуралізм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протиставляється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концепції</a:t>
            </a:r>
            <a:r>
              <a:rPr lang="ru-RU" sz="2800" dirty="0" smtClean="0"/>
              <a:t> «плавильне го казана» (англ. </a:t>
            </a:r>
            <a:r>
              <a:rPr lang="en-GB" sz="2800" dirty="0" smtClean="0"/>
              <a:t>melting pot), </a:t>
            </a:r>
            <a:r>
              <a:rPr lang="ru-RU" sz="2800" dirty="0" smtClean="0"/>
              <a:t>де </a:t>
            </a:r>
            <a:r>
              <a:rPr lang="ru-RU" sz="2800" dirty="0" err="1" smtClean="0"/>
              <a:t>передбачається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злиття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кулі</a:t>
            </a:r>
            <a:r>
              <a:rPr lang="ru-RU" sz="2800" dirty="0" smtClean="0"/>
              <a:t> тур в одну.</a:t>
            </a:r>
          </a:p>
          <a:p>
            <a:r>
              <a:rPr lang="ru-RU" sz="2800" b="1" i="1" dirty="0" err="1" smtClean="0"/>
              <a:t>Націоналізм</a:t>
            </a:r>
            <a:r>
              <a:rPr lang="ru-RU" sz="2800" dirty="0" smtClean="0"/>
              <a:t> — </a:t>
            </a:r>
            <a:r>
              <a:rPr lang="ru-RU" sz="2800" dirty="0" err="1" smtClean="0"/>
              <a:t>ідеологія</a:t>
            </a:r>
            <a:r>
              <a:rPr lang="ru-RU" sz="2800" dirty="0" smtClean="0"/>
              <a:t>, </a:t>
            </a:r>
            <a:r>
              <a:rPr lang="ru-RU" sz="2800" dirty="0" err="1" smtClean="0"/>
              <a:t>політика</a:t>
            </a:r>
            <a:r>
              <a:rPr lang="ru-RU" sz="2800" dirty="0" smtClean="0"/>
              <a:t>, </a:t>
            </a:r>
            <a:r>
              <a:rPr lang="ru-RU" sz="2800" dirty="0" err="1" smtClean="0"/>
              <a:t>психологія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соціальна</a:t>
            </a:r>
            <a:r>
              <a:rPr lang="ru-RU" sz="2800" dirty="0" smtClean="0"/>
              <a:t> практика </a:t>
            </a:r>
            <a:r>
              <a:rPr lang="ru-RU" sz="2800" dirty="0" err="1" smtClean="0"/>
              <a:t>відокремлення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протиставлення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нації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іншим</a:t>
            </a:r>
            <a:r>
              <a:rPr lang="ru-RU" sz="2800" dirty="0" smtClean="0"/>
              <a:t>, пропаганда </a:t>
            </a:r>
            <a:r>
              <a:rPr lang="ru-RU" sz="2800" dirty="0" err="1" smtClean="0"/>
              <a:t>національної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винятковості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окремої</a:t>
            </a:r>
            <a:r>
              <a:rPr lang="ru-RU" sz="2800" dirty="0" smtClean="0"/>
              <a:t> </a:t>
            </a:r>
            <a:r>
              <a:rPr lang="ru-RU" sz="2800" dirty="0" err="1" smtClean="0"/>
              <a:t>нації</a:t>
            </a:r>
            <a:r>
              <a:rPr lang="ru-RU" sz="2800" dirty="0" smtClean="0"/>
              <a:t>.</a:t>
            </a:r>
          </a:p>
          <a:p>
            <a:r>
              <a:rPr lang="ru-RU" sz="2800" b="1" i="1" dirty="0" err="1" smtClean="0"/>
              <a:t>Види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націоналізму</a:t>
            </a:r>
            <a:r>
              <a:rPr lang="ru-RU" sz="2800" b="1" i="1" dirty="0" smtClean="0"/>
              <a:t>:</a:t>
            </a:r>
            <a:r>
              <a:rPr lang="ru-RU" sz="2800" dirty="0" smtClean="0"/>
              <a:t> </a:t>
            </a:r>
            <a:r>
              <a:rPr lang="ru-RU" sz="2800" dirty="0" err="1" smtClean="0"/>
              <a:t>етнічний</a:t>
            </a:r>
            <a:r>
              <a:rPr lang="ru-RU" sz="2800" dirty="0" smtClean="0"/>
              <a:t>, </a:t>
            </a:r>
            <a:r>
              <a:rPr lang="ru-RU" sz="2800" dirty="0" err="1" smtClean="0"/>
              <a:t>державно-державний</a:t>
            </a:r>
            <a:r>
              <a:rPr lang="ru-RU" sz="2800" dirty="0" smtClean="0"/>
              <a:t>, </a:t>
            </a:r>
            <a:r>
              <a:rPr lang="en-GB" sz="2800" dirty="0" smtClean="0"/>
              <a:t>no6</a:t>
            </a:r>
            <a:r>
              <a:rPr lang="ru-RU" sz="2800" dirty="0" err="1" smtClean="0"/>
              <a:t>утовий</a:t>
            </a:r>
            <a:r>
              <a:rPr lang="ru-RU" sz="2800" dirty="0" smtClean="0"/>
              <a:t>.</a:t>
            </a:r>
          </a:p>
          <a:p>
            <a:r>
              <a:rPr lang="ru-RU" sz="2800" b="1" i="1" dirty="0" err="1" smtClean="0"/>
              <a:t>Шовінізм</a:t>
            </a:r>
            <a:r>
              <a:rPr lang="ru-RU" sz="2800" dirty="0" smtClean="0"/>
              <a:t> — </a:t>
            </a:r>
            <a:r>
              <a:rPr lang="ru-RU" sz="2800" dirty="0" err="1" smtClean="0"/>
              <a:t>крайня</a:t>
            </a:r>
            <a:r>
              <a:rPr lang="ru-RU" sz="2800" dirty="0" smtClean="0"/>
              <a:t>, </a:t>
            </a:r>
            <a:r>
              <a:rPr lang="ru-RU" sz="2800" dirty="0" err="1" smtClean="0"/>
              <a:t>агресивна</a:t>
            </a:r>
            <a:r>
              <a:rPr lang="ru-RU" sz="2800" dirty="0" smtClean="0"/>
              <a:t> форма </a:t>
            </a:r>
            <a:r>
              <a:rPr lang="ru-RU" sz="2800" dirty="0" err="1" smtClean="0"/>
              <a:t>націоналізму</a:t>
            </a:r>
            <a:r>
              <a:rPr lang="ru-RU" sz="2800" dirty="0" smtClean="0"/>
              <a:t>, названа так за </a:t>
            </a:r>
            <a:r>
              <a:rPr lang="ru-RU" sz="2800" dirty="0" err="1" smtClean="0"/>
              <a:t>ім’ям</a:t>
            </a:r>
            <a:r>
              <a:rPr lang="ru-RU" sz="2800" dirty="0" smtClean="0"/>
              <a:t> солдата Н. </a:t>
            </a:r>
            <a:r>
              <a:rPr lang="ru-RU" sz="2800" dirty="0" err="1" smtClean="0"/>
              <a:t>Шовена</a:t>
            </a:r>
            <a:r>
              <a:rPr lang="ru-RU" sz="2800" dirty="0" smtClean="0"/>
              <a:t>, </a:t>
            </a:r>
            <a:r>
              <a:rPr lang="ru-RU" sz="2800" dirty="0" err="1" smtClean="0"/>
              <a:t>палкого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прихильника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завойовницької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політики</a:t>
            </a:r>
            <a:r>
              <a:rPr lang="ru-RU" sz="2800" dirty="0" smtClean="0"/>
              <a:t> Наполеона.</a:t>
            </a:r>
          </a:p>
          <a:p>
            <a:r>
              <a:rPr lang="ru-RU" sz="2800" b="1" i="1" dirty="0" err="1" smtClean="0"/>
              <a:t>Дискримінація</a:t>
            </a:r>
            <a:r>
              <a:rPr lang="ru-RU" sz="2800" dirty="0" smtClean="0"/>
              <a:t> (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лат. </a:t>
            </a:r>
            <a:r>
              <a:rPr lang="en-GB" sz="2800" i="1" dirty="0" err="1" smtClean="0"/>
              <a:t>discriminatio</a:t>
            </a:r>
            <a:r>
              <a:rPr lang="en-GB" sz="2800" dirty="0" smtClean="0"/>
              <a:t> — </a:t>
            </a:r>
            <a:r>
              <a:rPr lang="ru-RU" sz="2800" dirty="0" err="1" smtClean="0"/>
              <a:t>розрізнення</a:t>
            </a:r>
            <a:r>
              <a:rPr lang="ru-RU" sz="2800" dirty="0" smtClean="0"/>
              <a:t>) — </a:t>
            </a:r>
            <a:r>
              <a:rPr lang="ru-RU" sz="2800" dirty="0" err="1" smtClean="0"/>
              <a:t>обмеження</a:t>
            </a:r>
            <a:r>
              <a:rPr lang="ru-RU" sz="2800" dirty="0" smtClean="0"/>
              <a:t> (</a:t>
            </a:r>
            <a:r>
              <a:rPr lang="ru-RU" sz="2800" dirty="0" err="1" smtClean="0"/>
              <a:t>фактично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юридично</a:t>
            </a:r>
            <a:r>
              <a:rPr lang="ru-RU" sz="2800" dirty="0" smtClean="0"/>
              <a:t>) прав </a:t>
            </a:r>
            <a:r>
              <a:rPr lang="ru-RU" sz="2800" dirty="0" err="1" smtClean="0"/>
              <a:t>будь-якої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</a:t>
            </a:r>
            <a:r>
              <a:rPr lang="ru-RU" sz="2800" dirty="0" smtClean="0"/>
              <a:t> за </a:t>
            </a:r>
            <a:r>
              <a:rPr lang="ru-RU" sz="2800" dirty="0" err="1" smtClean="0"/>
              <a:t>національною</a:t>
            </a:r>
            <a:r>
              <a:rPr lang="ru-RU" sz="2800" dirty="0" smtClean="0"/>
              <a:t>, расовою, </a:t>
            </a:r>
            <a:r>
              <a:rPr lang="ru-RU" sz="2800" dirty="0" err="1" smtClean="0"/>
              <a:t>статевою</a:t>
            </a:r>
            <a:r>
              <a:rPr lang="ru-RU" sz="2800" dirty="0" smtClean="0"/>
              <a:t>, </a:t>
            </a:r>
            <a:r>
              <a:rPr lang="ru-RU" sz="2800" dirty="0" err="1" smtClean="0"/>
              <a:t>релігійною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ознаками</a:t>
            </a:r>
            <a:r>
              <a:rPr lang="ru-RU" sz="2800" dirty="0" smtClean="0"/>
              <a:t>. У </a:t>
            </a:r>
            <a:r>
              <a:rPr lang="ru-RU" sz="2800" dirty="0" err="1" smtClean="0"/>
              <a:t>галузі</a:t>
            </a:r>
            <a:r>
              <a:rPr lang="ru-RU" sz="2800" dirty="0" smtClean="0"/>
              <a:t> </a:t>
            </a:r>
            <a:r>
              <a:rPr lang="ru-RU" sz="2800" dirty="0" err="1" smtClean="0"/>
              <a:t>міжнародних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відносин</a:t>
            </a:r>
            <a:r>
              <a:rPr lang="ru-RU" sz="2800" dirty="0" smtClean="0"/>
              <a:t> — </a:t>
            </a:r>
            <a:r>
              <a:rPr lang="ru-RU" sz="2800" dirty="0" err="1" smtClean="0"/>
              <a:t>надання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громадянам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організаціям</a:t>
            </a:r>
            <a:r>
              <a:rPr lang="ru-RU" sz="2800" dirty="0" smtClean="0"/>
              <a:t> </a:t>
            </a:r>
            <a:r>
              <a:rPr lang="ru-RU" sz="2800" dirty="0" err="1" smtClean="0"/>
              <a:t>будь-якої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 </a:t>
            </a:r>
            <a:r>
              <a:rPr lang="ru-RU" sz="2800" dirty="0" err="1" smtClean="0"/>
              <a:t>менших</a:t>
            </a:r>
            <a:r>
              <a:rPr lang="ru-RU" sz="2800" dirty="0" smtClean="0"/>
              <a:t> прав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привілеїв</a:t>
            </a:r>
            <a:r>
              <a:rPr lang="ru-RU" sz="2800" dirty="0" smtClean="0"/>
              <a:t>, </a:t>
            </a:r>
            <a:r>
              <a:rPr lang="ru-RU" sz="2800" dirty="0" err="1" smtClean="0"/>
              <a:t>ніж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громадянам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організаціям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держав</a:t>
            </a:r>
            <a:r>
              <a:rPr lang="ru-RU" sz="2800" dirty="0" smtClean="0"/>
              <a:t>.</a:t>
            </a:r>
            <a:endParaRPr lang="ru-RU" sz="2800" dirty="0" smtClean="0"/>
          </a:p>
        </p:txBody>
      </p:sp>
      <p:pic>
        <p:nvPicPr>
          <p:cNvPr id="155650" name="Picture 2" descr="http://konferent.ru/wp-content/uploads/2013/04/yazyk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28604"/>
            <a:ext cx="32004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42852"/>
            <a:ext cx="7772400" cy="600079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ru-RU" sz="3400" b="1" i="1" dirty="0" smtClean="0"/>
          </a:p>
          <a:p>
            <a:r>
              <a:rPr lang="ru-RU" sz="3400" b="1" i="1" dirty="0" err="1" smtClean="0"/>
              <a:t>Сегрегація</a:t>
            </a:r>
            <a:r>
              <a:rPr lang="ru-RU" sz="3400" dirty="0" smtClean="0"/>
              <a:t> (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пізньолат</a:t>
            </a:r>
            <a:r>
              <a:rPr lang="ru-RU" sz="3400" dirty="0" smtClean="0"/>
              <a:t>. </a:t>
            </a:r>
            <a:r>
              <a:rPr lang="en-GB" sz="3400" i="1" dirty="0" err="1" smtClean="0"/>
              <a:t>segregatio</a:t>
            </a:r>
            <a:r>
              <a:rPr lang="en-GB" sz="3400" dirty="0" smtClean="0"/>
              <a:t> — </a:t>
            </a:r>
            <a:r>
              <a:rPr lang="ru-RU" sz="3400" dirty="0" err="1" smtClean="0"/>
              <a:t>відділення</a:t>
            </a:r>
            <a:r>
              <a:rPr lang="ru-RU" sz="3400" dirty="0" smtClean="0"/>
              <a:t>) — </a:t>
            </a:r>
            <a:r>
              <a:rPr lang="ru-RU" sz="3400" dirty="0" err="1" smtClean="0"/>
              <a:t>політика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примусового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відокремлення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будь-якої</a:t>
            </a:r>
            <a:r>
              <a:rPr lang="ru-RU" sz="3400" dirty="0" smtClean="0"/>
              <a:t> </a:t>
            </a:r>
            <a:r>
              <a:rPr lang="ru-RU" sz="3400" dirty="0" err="1" smtClean="0"/>
              <a:t>групи</a:t>
            </a:r>
            <a:r>
              <a:rPr lang="ru-RU" sz="3400" dirty="0" smtClean="0"/>
              <a:t> </a:t>
            </a:r>
            <a:r>
              <a:rPr lang="ru-RU" sz="3400" dirty="0" err="1" smtClean="0"/>
              <a:t>населення</a:t>
            </a:r>
            <a:r>
              <a:rPr lang="ru-RU" sz="3400" dirty="0" smtClean="0"/>
              <a:t> за расовою </a:t>
            </a:r>
            <a:r>
              <a:rPr lang="ru-RU" sz="3400" dirty="0" err="1" smtClean="0"/>
              <a:t>чи</a:t>
            </a:r>
            <a:r>
              <a:rPr lang="ru-RU" sz="3400" dirty="0" smtClean="0"/>
              <a:t> </a:t>
            </a:r>
            <a:r>
              <a:rPr lang="ru-RU" sz="3400" dirty="0" err="1" smtClean="0"/>
              <a:t>етнічною</a:t>
            </a:r>
            <a:r>
              <a:rPr lang="ru-RU" sz="3400" dirty="0" smtClean="0"/>
              <a:t> </a:t>
            </a:r>
            <a:r>
              <a:rPr lang="ru-RU" sz="3400" dirty="0" err="1" smtClean="0"/>
              <a:t>ознакою</a:t>
            </a:r>
            <a:r>
              <a:rPr lang="ru-RU" sz="3400" dirty="0" smtClean="0"/>
              <a:t>, одна </a:t>
            </a:r>
            <a:r>
              <a:rPr lang="ru-RU" sz="3400" dirty="0" err="1" smtClean="0"/>
              <a:t>з</a:t>
            </a:r>
            <a:r>
              <a:rPr lang="ru-RU" sz="3400" dirty="0" smtClean="0"/>
              <a:t> форм </a:t>
            </a:r>
            <a:r>
              <a:rPr lang="ru-RU" sz="3400" dirty="0" err="1" smtClean="0"/>
              <a:t>расової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дискримінації</a:t>
            </a:r>
            <a:r>
              <a:rPr lang="ru-RU" sz="3400" dirty="0" smtClean="0"/>
              <a:t>.</a:t>
            </a:r>
          </a:p>
          <a:p>
            <a:r>
              <a:rPr lang="ru-RU" sz="3400" b="1" i="1" dirty="0" err="1" smtClean="0"/>
              <a:t>Апартеїд</a:t>
            </a:r>
            <a:r>
              <a:rPr lang="ru-RU" sz="3400" dirty="0" smtClean="0"/>
              <a:t> (</a:t>
            </a:r>
            <a:r>
              <a:rPr lang="ru-RU" sz="3400" dirty="0" err="1" smtClean="0"/>
              <a:t>мовою</a:t>
            </a:r>
            <a:r>
              <a:rPr lang="ru-RU" sz="3400" dirty="0" smtClean="0"/>
              <a:t> </a:t>
            </a:r>
            <a:r>
              <a:rPr lang="ru-RU" sz="3400" dirty="0" err="1" smtClean="0"/>
              <a:t>африканс</a:t>
            </a:r>
            <a:r>
              <a:rPr lang="ru-RU" sz="3400" dirty="0" smtClean="0"/>
              <a:t> </a:t>
            </a:r>
            <a:r>
              <a:rPr lang="en-GB" sz="3400" i="1" dirty="0" smtClean="0"/>
              <a:t>apartheid</a:t>
            </a:r>
            <a:r>
              <a:rPr lang="en-GB" sz="3400" dirty="0" smtClean="0"/>
              <a:t> — </a:t>
            </a:r>
            <a:r>
              <a:rPr lang="ru-RU" sz="3400" dirty="0" err="1" smtClean="0"/>
              <a:t>роздільне</a:t>
            </a:r>
            <a:r>
              <a:rPr lang="ru-RU" sz="3400" dirty="0" smtClean="0"/>
              <a:t> </a:t>
            </a:r>
            <a:r>
              <a:rPr lang="ru-RU" sz="3400" dirty="0" err="1" smtClean="0"/>
              <a:t>проживання</a:t>
            </a:r>
            <a:r>
              <a:rPr lang="ru-RU" sz="3400" dirty="0" smtClean="0"/>
              <a:t>) — </a:t>
            </a:r>
            <a:r>
              <a:rPr lang="ru-RU" sz="3400" dirty="0" err="1" smtClean="0"/>
              <a:t>крайня</a:t>
            </a:r>
            <a:r>
              <a:rPr lang="ru-RU" sz="3400" dirty="0" smtClean="0"/>
              <a:t> форма </a:t>
            </a:r>
            <a:r>
              <a:rPr lang="ru-RU" sz="3400" dirty="0" err="1" smtClean="0"/>
              <a:t>расової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дискримінації</a:t>
            </a:r>
            <a:r>
              <a:rPr lang="ru-RU" sz="3400" dirty="0" smtClean="0"/>
              <a:t>. </a:t>
            </a:r>
            <a:r>
              <a:rPr lang="ru-RU" sz="3400" dirty="0" err="1" smtClean="0"/>
              <a:t>Означає</a:t>
            </a:r>
            <a:r>
              <a:rPr lang="ru-RU" sz="3400" dirty="0" smtClean="0"/>
              <a:t> </a:t>
            </a:r>
            <a:r>
              <a:rPr lang="ru-RU" sz="3400" dirty="0" err="1" smtClean="0"/>
              <a:t>позбавлення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певних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груп</a:t>
            </a:r>
            <a:r>
              <a:rPr lang="ru-RU" sz="3400" dirty="0" smtClean="0"/>
              <a:t> </a:t>
            </a:r>
            <a:r>
              <a:rPr lang="ru-RU" sz="3400" dirty="0" err="1" smtClean="0"/>
              <a:t>населення</a:t>
            </a:r>
            <a:r>
              <a:rPr lang="ru-RU" sz="3400" dirty="0" smtClean="0"/>
              <a:t>, </a:t>
            </a:r>
            <a:r>
              <a:rPr lang="ru-RU" sz="3400" dirty="0" err="1" smtClean="0"/>
              <a:t>залежно</a:t>
            </a:r>
            <a:r>
              <a:rPr lang="ru-RU" sz="3400" dirty="0" smtClean="0"/>
              <a:t> 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їх</a:t>
            </a:r>
            <a:r>
              <a:rPr lang="ru-RU" sz="3400" dirty="0" smtClean="0"/>
              <a:t> </a:t>
            </a:r>
            <a:r>
              <a:rPr lang="ru-RU" sz="3400" dirty="0" err="1" smtClean="0"/>
              <a:t>расової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приналежності</a:t>
            </a:r>
            <a:r>
              <a:rPr lang="ru-RU" sz="3400" dirty="0" smtClean="0"/>
              <a:t>, </a:t>
            </a:r>
            <a:r>
              <a:rPr lang="ru-RU" sz="3400" dirty="0" err="1" smtClean="0"/>
              <a:t>політичних</a:t>
            </a:r>
            <a:r>
              <a:rPr lang="ru-RU" sz="3400" dirty="0" smtClean="0"/>
              <a:t>, </a:t>
            </a:r>
            <a:r>
              <a:rPr lang="ru-RU" sz="3400" dirty="0" err="1" smtClean="0"/>
              <a:t>соціально-економічних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громадянських</a:t>
            </a:r>
            <a:r>
              <a:rPr lang="ru-RU" sz="3400" dirty="0" smtClean="0"/>
              <a:t> прав, аж до </a:t>
            </a:r>
            <a:r>
              <a:rPr lang="ru-RU" sz="3400" dirty="0" err="1" smtClean="0"/>
              <a:t>територіальної</a:t>
            </a:r>
            <a:r>
              <a:rPr lang="ru-RU" sz="3400" dirty="0" smtClean="0"/>
              <a:t> </a:t>
            </a:r>
            <a:r>
              <a:rPr lang="ru-RU" sz="3400" dirty="0" err="1" smtClean="0"/>
              <a:t>ізоляції</a:t>
            </a:r>
            <a:r>
              <a:rPr lang="ru-RU" sz="3400" dirty="0" smtClean="0"/>
              <a:t>. </a:t>
            </a:r>
            <a:r>
              <a:rPr lang="ru-RU" sz="3400" dirty="0" err="1" smtClean="0"/>
              <a:t>Сучасне</a:t>
            </a:r>
            <a:r>
              <a:rPr lang="ru-RU" sz="3400" dirty="0" smtClean="0"/>
              <a:t> </a:t>
            </a:r>
            <a:r>
              <a:rPr lang="ru-RU" sz="3400" dirty="0" err="1" smtClean="0"/>
              <a:t>міжнародне</a:t>
            </a:r>
            <a:r>
              <a:rPr lang="ru-RU" sz="3400" dirty="0" smtClean="0"/>
              <a:t> право </a:t>
            </a:r>
            <a:r>
              <a:rPr lang="ru-RU" sz="3400" dirty="0" err="1" smtClean="0"/>
              <a:t>вважає</a:t>
            </a:r>
            <a:r>
              <a:rPr lang="ru-RU" sz="3400" dirty="0" smtClean="0"/>
              <a:t> </a:t>
            </a:r>
            <a:r>
              <a:rPr lang="ru-RU" sz="3400" dirty="0" err="1" smtClean="0"/>
              <a:t>апартеїд</a:t>
            </a:r>
            <a:r>
              <a:rPr lang="ru-RU" sz="3400" dirty="0" smtClean="0"/>
              <a:t> </a:t>
            </a:r>
            <a:r>
              <a:rPr lang="ru-RU" sz="3400" dirty="0" err="1" smtClean="0"/>
              <a:t>злочином</a:t>
            </a:r>
            <a:r>
              <a:rPr lang="ru-RU" sz="3400" dirty="0" smtClean="0"/>
              <a:t> </a:t>
            </a:r>
            <a:r>
              <a:rPr lang="ru-RU" sz="3400" dirty="0" err="1" smtClean="0"/>
              <a:t>проти</a:t>
            </a:r>
            <a:r>
              <a:rPr lang="ru-RU" sz="3400" dirty="0" smtClean="0"/>
              <a:t> </a:t>
            </a:r>
            <a:r>
              <a:rPr lang="ru-RU" sz="3400" dirty="0" err="1" smtClean="0"/>
              <a:t>людства</a:t>
            </a:r>
            <a:r>
              <a:rPr lang="ru-RU" sz="3400" dirty="0" smtClean="0"/>
              <a:t>.</a:t>
            </a:r>
          </a:p>
          <a:p>
            <a:r>
              <a:rPr lang="ru-RU" sz="3400" b="1" i="1" dirty="0" smtClean="0"/>
              <a:t>Геноцид</a:t>
            </a:r>
            <a:r>
              <a:rPr lang="ru-RU" sz="3400" dirty="0" smtClean="0"/>
              <a:t> (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грец</a:t>
            </a:r>
            <a:r>
              <a:rPr lang="ru-RU" sz="3400" dirty="0" smtClean="0"/>
              <a:t>. </a:t>
            </a:r>
            <a:r>
              <a:rPr lang="en-GB" sz="3400" i="1" dirty="0" err="1" smtClean="0"/>
              <a:t>genos</a:t>
            </a:r>
            <a:r>
              <a:rPr lang="en-GB" sz="3400" dirty="0" smtClean="0"/>
              <a:t> — </a:t>
            </a:r>
            <a:r>
              <a:rPr lang="ru-RU" sz="3400" dirty="0" err="1" smtClean="0"/>
              <a:t>рід</a:t>
            </a:r>
            <a:r>
              <a:rPr lang="ru-RU" sz="3400" dirty="0" smtClean="0"/>
              <a:t>, </a:t>
            </a:r>
            <a:r>
              <a:rPr lang="ru-RU" sz="3400" dirty="0" err="1" smtClean="0"/>
              <a:t>плем’я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лат. </a:t>
            </a:r>
            <a:r>
              <a:rPr lang="en-GB" sz="3400" i="1" dirty="0" err="1" smtClean="0"/>
              <a:t>caedo</a:t>
            </a:r>
            <a:r>
              <a:rPr lang="en-GB" sz="3400" dirty="0" smtClean="0"/>
              <a:t> — </a:t>
            </a:r>
            <a:r>
              <a:rPr lang="ru-RU" sz="3400" dirty="0" smtClean="0"/>
              <a:t>вбиваю) — один </a:t>
            </a:r>
            <a:r>
              <a:rPr lang="ru-RU" sz="3400" dirty="0" err="1" smtClean="0"/>
              <a:t>із</a:t>
            </a:r>
            <a:r>
              <a:rPr lang="ru-RU" sz="3400" dirty="0" smtClean="0"/>
              <a:t> </a:t>
            </a:r>
            <a:r>
              <a:rPr lang="ru-RU" sz="3400" dirty="0" err="1" smtClean="0"/>
              <a:t>найтяжчих</a:t>
            </a:r>
            <a:r>
              <a:rPr lang="ru-RU" sz="3400" dirty="0" smtClean="0"/>
              <a:t> </a:t>
            </a:r>
            <a:r>
              <a:rPr lang="ru-RU" sz="3400" dirty="0" err="1" smtClean="0"/>
              <a:t>злочинів</a:t>
            </a:r>
            <a:r>
              <a:rPr lang="ru-RU" sz="3400" dirty="0" smtClean="0"/>
              <a:t> </a:t>
            </a:r>
            <a:r>
              <a:rPr lang="ru-RU" sz="3400" dirty="0" err="1" smtClean="0"/>
              <a:t>проти</a:t>
            </a:r>
            <a:r>
              <a:rPr lang="ru-RU" sz="3400" dirty="0" smtClean="0"/>
              <a:t> </a:t>
            </a:r>
            <a:r>
              <a:rPr lang="ru-RU" sz="3400" dirty="0" err="1" smtClean="0"/>
              <a:t>людства</a:t>
            </a:r>
            <a:r>
              <a:rPr lang="ru-RU" sz="3400" dirty="0" smtClean="0"/>
              <a:t>, </a:t>
            </a:r>
            <a:r>
              <a:rPr lang="ru-RU" sz="3400" dirty="0" err="1" smtClean="0"/>
              <a:t>винищення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окремих</a:t>
            </a:r>
            <a:r>
              <a:rPr lang="ru-RU" sz="3400" dirty="0" smtClean="0"/>
              <a:t> </a:t>
            </a:r>
            <a:r>
              <a:rPr lang="ru-RU" sz="3400" dirty="0" err="1" smtClean="0"/>
              <a:t>груп</a:t>
            </a:r>
            <a:r>
              <a:rPr lang="ru-RU" sz="3400" dirty="0" smtClean="0"/>
              <a:t> </a:t>
            </a:r>
            <a:r>
              <a:rPr lang="ru-RU" sz="3400" dirty="0" err="1" smtClean="0"/>
              <a:t>населення</a:t>
            </a:r>
            <a:r>
              <a:rPr lang="ru-RU" sz="3400" dirty="0" smtClean="0"/>
              <a:t> за </a:t>
            </a:r>
            <a:r>
              <a:rPr lang="ru-RU" sz="3400" dirty="0" err="1" smtClean="0"/>
              <a:t>расовими</a:t>
            </a:r>
            <a:r>
              <a:rPr lang="ru-RU" sz="3400" dirty="0" smtClean="0"/>
              <a:t>, </a:t>
            </a:r>
            <a:r>
              <a:rPr lang="ru-RU" sz="3400" dirty="0" err="1" smtClean="0"/>
              <a:t>національними</a:t>
            </a:r>
            <a:r>
              <a:rPr lang="ru-RU" sz="3400" dirty="0" smtClean="0"/>
              <a:t>, </a:t>
            </a:r>
            <a:r>
              <a:rPr lang="ru-RU" sz="3400" dirty="0" err="1" smtClean="0"/>
              <a:t>етнічними</a:t>
            </a:r>
            <a:r>
              <a:rPr lang="ru-RU" sz="3400" dirty="0" smtClean="0"/>
              <a:t>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</a:t>
            </a:r>
            <a:r>
              <a:rPr lang="ru-RU" sz="3400" dirty="0" err="1" smtClean="0"/>
              <a:t>релігійними</a:t>
            </a:r>
            <a:r>
              <a:rPr lang="ru-RU" sz="3400" dirty="0" smtClean="0"/>
              <a:t> </a:t>
            </a:r>
            <a:r>
              <a:rPr lang="ru-RU" sz="3400" dirty="0" err="1" smtClean="0"/>
              <a:t>ознаками</a:t>
            </a:r>
            <a:r>
              <a:rPr lang="ru-RU" sz="3400" dirty="0" smtClean="0"/>
              <a:t>, а </a:t>
            </a:r>
            <a:r>
              <a:rPr lang="ru-RU" sz="3400" dirty="0" err="1" smtClean="0"/>
              <a:t>також</a:t>
            </a:r>
            <a:r>
              <a:rPr lang="ru-RU" sz="3400" dirty="0" smtClean="0"/>
              <a:t> </a:t>
            </a:r>
            <a:r>
              <a:rPr lang="ru-RU" sz="3400" dirty="0" err="1" smtClean="0"/>
              <a:t>навмисне</a:t>
            </a:r>
            <a:r>
              <a:rPr lang="ru-RU" sz="3400" dirty="0" smtClean="0"/>
              <a:t> </a:t>
            </a:r>
            <a:r>
              <a:rPr lang="ru-RU" sz="3400" dirty="0" err="1" smtClean="0"/>
              <a:t>створення</a:t>
            </a:r>
            <a:r>
              <a:rPr lang="ru-RU" sz="3400" dirty="0" smtClean="0"/>
              <a:t> умов </a:t>
            </a:r>
            <a:r>
              <a:rPr lang="ru-RU" sz="3400" dirty="0" err="1" smtClean="0"/>
              <a:t>існування</a:t>
            </a:r>
            <a:r>
              <a:rPr lang="ru-RU" sz="3400" dirty="0" smtClean="0"/>
              <a:t>, </a:t>
            </a:r>
            <a:r>
              <a:rPr lang="ru-RU" sz="3400" dirty="0" err="1" smtClean="0"/>
              <a:t>розрахованих</a:t>
            </a:r>
            <a:r>
              <a:rPr lang="ru-RU" sz="3400" dirty="0" smtClean="0"/>
              <a:t> на </a:t>
            </a:r>
            <a:r>
              <a:rPr lang="ru-RU" sz="3400" dirty="0" err="1" smtClean="0"/>
              <a:t>повне</a:t>
            </a:r>
            <a:r>
              <a:rPr lang="ru-RU" sz="3400" dirty="0" smtClean="0"/>
              <a:t>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</a:t>
            </a:r>
            <a:r>
              <a:rPr lang="ru-RU" sz="3400" dirty="0" err="1" smtClean="0"/>
              <a:t>часткове</a:t>
            </a:r>
            <a:r>
              <a:rPr lang="ru-RU" sz="3400" dirty="0" smtClean="0"/>
              <a:t> </a:t>
            </a:r>
            <a:r>
              <a:rPr lang="ru-RU" sz="3400" dirty="0" err="1" smtClean="0"/>
              <a:t>фізичне</a:t>
            </a:r>
            <a:r>
              <a:rPr lang="ru-RU" sz="3400" dirty="0" smtClean="0"/>
              <a:t> </a:t>
            </a:r>
            <a:r>
              <a:rPr lang="ru-RU" sz="3400" dirty="0" err="1" smtClean="0"/>
              <a:t>знищення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цих</a:t>
            </a:r>
            <a:r>
              <a:rPr lang="ru-RU" sz="3400" dirty="0" smtClean="0"/>
              <a:t> </a:t>
            </a:r>
            <a:r>
              <a:rPr lang="ru-RU" sz="3400" dirty="0" err="1" smtClean="0"/>
              <a:t>груп</a:t>
            </a:r>
            <a:r>
              <a:rPr lang="ru-RU" sz="3400" dirty="0" smtClean="0"/>
              <a:t>, так само як </a:t>
            </a:r>
            <a:r>
              <a:rPr lang="ru-RU" sz="3400" dirty="0" err="1" smtClean="0"/>
              <a:t>і</a:t>
            </a:r>
            <a:r>
              <a:rPr lang="ru-RU" sz="3400" dirty="0" smtClean="0"/>
              <a:t> заходи </a:t>
            </a:r>
            <a:r>
              <a:rPr lang="ru-RU" sz="3400" dirty="0" err="1" smtClean="0"/>
              <a:t>щодо</a:t>
            </a:r>
            <a:r>
              <a:rPr lang="ru-RU" sz="3400" dirty="0" smtClean="0"/>
              <a:t> </a:t>
            </a:r>
            <a:r>
              <a:rPr lang="ru-RU" sz="3400" dirty="0" err="1" smtClean="0"/>
              <a:t>запобігання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дітонародженню</a:t>
            </a:r>
            <a:r>
              <a:rPr lang="ru-RU" sz="3400" dirty="0" smtClean="0"/>
              <a:t> в </a:t>
            </a:r>
            <a:r>
              <a:rPr lang="ru-RU" sz="3400" dirty="0" err="1" smtClean="0"/>
              <a:t>їх</a:t>
            </a:r>
            <a:r>
              <a:rPr lang="ru-RU" sz="3400" dirty="0" smtClean="0"/>
              <a:t> </a:t>
            </a:r>
            <a:r>
              <a:rPr lang="ru-RU" sz="3400" dirty="0" err="1" smtClean="0"/>
              <a:t>середовищі</a:t>
            </a:r>
            <a:r>
              <a:rPr lang="ru-RU" sz="3400" dirty="0" smtClean="0"/>
              <a:t> (</a:t>
            </a:r>
            <a:r>
              <a:rPr lang="ru-RU" sz="3400" dirty="0" err="1" smtClean="0"/>
              <a:t>біологічний</a:t>
            </a:r>
            <a:r>
              <a:rPr lang="ru-RU" sz="3400" dirty="0" smtClean="0"/>
              <a:t> геноцид).</a:t>
            </a:r>
          </a:p>
          <a:p>
            <a:r>
              <a:rPr lang="ru-RU" sz="3400" dirty="0" err="1" smtClean="0"/>
              <a:t>Такі</a:t>
            </a:r>
            <a:r>
              <a:rPr lang="ru-RU" sz="3400" dirty="0" smtClean="0"/>
              <a:t> </a:t>
            </a:r>
            <a:r>
              <a:rPr lang="ru-RU" sz="3400" dirty="0" err="1" smtClean="0"/>
              <a:t>злочини</a:t>
            </a:r>
            <a:r>
              <a:rPr lang="ru-RU" sz="3400" dirty="0" smtClean="0"/>
              <a:t> в </a:t>
            </a:r>
            <a:r>
              <a:rPr lang="ru-RU" sz="3400" dirty="0" err="1" smtClean="0"/>
              <a:t>масових</a:t>
            </a:r>
            <a:r>
              <a:rPr lang="ru-RU" sz="3400" dirty="0" smtClean="0"/>
              <a:t> масштабах вчиняли </a:t>
            </a:r>
            <a:r>
              <a:rPr lang="ru-RU" sz="3400" dirty="0" err="1" smtClean="0"/>
              <a:t>гітлерівці</a:t>
            </a:r>
            <a:r>
              <a:rPr lang="ru-RU" sz="3400" dirty="0" smtClean="0"/>
              <a:t> </a:t>
            </a:r>
            <a:r>
              <a:rPr lang="ru-RU" sz="3400" dirty="0" err="1" smtClean="0"/>
              <a:t>під</a:t>
            </a:r>
            <a:r>
              <a:rPr lang="ru-RU" sz="3400" dirty="0" smtClean="0"/>
              <a:t> час </a:t>
            </a:r>
            <a:r>
              <a:rPr lang="ru-RU" sz="3400" dirty="0" err="1" smtClean="0"/>
              <a:t>Другої</a:t>
            </a:r>
            <a:r>
              <a:rPr lang="ru-RU" sz="3400" dirty="0" smtClean="0"/>
              <a:t> </a:t>
            </a:r>
            <a:r>
              <a:rPr lang="ru-RU" sz="3400" dirty="0" err="1" smtClean="0"/>
              <a:t>світової</a:t>
            </a:r>
            <a:r>
              <a:rPr lang="ru-RU" sz="3400" dirty="0" smtClean="0"/>
              <a:t> </a:t>
            </a:r>
            <a:r>
              <a:rPr lang="ru-RU" sz="3400" dirty="0" err="1" smtClean="0"/>
              <a:t>війни</a:t>
            </a:r>
            <a:r>
              <a:rPr lang="ru-RU" sz="3400" dirty="0" smtClean="0"/>
              <a:t>, </a:t>
            </a:r>
            <a:r>
              <a:rPr lang="ru-RU" sz="3400" dirty="0" err="1" smtClean="0"/>
              <a:t>спрямовані</a:t>
            </a:r>
            <a:r>
              <a:rPr lang="ru-RU" sz="3400" dirty="0" smtClean="0"/>
              <a:t> </a:t>
            </a:r>
            <a:r>
              <a:rPr lang="ru-RU" sz="3400" dirty="0" err="1" smtClean="0"/>
              <a:t>проти</a:t>
            </a:r>
            <a:r>
              <a:rPr lang="ru-RU" sz="3400" dirty="0" smtClean="0"/>
              <a:t> </a:t>
            </a:r>
            <a:r>
              <a:rPr lang="ru-RU" sz="3400" dirty="0" err="1" smtClean="0"/>
              <a:t>слов’янського</a:t>
            </a:r>
            <a:r>
              <a:rPr lang="ru-RU" sz="3400" dirty="0" smtClean="0"/>
              <a:t> та </a:t>
            </a:r>
            <a:r>
              <a:rPr lang="ru-RU" sz="3400" dirty="0" err="1" smtClean="0"/>
              <a:t>єврейського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населення</a:t>
            </a:r>
            <a:r>
              <a:rPr lang="ru-RU" sz="3400" dirty="0" smtClean="0"/>
              <a:t>.</a:t>
            </a:r>
          </a:p>
          <a:p>
            <a:r>
              <a:rPr lang="ru-RU" sz="3400" dirty="0" smtClean="0"/>
              <a:t>У </a:t>
            </a:r>
            <a:r>
              <a:rPr lang="ru-RU" sz="3400" dirty="0" err="1" smtClean="0"/>
              <a:t>гітлерівській</a:t>
            </a:r>
            <a:r>
              <a:rPr lang="ru-RU" sz="3400" dirty="0" smtClean="0"/>
              <a:t> </a:t>
            </a:r>
            <a:r>
              <a:rPr lang="ru-RU" sz="3400" dirty="0" err="1" smtClean="0"/>
              <a:t>Німеччині</a:t>
            </a:r>
            <a:r>
              <a:rPr lang="ru-RU" sz="3400" dirty="0" smtClean="0"/>
              <a:t> </a:t>
            </a:r>
            <a:r>
              <a:rPr lang="ru-RU" sz="3400" dirty="0" err="1" smtClean="0"/>
              <a:t>було</a:t>
            </a:r>
            <a:r>
              <a:rPr lang="ru-RU" sz="3400" dirty="0" smtClean="0"/>
              <a:t> </a:t>
            </a:r>
            <a:r>
              <a:rPr lang="ru-RU" sz="3400" dirty="0" err="1" smtClean="0"/>
              <a:t>знищено</a:t>
            </a:r>
            <a:r>
              <a:rPr lang="ru-RU" sz="3400" dirty="0" smtClean="0"/>
              <a:t> в таборах </a:t>
            </a:r>
            <a:r>
              <a:rPr lang="ru-RU" sz="3400" dirty="0" err="1" smtClean="0"/>
              <a:t>смерті</a:t>
            </a:r>
            <a:r>
              <a:rPr lang="ru-RU" sz="3400" dirty="0" smtClean="0"/>
              <a:t> (</a:t>
            </a:r>
            <a:r>
              <a:rPr lang="ru-RU" sz="3400" dirty="0" err="1" smtClean="0"/>
              <a:t>Треблінка</a:t>
            </a:r>
            <a:r>
              <a:rPr lang="ru-RU" sz="3400" dirty="0" smtClean="0"/>
              <a:t>, </a:t>
            </a:r>
            <a:r>
              <a:rPr lang="ru-RU" sz="3400" dirty="0" err="1" smtClean="0"/>
              <a:t>Освенцім</a:t>
            </a:r>
            <a:r>
              <a:rPr lang="ru-RU" sz="3400" dirty="0" smtClean="0"/>
              <a:t>) </a:t>
            </a:r>
            <a:r>
              <a:rPr lang="ru-RU" sz="3400" dirty="0" err="1" smtClean="0"/>
              <a:t>близько</a:t>
            </a:r>
            <a:r>
              <a:rPr lang="ru-RU" sz="3400" dirty="0" smtClean="0"/>
              <a:t> 6 млн. </a:t>
            </a:r>
            <a:r>
              <a:rPr lang="ru-RU" sz="3400" dirty="0" err="1" smtClean="0"/>
              <a:t>євреїв</a:t>
            </a:r>
            <a:r>
              <a:rPr lang="ru-RU" sz="3400" dirty="0" smtClean="0"/>
              <a:t>. </a:t>
            </a:r>
            <a:r>
              <a:rPr lang="ru-RU" sz="3400" dirty="0" err="1" smtClean="0"/>
              <a:t>Цю</a:t>
            </a:r>
            <a:r>
              <a:rPr lang="ru-RU" sz="3400" dirty="0" smtClean="0"/>
              <a:t> </a:t>
            </a:r>
            <a:r>
              <a:rPr lang="ru-RU" sz="3400" dirty="0" err="1" smtClean="0"/>
              <a:t>трагедію</a:t>
            </a:r>
            <a:r>
              <a:rPr lang="ru-RU" sz="3400" dirty="0" smtClean="0"/>
              <a:t> назвали </a:t>
            </a:r>
            <a:r>
              <a:rPr lang="ru-RU" sz="3400" dirty="0" err="1" smtClean="0"/>
              <a:t>голокостом</a:t>
            </a:r>
            <a:r>
              <a:rPr lang="ru-RU" sz="3400" dirty="0" smtClean="0"/>
              <a:t> (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грец</a:t>
            </a:r>
            <a:r>
              <a:rPr lang="ru-RU" sz="3400" dirty="0" smtClean="0"/>
              <a:t>. «</a:t>
            </a:r>
            <a:r>
              <a:rPr lang="ru-RU" sz="3400" dirty="0" err="1" smtClean="0"/>
              <a:t>всезнищення</a:t>
            </a:r>
            <a:r>
              <a:rPr lang="ru-RU" sz="3400" dirty="0" smtClean="0"/>
              <a:t> через </a:t>
            </a:r>
            <a:r>
              <a:rPr lang="ru-RU" sz="3400" dirty="0" err="1" smtClean="0"/>
              <a:t>спалення</a:t>
            </a:r>
            <a:r>
              <a:rPr lang="ru-RU" sz="3400" dirty="0" smtClean="0"/>
              <a:t>»).</a:t>
            </a:r>
          </a:p>
          <a:p>
            <a:r>
              <a:rPr lang="ru-RU" sz="3400" b="1" i="1" dirty="0" err="1" smtClean="0"/>
              <a:t>Голокост</a:t>
            </a:r>
            <a:r>
              <a:rPr lang="ru-RU" sz="3400" dirty="0" smtClean="0"/>
              <a:t> (</a:t>
            </a:r>
            <a:r>
              <a:rPr lang="ru-RU" sz="3400" dirty="0" err="1" smtClean="0"/>
              <a:t>холокауст</a:t>
            </a:r>
            <a:r>
              <a:rPr lang="ru-RU" sz="3400" dirty="0" smtClean="0"/>
              <a:t>) (англ. </a:t>
            </a:r>
            <a:r>
              <a:rPr lang="en-GB" sz="3400" i="1" dirty="0" smtClean="0"/>
              <a:t>holocaust</a:t>
            </a:r>
            <a:r>
              <a:rPr lang="en-GB" sz="3400" dirty="0" smtClean="0"/>
              <a:t> 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грец</a:t>
            </a:r>
            <a:r>
              <a:rPr lang="ru-RU" sz="3400" dirty="0" smtClean="0"/>
              <a:t>. </a:t>
            </a:r>
            <a:r>
              <a:rPr lang="en-GB" sz="3400" i="1" dirty="0" err="1" smtClean="0"/>
              <a:t>holokaustos</a:t>
            </a:r>
            <a:r>
              <a:rPr lang="en-GB" sz="3400" dirty="0" smtClean="0"/>
              <a:t> — </a:t>
            </a:r>
            <a:r>
              <a:rPr lang="ru-RU" sz="3400" dirty="0" err="1" smtClean="0"/>
              <a:t>спалений</a:t>
            </a:r>
            <a:r>
              <a:rPr lang="ru-RU" sz="3400" dirty="0" smtClean="0"/>
              <a:t> </a:t>
            </a:r>
            <a:r>
              <a:rPr lang="ru-RU" sz="3400" dirty="0" err="1" smtClean="0"/>
              <a:t>цілком</a:t>
            </a:r>
            <a:r>
              <a:rPr lang="ru-RU" sz="3400" dirty="0" smtClean="0"/>
              <a:t>) — </a:t>
            </a:r>
            <a:r>
              <a:rPr lang="ru-RU" sz="3400" dirty="0" err="1" smtClean="0"/>
              <a:t>загибель</a:t>
            </a:r>
            <a:r>
              <a:rPr lang="ru-RU" sz="3400" dirty="0" smtClean="0"/>
              <a:t> </a:t>
            </a:r>
            <a:r>
              <a:rPr lang="ru-RU" sz="3400" dirty="0" err="1" smtClean="0"/>
              <a:t>значної</a:t>
            </a:r>
            <a:r>
              <a:rPr lang="ru-RU" sz="3400" dirty="0" smtClean="0"/>
              <a:t> </a:t>
            </a:r>
            <a:r>
              <a:rPr lang="ru-RU" sz="3400" dirty="0" err="1" smtClean="0"/>
              <a:t>частини</a:t>
            </a:r>
            <a:r>
              <a:rPr lang="ru-RU" sz="3400" dirty="0" smtClean="0"/>
              <a:t> </a:t>
            </a:r>
            <a:r>
              <a:rPr lang="ru-RU" sz="3400" dirty="0" err="1" smtClean="0"/>
              <a:t>єврейського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населення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Європи</a:t>
            </a:r>
            <a:r>
              <a:rPr lang="ru-RU" sz="3400" dirty="0" smtClean="0"/>
              <a:t> </a:t>
            </a:r>
            <a:r>
              <a:rPr lang="ru-RU" sz="3400" dirty="0" err="1" smtClean="0"/>
              <a:t>внаслідок</a:t>
            </a:r>
            <a:r>
              <a:rPr lang="ru-RU" sz="3400" dirty="0" smtClean="0"/>
              <a:t> систематичного </a:t>
            </a:r>
            <a:r>
              <a:rPr lang="ru-RU" sz="3400" dirty="0" err="1" smtClean="0"/>
              <a:t>переслідування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знищення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його</a:t>
            </a:r>
            <a:r>
              <a:rPr lang="ru-RU" sz="3400" dirty="0" smtClean="0"/>
              <a:t> нацистами та </a:t>
            </a:r>
            <a:r>
              <a:rPr lang="ru-RU" sz="3400" dirty="0" err="1" smtClean="0"/>
              <a:t>їхніми</a:t>
            </a:r>
            <a:r>
              <a:rPr lang="ru-RU" sz="3400" dirty="0" smtClean="0"/>
              <a:t> </a:t>
            </a:r>
            <a:r>
              <a:rPr lang="ru-RU" sz="3400" dirty="0" err="1" smtClean="0"/>
              <a:t>посібниками</a:t>
            </a:r>
            <a:r>
              <a:rPr lang="ru-RU" sz="3400" dirty="0" smtClean="0"/>
              <a:t> у </a:t>
            </a:r>
            <a:r>
              <a:rPr lang="ru-RU" sz="3400" dirty="0" err="1" smtClean="0"/>
              <a:t>Німеччині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на </a:t>
            </a:r>
            <a:r>
              <a:rPr lang="ru-RU" sz="3400" dirty="0" err="1" smtClean="0"/>
              <a:t>захоплених</a:t>
            </a:r>
            <a:r>
              <a:rPr lang="ru-RU" sz="3400" dirty="0" smtClean="0"/>
              <a:t> нею </a:t>
            </a:r>
            <a:r>
              <a:rPr lang="ru-RU" sz="3400" dirty="0" err="1" smtClean="0"/>
              <a:t>територіях</a:t>
            </a:r>
            <a:r>
              <a:rPr lang="ru-RU" sz="3400" dirty="0" smtClean="0"/>
              <a:t> </a:t>
            </a:r>
            <a:r>
              <a:rPr lang="ru-RU" sz="3400" dirty="0" err="1" smtClean="0"/>
              <a:t>протягом</a:t>
            </a:r>
            <a:r>
              <a:rPr lang="ru-RU" sz="3400" dirty="0" smtClean="0"/>
              <a:t> 1933-1945 </a:t>
            </a:r>
            <a:r>
              <a:rPr lang="en-GB" sz="3400" dirty="0" smtClean="0"/>
              <a:t>pp.</a:t>
            </a:r>
          </a:p>
          <a:p>
            <a:r>
              <a:rPr lang="ru-RU" sz="3400" b="1" i="1" dirty="0" smtClean="0"/>
              <a:t>Сепаратизм</a:t>
            </a:r>
            <a:r>
              <a:rPr lang="ru-RU" sz="3400" dirty="0" smtClean="0"/>
              <a:t> (франц. </a:t>
            </a:r>
            <a:r>
              <a:rPr lang="en-GB" sz="3400" i="1" dirty="0" err="1" smtClean="0"/>
              <a:t>séparatisme</a:t>
            </a:r>
            <a:r>
              <a:rPr lang="en-GB" sz="3400" dirty="0" smtClean="0"/>
              <a:t> </a:t>
            </a:r>
            <a:r>
              <a:rPr lang="ru-RU" sz="3400" dirty="0" err="1" smtClean="0"/>
              <a:t>від</a:t>
            </a:r>
            <a:r>
              <a:rPr lang="ru-RU" sz="3400" dirty="0" smtClean="0"/>
              <a:t> лат. </a:t>
            </a:r>
            <a:r>
              <a:rPr lang="en-GB" sz="3400" i="1" dirty="0" err="1" smtClean="0"/>
              <a:t>separatus</a:t>
            </a:r>
            <a:r>
              <a:rPr lang="en-GB" sz="3400" dirty="0" smtClean="0"/>
              <a:t> — </a:t>
            </a:r>
            <a:r>
              <a:rPr lang="ru-RU" sz="3400" dirty="0" err="1" smtClean="0"/>
              <a:t>окремий</a:t>
            </a:r>
            <a:r>
              <a:rPr lang="ru-RU" sz="3400" dirty="0" smtClean="0"/>
              <a:t>) — </a:t>
            </a:r>
            <a:r>
              <a:rPr lang="ru-RU" sz="3400" dirty="0" err="1" smtClean="0"/>
              <a:t>прагнення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відокремлення</a:t>
            </a:r>
            <a:r>
              <a:rPr lang="ru-RU" sz="3400" dirty="0" smtClean="0"/>
              <a:t>, </a:t>
            </a:r>
            <a:r>
              <a:rPr lang="ru-RU" sz="3400" dirty="0" err="1" smtClean="0"/>
              <a:t>відособлення</a:t>
            </a:r>
            <a:r>
              <a:rPr lang="ru-RU" sz="3400" dirty="0" smtClean="0"/>
              <a:t>; </a:t>
            </a:r>
            <a:r>
              <a:rPr lang="ru-RU" sz="3400" dirty="0" err="1" smtClean="0"/>
              <a:t>рух</a:t>
            </a:r>
            <a:r>
              <a:rPr lang="ru-RU" sz="3400" dirty="0" smtClean="0"/>
              <a:t> за </a:t>
            </a:r>
            <a:r>
              <a:rPr lang="ru-RU" sz="3400" dirty="0" err="1" smtClean="0"/>
              <a:t>відокремлення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частини</a:t>
            </a:r>
            <a:r>
              <a:rPr lang="ru-RU" sz="3400" dirty="0" smtClean="0"/>
              <a:t> </a:t>
            </a:r>
            <a:r>
              <a:rPr lang="ru-RU" sz="3400" dirty="0" err="1" smtClean="0"/>
              <a:t>держави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створення</a:t>
            </a:r>
            <a:r>
              <a:rPr lang="ru-RU" sz="3400" dirty="0" smtClean="0"/>
              <a:t> нового державного </a:t>
            </a:r>
            <a:r>
              <a:rPr lang="ru-RU" sz="3400" dirty="0" err="1" smtClean="0"/>
              <a:t>утворення</a:t>
            </a:r>
            <a:r>
              <a:rPr lang="ru-RU" sz="3400" dirty="0" smtClean="0"/>
              <a:t> (</a:t>
            </a:r>
            <a:r>
              <a:rPr lang="ru-RU" sz="3400" dirty="0" err="1" smtClean="0"/>
              <a:t>сікхн</a:t>
            </a:r>
            <a:r>
              <a:rPr lang="ru-RU" sz="3400" dirty="0" smtClean="0"/>
              <a:t>, баски, </a:t>
            </a:r>
            <a:r>
              <a:rPr lang="ru-RU" sz="3400" dirty="0" err="1" smtClean="0"/>
              <a:t>таміли</a:t>
            </a:r>
            <a:r>
              <a:rPr lang="ru-RU" sz="3400" dirty="0" smtClean="0"/>
              <a:t>)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за </a:t>
            </a:r>
            <a:r>
              <a:rPr lang="ru-RU" sz="3400" dirty="0" err="1" smtClean="0"/>
              <a:t>надання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частині</a:t>
            </a:r>
            <a:r>
              <a:rPr lang="ru-RU" sz="3400" dirty="0" smtClean="0"/>
              <a:t> </a:t>
            </a:r>
            <a:r>
              <a:rPr lang="ru-RU" sz="3400" dirty="0" err="1" smtClean="0"/>
              <a:t>країни</a:t>
            </a:r>
            <a:r>
              <a:rPr lang="ru-RU" sz="3400" dirty="0" smtClean="0"/>
              <a:t> </a:t>
            </a:r>
            <a:r>
              <a:rPr lang="ru-RU" sz="3400" dirty="0" err="1" smtClean="0"/>
              <a:t>автономії</a:t>
            </a:r>
            <a:r>
              <a:rPr lang="ru-RU" sz="3400" dirty="0" smtClean="0"/>
              <a:t>.</a:t>
            </a:r>
          </a:p>
          <a:p>
            <a:r>
              <a:rPr lang="ru-RU" sz="3400" b="1" i="1" dirty="0" err="1" smtClean="0"/>
              <a:t>Ірредентизм</a:t>
            </a:r>
            <a:r>
              <a:rPr lang="ru-RU" sz="3400" dirty="0" smtClean="0"/>
              <a:t> (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італ</a:t>
            </a:r>
            <a:r>
              <a:rPr lang="ru-RU" sz="3400" dirty="0" smtClean="0"/>
              <a:t>. </a:t>
            </a:r>
            <a:r>
              <a:rPr lang="en-GB" sz="3400" i="1" dirty="0" err="1" smtClean="0"/>
              <a:t>irredento</a:t>
            </a:r>
            <a:r>
              <a:rPr lang="en-GB" sz="3400" dirty="0" smtClean="0"/>
              <a:t> — </a:t>
            </a:r>
            <a:r>
              <a:rPr lang="ru-RU" sz="3400" dirty="0" err="1" smtClean="0"/>
              <a:t>незвільнені</a:t>
            </a:r>
            <a:r>
              <a:rPr lang="ru-RU" sz="3400" dirty="0" smtClean="0"/>
              <a:t>) — 1) </a:t>
            </a:r>
            <a:r>
              <a:rPr lang="ru-RU" sz="3400" dirty="0" err="1" smtClean="0"/>
              <a:t>ідея</a:t>
            </a:r>
            <a:r>
              <a:rPr lang="ru-RU" sz="3400" dirty="0" smtClean="0"/>
              <a:t> </a:t>
            </a:r>
            <a:r>
              <a:rPr lang="ru-RU" sz="3400" dirty="0" err="1" smtClean="0"/>
              <a:t>возз’єднання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основним</a:t>
            </a:r>
            <a:r>
              <a:rPr lang="ru-RU" sz="3400" dirty="0" smtClean="0"/>
              <a:t> ядром </a:t>
            </a:r>
            <a:r>
              <a:rPr lang="ru-RU" sz="3400" dirty="0" err="1" smtClean="0"/>
              <a:t>нації</a:t>
            </a:r>
            <a:r>
              <a:rPr lang="ru-RU" sz="3400" dirty="0" smtClean="0"/>
              <a:t> (</a:t>
            </a:r>
            <a:r>
              <a:rPr lang="ru-RU" sz="3400" dirty="0" err="1" smtClean="0"/>
              <a:t>ірландці</a:t>
            </a:r>
            <a:r>
              <a:rPr lang="ru-RU" sz="3400" dirty="0" smtClean="0"/>
              <a:t> в </a:t>
            </a:r>
            <a:r>
              <a:rPr lang="ru-RU" sz="3400" dirty="0" err="1" smtClean="0"/>
              <a:t>Ольстері</a:t>
            </a:r>
            <a:r>
              <a:rPr lang="ru-RU" sz="3400" dirty="0" smtClean="0"/>
              <a:t>), 2) </a:t>
            </a:r>
            <a:r>
              <a:rPr lang="ru-RU" sz="3400" dirty="0" err="1" smtClean="0"/>
              <a:t>політичний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суспільний</a:t>
            </a:r>
            <a:r>
              <a:rPr lang="ru-RU" sz="3400" dirty="0" smtClean="0"/>
              <a:t> </a:t>
            </a:r>
            <a:r>
              <a:rPr lang="ru-RU" sz="3400" dirty="0" err="1" smtClean="0"/>
              <a:t>рух</a:t>
            </a:r>
            <a:r>
              <a:rPr lang="ru-RU" sz="3400" dirty="0" smtClean="0"/>
              <a:t> в </a:t>
            </a:r>
            <a:r>
              <a:rPr lang="ru-RU" sz="3400" dirty="0" err="1" smtClean="0"/>
              <a:t>Італії</a:t>
            </a:r>
            <a:r>
              <a:rPr lang="ru-RU" sz="3400" dirty="0" smtClean="0"/>
              <a:t> </a:t>
            </a:r>
            <a:r>
              <a:rPr lang="ru-RU" sz="3400" dirty="0" err="1" smtClean="0"/>
              <a:t>наприкінці</a:t>
            </a:r>
            <a:r>
              <a:rPr lang="ru-RU" sz="3400" dirty="0" smtClean="0"/>
              <a:t> </a:t>
            </a:r>
            <a:r>
              <a:rPr lang="en-GB" sz="3400" dirty="0" smtClean="0"/>
              <a:t>XIX — </a:t>
            </a:r>
            <a:r>
              <a:rPr lang="ru-RU" sz="3400" dirty="0" smtClean="0"/>
              <a:t>на початку </a:t>
            </a:r>
            <a:r>
              <a:rPr lang="en-GB" sz="3400" dirty="0" smtClean="0"/>
              <a:t>XX </a:t>
            </a:r>
            <a:r>
              <a:rPr lang="ru-RU" sz="3400" dirty="0" smtClean="0"/>
              <a:t>ст. за </a:t>
            </a:r>
            <a:r>
              <a:rPr lang="ru-RU" sz="3400" dirty="0" err="1" smtClean="0"/>
              <a:t>приєднання</a:t>
            </a:r>
            <a:r>
              <a:rPr lang="ru-RU" sz="3400" dirty="0" smtClean="0"/>
              <a:t> до </a:t>
            </a:r>
            <a:r>
              <a:rPr lang="ru-RU" sz="3400" dirty="0" err="1" smtClean="0"/>
              <a:t>Італії</a:t>
            </a:r>
            <a:r>
              <a:rPr lang="ru-RU" sz="3400" dirty="0" smtClean="0"/>
              <a:t> </a:t>
            </a:r>
            <a:r>
              <a:rPr lang="ru-RU" sz="3400" dirty="0" err="1" smtClean="0"/>
              <a:t>прикордонних</a:t>
            </a:r>
            <a:r>
              <a:rPr lang="ru-RU" sz="3400" dirty="0" smtClean="0"/>
              <a:t> земель </a:t>
            </a:r>
            <a:r>
              <a:rPr lang="ru-RU" sz="3400" dirty="0" err="1" smtClean="0"/>
              <a:t>Австро-Угорщини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італійським</a:t>
            </a:r>
            <a:r>
              <a:rPr lang="ru-RU" sz="3400" dirty="0" smtClean="0"/>
              <a:t> </a:t>
            </a:r>
            <a:r>
              <a:rPr lang="ru-RU" sz="3400" dirty="0" err="1" smtClean="0"/>
              <a:t>населенням</a:t>
            </a:r>
            <a:r>
              <a:rPr lang="ru-RU" sz="3400" dirty="0" smtClean="0"/>
              <a:t> — </a:t>
            </a:r>
            <a:r>
              <a:rPr lang="ru-RU" sz="3400" dirty="0" err="1" smtClean="0"/>
              <a:t>Трієста</a:t>
            </a:r>
            <a:r>
              <a:rPr lang="ru-RU" sz="3400" dirty="0" smtClean="0"/>
              <a:t>, </a:t>
            </a:r>
            <a:r>
              <a:rPr lang="ru-RU" sz="3400" dirty="0" err="1" smtClean="0"/>
              <a:t>Трентіно</a:t>
            </a:r>
            <a:r>
              <a:rPr lang="ru-RU" sz="3400" dirty="0" smtClean="0"/>
              <a:t> та </a:t>
            </a:r>
            <a:r>
              <a:rPr lang="ru-RU" sz="3400" dirty="0" err="1" smtClean="0"/>
              <a:t>ін</a:t>
            </a:r>
            <a:r>
              <a:rPr lang="ru-RU" sz="3400" dirty="0" smtClean="0"/>
              <a:t>.</a:t>
            </a:r>
          </a:p>
          <a:p>
            <a:r>
              <a:rPr lang="ru-RU" sz="3400" dirty="0" err="1" smtClean="0"/>
              <a:t>Міжнаціональні</a:t>
            </a:r>
            <a:r>
              <a:rPr lang="ru-RU" sz="3400" dirty="0" smtClean="0"/>
              <a:t> </a:t>
            </a:r>
            <a:r>
              <a:rPr lang="ru-RU" sz="3400" dirty="0" err="1" smtClean="0"/>
              <a:t>конфлікти</a:t>
            </a:r>
            <a:r>
              <a:rPr lang="ru-RU" sz="3400" dirty="0" smtClean="0"/>
              <a:t> (у </a:t>
            </a:r>
            <a:r>
              <a:rPr lang="ru-RU" sz="3400" dirty="0" err="1" smtClean="0"/>
              <a:t>вузькому</a:t>
            </a:r>
            <a:r>
              <a:rPr lang="ru-RU" sz="3400" dirty="0" smtClean="0"/>
              <a:t> </a:t>
            </a:r>
            <a:r>
              <a:rPr lang="ru-RU" sz="3400" dirty="0" err="1" smtClean="0"/>
              <a:t>сенсі</a:t>
            </a:r>
            <a:r>
              <a:rPr lang="ru-RU" sz="3400" dirty="0" smtClean="0"/>
              <a:t>) </a:t>
            </a:r>
            <a:r>
              <a:rPr lang="ru-RU" sz="3400" dirty="0" err="1" smtClean="0"/>
              <a:t>відбуваються</a:t>
            </a:r>
            <a:r>
              <a:rPr lang="ru-RU" sz="3400" dirty="0" smtClean="0"/>
              <a:t> </a:t>
            </a:r>
            <a:r>
              <a:rPr lang="ru-RU" sz="3400" dirty="0" err="1" smtClean="0"/>
              <a:t>між</a:t>
            </a:r>
            <a:r>
              <a:rPr lang="ru-RU" sz="3400" dirty="0" smtClean="0"/>
              <a:t> державами </a:t>
            </a:r>
            <a:r>
              <a:rPr lang="ru-RU" sz="3400" dirty="0" err="1" smtClean="0"/>
              <a:t>або</a:t>
            </a:r>
            <a:r>
              <a:rPr lang="ru-RU" sz="3400" dirty="0" smtClean="0"/>
              <a:t> </a:t>
            </a:r>
            <a:r>
              <a:rPr lang="ru-RU" sz="3400" dirty="0" err="1" smtClean="0"/>
              <a:t>всередині</a:t>
            </a:r>
            <a:r>
              <a:rPr lang="ru-RU" sz="3400" dirty="0" smtClean="0"/>
              <a:t> </a:t>
            </a:r>
            <a:r>
              <a:rPr lang="ru-RU" sz="3400" dirty="0" err="1" smtClean="0"/>
              <a:t>конфедерації</a:t>
            </a:r>
            <a:r>
              <a:rPr lang="ru-RU" sz="3400" dirty="0" smtClean="0"/>
              <a:t>, яку </a:t>
            </a:r>
            <a:r>
              <a:rPr lang="ru-RU" sz="3400" dirty="0" err="1" smtClean="0"/>
              <a:t>складає</a:t>
            </a:r>
            <a:r>
              <a:rPr lang="ru-RU" sz="3400" dirty="0" smtClean="0"/>
              <a:t> низка </a:t>
            </a:r>
            <a:r>
              <a:rPr lang="ru-RU" sz="3400" dirty="0" err="1" smtClean="0"/>
              <a:t>політично</a:t>
            </a:r>
            <a:r>
              <a:rPr lang="ru-RU" sz="3400" dirty="0" smtClean="0"/>
              <a:t> </a:t>
            </a:r>
            <a:r>
              <a:rPr lang="ru-RU" sz="3400" dirty="0" err="1" smtClean="0"/>
              <a:t>самостійних</a:t>
            </a:r>
            <a:r>
              <a:rPr lang="ru-RU" sz="3400" dirty="0" smtClean="0"/>
              <a:t> </a:t>
            </a:r>
            <a:r>
              <a:rPr lang="ru-RU" sz="3400" dirty="0" err="1" smtClean="0"/>
              <a:t>країн</a:t>
            </a:r>
            <a:r>
              <a:rPr lang="ru-RU" sz="3400" dirty="0" smtClean="0"/>
              <a:t>, </a:t>
            </a:r>
            <a:r>
              <a:rPr lang="ru-RU" sz="3400" dirty="0" err="1" smtClean="0"/>
              <a:t>населених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різними</a:t>
            </a:r>
            <a:r>
              <a:rPr lang="ru-RU" sz="3400" dirty="0" smtClean="0"/>
              <a:t> </a:t>
            </a:r>
            <a:r>
              <a:rPr lang="ru-RU" sz="3400" dirty="0" err="1" smtClean="0"/>
              <a:t>етносами</a:t>
            </a:r>
            <a:r>
              <a:rPr lang="ru-RU" sz="3400" dirty="0" smtClean="0"/>
              <a:t>. </a:t>
            </a:r>
            <a:r>
              <a:rPr lang="ru-RU" sz="3400" dirty="0" err="1" smtClean="0"/>
              <a:t>Міжетнічні</a:t>
            </a:r>
            <a:r>
              <a:rPr lang="ru-RU" sz="3400" dirty="0" smtClean="0"/>
              <a:t> </a:t>
            </a:r>
            <a:r>
              <a:rPr lang="ru-RU" sz="3400" dirty="0" err="1" smtClean="0"/>
              <a:t>конфлікти</a:t>
            </a:r>
            <a:r>
              <a:rPr lang="ru-RU" sz="3400" dirty="0" smtClean="0"/>
              <a:t> </a:t>
            </a:r>
            <a:r>
              <a:rPr lang="ru-RU" sz="3400" dirty="0" err="1" smtClean="0"/>
              <a:t>виникають</a:t>
            </a:r>
            <a:r>
              <a:rPr lang="ru-RU" sz="3400" dirty="0" smtClean="0"/>
              <a:t> </a:t>
            </a:r>
            <a:r>
              <a:rPr lang="ru-RU" sz="3400" dirty="0" err="1" smtClean="0"/>
              <a:t>всередині</a:t>
            </a:r>
            <a:r>
              <a:rPr lang="ru-RU" sz="3400" dirty="0" smtClean="0"/>
              <a:t> </a:t>
            </a:r>
            <a:r>
              <a:rPr lang="ru-RU" sz="3400" dirty="0" err="1" smtClean="0"/>
              <a:t>держави</a:t>
            </a:r>
            <a:r>
              <a:rPr lang="ru-RU" sz="3400" dirty="0" smtClean="0"/>
              <a:t>.</a:t>
            </a:r>
          </a:p>
          <a:p>
            <a:endParaRPr lang="ru-RU" dirty="0"/>
          </a:p>
        </p:txBody>
      </p:sp>
      <p:pic>
        <p:nvPicPr>
          <p:cNvPr id="154628" name="Picture 4" descr="http://lh6.googleusercontent.com/-bwQ-Ovs-Cug/UniQQXAwWJI/AAAAAAAAi7I/AyvtAL3_Mp0/s415/diversit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643446"/>
            <a:ext cx="2257833" cy="1643050"/>
          </a:xfrm>
          <a:prstGeom prst="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-285776"/>
            <a:ext cx="7772400" cy="1143000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Причини </a:t>
            </a:r>
            <a:r>
              <a:rPr lang="ru-RU" sz="3200" b="1" i="1" dirty="0" err="1" smtClean="0"/>
              <a:t>міжнаціональних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конфліктів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2643182"/>
            <a:ext cx="7772400" cy="4572000"/>
          </a:xfrm>
        </p:spPr>
        <p:txBody>
          <a:bodyPr/>
          <a:lstStyle/>
          <a:p>
            <a:r>
              <a:rPr lang="ru-RU" sz="1000" b="1" i="1" dirty="0" err="1" smtClean="0"/>
              <a:t>Міжнаціональний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конфлікт</a:t>
            </a:r>
            <a:r>
              <a:rPr lang="ru-RU" sz="1000" dirty="0" smtClean="0"/>
              <a:t> (у широкому </a:t>
            </a:r>
            <a:r>
              <a:rPr lang="ru-RU" sz="1000" dirty="0" err="1" smtClean="0"/>
              <a:t>сенсі</a:t>
            </a:r>
            <a:r>
              <a:rPr lang="ru-RU" sz="1000" dirty="0" smtClean="0"/>
              <a:t>) — </a:t>
            </a:r>
            <a:r>
              <a:rPr lang="ru-RU" sz="1000" dirty="0" err="1" smtClean="0"/>
              <a:t>це</a:t>
            </a:r>
            <a:r>
              <a:rPr lang="ru-RU" sz="1000" dirty="0" smtClean="0"/>
              <a:t> </a:t>
            </a:r>
            <a:r>
              <a:rPr lang="ru-RU" sz="1000" dirty="0" err="1" smtClean="0"/>
              <a:t>будь-яка</a:t>
            </a:r>
            <a:r>
              <a:rPr lang="ru-RU" sz="1000" dirty="0" smtClean="0"/>
              <a:t> </a:t>
            </a:r>
            <a:r>
              <a:rPr lang="ru-RU" sz="1000" dirty="0" err="1" smtClean="0"/>
              <a:t>конкуренція</a:t>
            </a:r>
            <a:r>
              <a:rPr lang="ru-RU" sz="1000" dirty="0" smtClean="0"/>
              <a:t> (</a:t>
            </a:r>
            <a:r>
              <a:rPr lang="ru-RU" sz="1000" dirty="0" err="1" smtClean="0"/>
              <a:t>суперництво</a:t>
            </a:r>
            <a:r>
              <a:rPr lang="ru-RU" sz="1000" dirty="0" smtClean="0"/>
              <a:t>) </a:t>
            </a:r>
            <a:r>
              <a:rPr lang="ru-RU" sz="1000" dirty="0" err="1" smtClean="0"/>
              <a:t>між</a:t>
            </a:r>
            <a:r>
              <a:rPr lang="ru-RU" sz="1000" dirty="0" smtClean="0"/>
              <a:t> </a:t>
            </a:r>
            <a:r>
              <a:rPr lang="ru-RU" sz="1000" dirty="0" err="1" smtClean="0"/>
              <a:t>групами</a:t>
            </a:r>
            <a:r>
              <a:rPr lang="ru-RU" sz="1000" dirty="0" smtClean="0"/>
              <a:t> — </a:t>
            </a:r>
            <a:r>
              <a:rPr lang="ru-RU" sz="1000" dirty="0" err="1" smtClean="0"/>
              <a:t>від</a:t>
            </a:r>
            <a:r>
              <a:rPr lang="ru-RU" sz="1000" dirty="0" smtClean="0"/>
              <a:t> </a:t>
            </a:r>
            <a:r>
              <a:rPr lang="ru-RU" sz="1000" dirty="0" err="1" smtClean="0"/>
              <a:t>протиборства</a:t>
            </a:r>
            <a:r>
              <a:rPr lang="ru-RU" sz="1000" dirty="0" smtClean="0"/>
              <a:t> за </a:t>
            </a:r>
            <a:r>
              <a:rPr lang="ru-RU" sz="1000" dirty="0" err="1" smtClean="0"/>
              <a:t>володіння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обмеженими</a:t>
            </a:r>
            <a:r>
              <a:rPr lang="ru-RU" sz="1000" dirty="0" smtClean="0"/>
              <a:t> ресурсами до </a:t>
            </a:r>
            <a:r>
              <a:rPr lang="ru-RU" sz="1000" dirty="0" err="1" smtClean="0"/>
              <a:t>соціальної</a:t>
            </a:r>
            <a:r>
              <a:rPr lang="ru-RU" sz="1000" dirty="0" smtClean="0"/>
              <a:t> </a:t>
            </a:r>
            <a:r>
              <a:rPr lang="ru-RU" sz="1000" dirty="0" err="1" smtClean="0"/>
              <a:t>конкуренції</a:t>
            </a:r>
            <a:r>
              <a:rPr lang="ru-RU" sz="1000" dirty="0" smtClean="0"/>
              <a:t> — в </a:t>
            </a:r>
            <a:r>
              <a:rPr lang="ru-RU" sz="1000" dirty="0" err="1" smtClean="0"/>
              <a:t>усіх</a:t>
            </a:r>
            <a:r>
              <a:rPr lang="ru-RU" sz="1000" dirty="0" smtClean="0"/>
              <a:t> тих </a:t>
            </a:r>
            <a:r>
              <a:rPr lang="ru-RU" sz="1000" dirty="0" err="1" smtClean="0"/>
              <a:t>випадках</a:t>
            </a:r>
            <a:r>
              <a:rPr lang="ru-RU" sz="1000" dirty="0" smtClean="0"/>
              <a:t>, коли </a:t>
            </a:r>
            <a:r>
              <a:rPr lang="ru-RU" sz="1000" dirty="0" err="1" smtClean="0"/>
              <a:t>протистояння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зумовлено</a:t>
            </a:r>
            <a:r>
              <a:rPr lang="ru-RU" sz="1000" dirty="0" smtClean="0"/>
              <a:t> </a:t>
            </a:r>
            <a:r>
              <a:rPr lang="ru-RU" sz="1000" dirty="0" err="1" smtClean="0"/>
              <a:t>етнічною</a:t>
            </a:r>
            <a:r>
              <a:rPr lang="ru-RU" sz="1000" dirty="0" smtClean="0"/>
              <a:t> </a:t>
            </a:r>
            <a:r>
              <a:rPr lang="ru-RU" sz="1000" dirty="0" err="1" smtClean="0"/>
              <a:t>приналежністю</a:t>
            </a:r>
            <a:r>
              <a:rPr lang="ru-RU" sz="1000" dirty="0" smtClean="0"/>
              <a:t> </a:t>
            </a:r>
            <a:r>
              <a:rPr lang="ru-RU" sz="1000" dirty="0" err="1" smtClean="0"/>
              <a:t>її</a:t>
            </a:r>
            <a:r>
              <a:rPr lang="ru-RU" sz="1000" dirty="0" smtClean="0"/>
              <a:t> </a:t>
            </a:r>
            <a:r>
              <a:rPr lang="ru-RU" sz="1000" dirty="0" err="1" smtClean="0"/>
              <a:t>членів</a:t>
            </a:r>
            <a:r>
              <a:rPr lang="ru-RU" sz="1000" dirty="0" smtClean="0"/>
              <a:t>.</a:t>
            </a:r>
          </a:p>
          <a:p>
            <a:r>
              <a:rPr lang="ru-RU" sz="1000" b="1" i="1" dirty="0" smtClean="0"/>
              <a:t>Причини </a:t>
            </a:r>
            <a:r>
              <a:rPr lang="ru-RU" sz="1000" b="1" i="1" dirty="0" err="1" smtClean="0"/>
              <a:t>міжнаціональних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конфліктів</a:t>
            </a:r>
            <a:endParaRPr lang="ru-RU" sz="1000" dirty="0" smtClean="0"/>
          </a:p>
          <a:p>
            <a:pPr>
              <a:buNone/>
            </a:pPr>
            <a:r>
              <a:rPr lang="ru-RU" sz="1000" dirty="0" smtClean="0"/>
              <a:t>         1</a:t>
            </a:r>
            <a:r>
              <a:rPr lang="ru-RU" sz="1000" dirty="0" smtClean="0"/>
              <a:t>.</a:t>
            </a:r>
            <a:r>
              <a:rPr lang="ru-RU" sz="1000" b="1" i="1" dirty="0" smtClean="0"/>
              <a:t> </a:t>
            </a:r>
            <a:r>
              <a:rPr lang="ru-RU" sz="1000" b="1" i="1" dirty="0" err="1" smtClean="0"/>
              <a:t>Економічні</a:t>
            </a:r>
            <a:r>
              <a:rPr lang="ru-RU" sz="1000" b="1" i="1" dirty="0" smtClean="0"/>
              <a:t> причини</a:t>
            </a:r>
            <a:r>
              <a:rPr lang="ru-RU" sz="1000" dirty="0" smtClean="0"/>
              <a:t> — </a:t>
            </a:r>
            <a:r>
              <a:rPr lang="ru-RU" sz="1000" dirty="0" err="1" smtClean="0"/>
              <a:t>боротьба</a:t>
            </a:r>
            <a:r>
              <a:rPr lang="ru-RU" sz="1000" dirty="0" smtClean="0"/>
              <a:t> </a:t>
            </a:r>
            <a:r>
              <a:rPr lang="ru-RU" sz="1000" dirty="0" err="1" smtClean="0"/>
              <a:t>етносів</a:t>
            </a:r>
            <a:r>
              <a:rPr lang="ru-RU" sz="1000" dirty="0" smtClean="0"/>
              <a:t> за </a:t>
            </a:r>
            <a:r>
              <a:rPr lang="ru-RU" sz="1000" dirty="0" err="1" smtClean="0"/>
              <a:t>володіння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власністю</a:t>
            </a:r>
            <a:r>
              <a:rPr lang="ru-RU" sz="1000" dirty="0" smtClean="0"/>
              <a:t>, </a:t>
            </a:r>
            <a:r>
              <a:rPr lang="ru-RU" sz="1000" dirty="0" err="1" smtClean="0"/>
              <a:t>матеріальними</a:t>
            </a:r>
            <a:r>
              <a:rPr lang="ru-RU" sz="1000" dirty="0" smtClean="0"/>
              <a:t> ресурсами (земля, </a:t>
            </a:r>
            <a:r>
              <a:rPr lang="ru-RU" sz="1000" dirty="0" err="1" smtClean="0"/>
              <a:t>надра</a:t>
            </a:r>
            <a:r>
              <a:rPr lang="ru-RU" sz="1000" dirty="0" smtClean="0"/>
              <a:t>).</a:t>
            </a:r>
          </a:p>
          <a:p>
            <a:pPr>
              <a:buNone/>
            </a:pPr>
            <a:r>
              <a:rPr lang="ru-RU" sz="1000" dirty="0" smtClean="0"/>
              <a:t>         2</a:t>
            </a:r>
            <a:r>
              <a:rPr lang="ru-RU" sz="1000" dirty="0" smtClean="0"/>
              <a:t>.</a:t>
            </a:r>
            <a:r>
              <a:rPr lang="ru-RU" sz="1000" b="1" i="1" dirty="0" smtClean="0"/>
              <a:t> </a:t>
            </a:r>
            <a:r>
              <a:rPr lang="ru-RU" sz="1000" b="1" i="1" dirty="0" err="1" smtClean="0"/>
              <a:t>Соціальні</a:t>
            </a:r>
            <a:r>
              <a:rPr lang="ru-RU" sz="1000" b="1" i="1" dirty="0" smtClean="0"/>
              <a:t> причини</a:t>
            </a:r>
            <a:r>
              <a:rPr lang="ru-RU" sz="1000" dirty="0" smtClean="0"/>
              <a:t> — </a:t>
            </a:r>
            <a:r>
              <a:rPr lang="ru-RU" sz="1000" dirty="0" err="1" smtClean="0"/>
              <a:t>вимоги</a:t>
            </a:r>
            <a:r>
              <a:rPr lang="ru-RU" sz="1000" dirty="0" smtClean="0"/>
              <a:t> </a:t>
            </a:r>
            <a:r>
              <a:rPr lang="ru-RU" sz="1000" dirty="0" err="1" smtClean="0"/>
              <a:t>цивільного</a:t>
            </a:r>
            <a:r>
              <a:rPr lang="ru-RU" sz="1000" dirty="0" smtClean="0"/>
              <a:t> </a:t>
            </a:r>
            <a:r>
              <a:rPr lang="ru-RU" sz="1000" dirty="0" err="1" smtClean="0"/>
              <a:t>рівноправ’я</a:t>
            </a:r>
            <a:r>
              <a:rPr lang="ru-RU" sz="1000" dirty="0" smtClean="0"/>
              <a:t>, </a:t>
            </a:r>
            <a:r>
              <a:rPr lang="ru-RU" sz="1000" dirty="0" err="1" smtClean="0"/>
              <a:t>рівності</a:t>
            </a:r>
            <a:r>
              <a:rPr lang="ru-RU" sz="1000" dirty="0" smtClean="0"/>
              <a:t> перед законом в </a:t>
            </a:r>
            <a:r>
              <a:rPr lang="ru-RU" sz="1000" dirty="0" err="1" smtClean="0"/>
              <a:t>освіті</a:t>
            </a:r>
            <a:r>
              <a:rPr lang="ru-RU" sz="1000" dirty="0" smtClean="0"/>
              <a:t>, </a:t>
            </a:r>
            <a:r>
              <a:rPr lang="ru-RU" sz="1000" dirty="0" err="1" smtClean="0"/>
              <a:t>оплаті</a:t>
            </a:r>
            <a:r>
              <a:rPr lang="ru-RU" sz="1000" dirty="0" smtClean="0"/>
              <a:t> </a:t>
            </a:r>
            <a:r>
              <a:rPr lang="ru-RU" sz="1000" dirty="0" err="1" smtClean="0"/>
              <a:t>праці</a:t>
            </a:r>
            <a:r>
              <a:rPr lang="ru-RU" sz="1000" dirty="0" smtClean="0"/>
              <a:t> </a:t>
            </a:r>
            <a:r>
              <a:rPr lang="ru-RU" sz="1000" dirty="0" err="1" smtClean="0"/>
              <a:t>під</a:t>
            </a:r>
            <a:r>
              <a:rPr lang="ru-RU" sz="1000" dirty="0" smtClean="0"/>
              <a:t> час </a:t>
            </a:r>
            <a:r>
              <a:rPr lang="ru-RU" sz="1000" dirty="0" err="1" smtClean="0"/>
              <a:t>прийому</a:t>
            </a:r>
            <a:r>
              <a:rPr lang="ru-RU" sz="1000" dirty="0" smtClean="0"/>
              <a:t> на роботу, особливо на </a:t>
            </a:r>
            <a:r>
              <a:rPr lang="ru-RU" sz="1000" dirty="0" err="1" smtClean="0"/>
              <a:t>престижні</a:t>
            </a:r>
            <a:r>
              <a:rPr lang="ru-RU" sz="1000" dirty="0" smtClean="0"/>
              <a:t> </a:t>
            </a:r>
            <a:r>
              <a:rPr lang="ru-RU" sz="1000" dirty="0" err="1" smtClean="0"/>
              <a:t>місця</a:t>
            </a:r>
            <a:r>
              <a:rPr lang="ru-RU" sz="1000" dirty="0" smtClean="0"/>
              <a:t> в органах </a:t>
            </a:r>
            <a:r>
              <a:rPr lang="ru-RU" sz="1000" dirty="0" err="1" smtClean="0"/>
              <a:t>влади</a:t>
            </a:r>
            <a:r>
              <a:rPr lang="ru-RU" sz="1000" dirty="0" smtClean="0"/>
              <a:t>.</a:t>
            </a:r>
          </a:p>
          <a:p>
            <a:pPr>
              <a:buNone/>
            </a:pPr>
            <a:r>
              <a:rPr lang="ru-RU" sz="1000" dirty="0" smtClean="0"/>
              <a:t>         3</a:t>
            </a:r>
            <a:r>
              <a:rPr lang="ru-RU" sz="1000" dirty="0" smtClean="0"/>
              <a:t>.</a:t>
            </a:r>
            <a:r>
              <a:rPr lang="ru-RU" sz="1000" b="1" i="1" dirty="0" smtClean="0"/>
              <a:t> </a:t>
            </a:r>
            <a:r>
              <a:rPr lang="ru-RU" sz="1000" b="1" i="1" dirty="0" err="1" smtClean="0"/>
              <a:t>Культурно-мовні</a:t>
            </a:r>
            <a:r>
              <a:rPr lang="ru-RU" sz="1000" b="1" i="1" dirty="0" smtClean="0"/>
              <a:t> причини</a:t>
            </a:r>
            <a:r>
              <a:rPr lang="ru-RU" sz="1000" dirty="0" smtClean="0"/>
              <a:t> — </a:t>
            </a:r>
            <a:r>
              <a:rPr lang="ru-RU" sz="1000" dirty="0" err="1" smtClean="0"/>
              <a:t>вимоги</a:t>
            </a:r>
            <a:r>
              <a:rPr lang="ru-RU" sz="1000" dirty="0" smtClean="0"/>
              <a:t> </a:t>
            </a:r>
            <a:r>
              <a:rPr lang="ru-RU" sz="1000" dirty="0" err="1" smtClean="0"/>
              <a:t>збереження</a:t>
            </a:r>
            <a:r>
              <a:rPr lang="ru-RU" sz="1000" dirty="0" smtClean="0"/>
              <a:t> </a:t>
            </a:r>
            <a:r>
              <a:rPr lang="ru-RU" sz="1000" dirty="0" err="1" smtClean="0"/>
              <a:t>чи</a:t>
            </a:r>
            <a:r>
              <a:rPr lang="ru-RU" sz="1000" dirty="0" smtClean="0"/>
              <a:t> </a:t>
            </a:r>
            <a:r>
              <a:rPr lang="ru-RU" sz="1000" dirty="0" err="1" smtClean="0"/>
              <a:t>відродження</a:t>
            </a:r>
            <a:r>
              <a:rPr lang="ru-RU" sz="1000" dirty="0" smtClean="0"/>
              <a:t>, </a:t>
            </a:r>
            <a:r>
              <a:rPr lang="ru-RU" sz="1000" dirty="0" err="1" smtClean="0"/>
              <a:t>розвитку</a:t>
            </a:r>
            <a:r>
              <a:rPr lang="ru-RU" sz="1000" dirty="0" smtClean="0"/>
              <a:t> </a:t>
            </a:r>
            <a:r>
              <a:rPr lang="ru-RU" sz="1000" dirty="0" err="1" smtClean="0"/>
              <a:t>рідної</a:t>
            </a:r>
            <a:r>
              <a:rPr lang="ru-RU" sz="1000" dirty="0" smtClean="0"/>
              <a:t> </a:t>
            </a:r>
            <a:r>
              <a:rPr lang="ru-RU" sz="1000" dirty="0" err="1" smtClean="0"/>
              <a:t>мови</a:t>
            </a:r>
            <a:r>
              <a:rPr lang="ru-RU" sz="1000" dirty="0" smtClean="0"/>
              <a:t>, </a:t>
            </a:r>
            <a:r>
              <a:rPr lang="ru-RU" sz="1000" dirty="0" err="1" smtClean="0"/>
              <a:t>об’єднання</a:t>
            </a:r>
            <a:r>
              <a:rPr lang="ru-RU" sz="1000" dirty="0" smtClean="0"/>
              <a:t> </a:t>
            </a:r>
            <a:r>
              <a:rPr lang="ru-RU" sz="1000" dirty="0" err="1" smtClean="0"/>
              <a:t>етносу</a:t>
            </a:r>
            <a:r>
              <a:rPr lang="ru-RU" sz="1000" dirty="0" smtClean="0"/>
              <a:t> в </a:t>
            </a:r>
            <a:r>
              <a:rPr lang="ru-RU" sz="1000" dirty="0" err="1" smtClean="0"/>
              <a:t>єдине</a:t>
            </a:r>
            <a:r>
              <a:rPr lang="ru-RU" sz="1000" dirty="0" smtClean="0"/>
              <a:t> </a:t>
            </a:r>
            <a:r>
              <a:rPr lang="ru-RU" sz="1000" dirty="0" err="1" smtClean="0"/>
              <a:t>ціле</a:t>
            </a:r>
            <a:r>
              <a:rPr lang="ru-RU" sz="1000" dirty="0" smtClean="0"/>
              <a:t>.</a:t>
            </a:r>
          </a:p>
          <a:p>
            <a:pPr>
              <a:buNone/>
            </a:pPr>
            <a:r>
              <a:rPr lang="ru-RU" sz="1000" dirty="0" smtClean="0"/>
              <a:t>         4</a:t>
            </a:r>
            <a:r>
              <a:rPr lang="ru-RU" sz="1000" dirty="0" smtClean="0"/>
              <a:t>.</a:t>
            </a:r>
            <a:r>
              <a:rPr lang="ru-RU" sz="1000" b="1" i="1" dirty="0" smtClean="0"/>
              <a:t> </a:t>
            </a:r>
            <a:r>
              <a:rPr lang="ru-RU" sz="1000" b="1" i="1" dirty="0" err="1" smtClean="0"/>
              <a:t>Конфесійні</a:t>
            </a:r>
            <a:r>
              <a:rPr lang="ru-RU" sz="1000" b="1" i="1" dirty="0" smtClean="0"/>
              <a:t>, </a:t>
            </a:r>
            <a:r>
              <a:rPr lang="ru-RU" sz="1000" b="1" i="1" dirty="0" err="1" smtClean="0"/>
              <a:t>релігійні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відмінності</a:t>
            </a:r>
            <a:r>
              <a:rPr lang="ru-RU" sz="1000" dirty="0" smtClean="0"/>
              <a:t>.</a:t>
            </a:r>
          </a:p>
          <a:p>
            <a:pPr>
              <a:buNone/>
            </a:pPr>
            <a:r>
              <a:rPr lang="ru-RU" sz="1000" dirty="0" smtClean="0"/>
              <a:t> </a:t>
            </a:r>
            <a:r>
              <a:rPr lang="ru-RU" sz="1000" dirty="0" smtClean="0"/>
              <a:t>        5</a:t>
            </a:r>
            <a:r>
              <a:rPr lang="ru-RU" sz="1000" dirty="0" smtClean="0"/>
              <a:t>.</a:t>
            </a:r>
            <a:r>
              <a:rPr lang="ru-RU" sz="1000" b="1" i="1" dirty="0" smtClean="0"/>
              <a:t> </a:t>
            </a:r>
            <a:r>
              <a:rPr lang="ru-RU" sz="1000" b="1" i="1" dirty="0" err="1" smtClean="0"/>
              <a:t>Історичне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минуле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взаємин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народів</a:t>
            </a:r>
            <a:r>
              <a:rPr lang="ru-RU" sz="1000" dirty="0" smtClean="0"/>
              <a:t>.</a:t>
            </a:r>
          </a:p>
          <a:p>
            <a:pPr>
              <a:buNone/>
            </a:pPr>
            <a:r>
              <a:rPr lang="ru-RU" sz="1000" dirty="0" smtClean="0"/>
              <a:t>         6</a:t>
            </a:r>
            <a:r>
              <a:rPr lang="ru-RU" sz="1000" dirty="0" smtClean="0"/>
              <a:t>.</a:t>
            </a:r>
            <a:r>
              <a:rPr lang="ru-RU" sz="1000" b="1" i="1" dirty="0" smtClean="0"/>
              <a:t> </a:t>
            </a:r>
            <a:r>
              <a:rPr lang="ru-RU" sz="1000" b="1" i="1" dirty="0" err="1" smtClean="0"/>
              <a:t>Етнодемографічні</a:t>
            </a:r>
            <a:r>
              <a:rPr lang="ru-RU" sz="1000" dirty="0" smtClean="0"/>
              <a:t> — </a:t>
            </a:r>
            <a:r>
              <a:rPr lang="ru-RU" sz="1000" dirty="0" err="1" smtClean="0"/>
              <a:t>швидка</a:t>
            </a:r>
            <a:r>
              <a:rPr lang="ru-RU" sz="1000" dirty="0" smtClean="0"/>
              <a:t> </a:t>
            </a:r>
            <a:r>
              <a:rPr lang="ru-RU" sz="1000" dirty="0" err="1" smtClean="0"/>
              <a:t>зміна</a:t>
            </a:r>
            <a:r>
              <a:rPr lang="ru-RU" sz="1000" dirty="0" smtClean="0"/>
              <a:t> </a:t>
            </a:r>
            <a:r>
              <a:rPr lang="ru-RU" sz="1000" dirty="0" err="1" smtClean="0"/>
              <a:t>співвідношення</a:t>
            </a:r>
            <a:r>
              <a:rPr lang="ru-RU" sz="1000" dirty="0" smtClean="0"/>
              <a:t> </a:t>
            </a:r>
            <a:r>
              <a:rPr lang="ru-RU" sz="1000" dirty="0" err="1" smtClean="0"/>
              <a:t>численності</a:t>
            </a:r>
            <a:r>
              <a:rPr lang="ru-RU" sz="1000" dirty="0" smtClean="0"/>
              <a:t> </a:t>
            </a:r>
            <a:r>
              <a:rPr lang="ru-RU" sz="1000" dirty="0" err="1" smtClean="0"/>
              <a:t>контактуючих</a:t>
            </a:r>
            <a:r>
              <a:rPr lang="ru-RU" sz="1000" dirty="0" smtClean="0"/>
              <a:t> </a:t>
            </a:r>
            <a:r>
              <a:rPr lang="ru-RU" sz="1000" dirty="0" err="1" smtClean="0"/>
              <a:t>народів</a:t>
            </a:r>
            <a:r>
              <a:rPr lang="ru-RU" sz="1000" dirty="0" smtClean="0"/>
              <a:t> </a:t>
            </a:r>
            <a:r>
              <a:rPr lang="ru-RU" sz="1000" dirty="0" err="1" smtClean="0"/>
              <a:t>внаслідок</a:t>
            </a:r>
            <a:r>
              <a:rPr lang="ru-RU" sz="1000" dirty="0" smtClean="0"/>
              <a:t> </a:t>
            </a:r>
            <a:r>
              <a:rPr lang="ru-RU" sz="1000" dirty="0" err="1" smtClean="0"/>
              <a:t>міграції</a:t>
            </a:r>
            <a:r>
              <a:rPr lang="ru-RU" sz="1000" dirty="0" smtClean="0"/>
              <a:t> та </a:t>
            </a:r>
            <a:r>
              <a:rPr lang="ru-RU" sz="1000" dirty="0" err="1" smtClean="0"/>
              <a:t>відмінностей</a:t>
            </a:r>
            <a:r>
              <a:rPr lang="ru-RU" sz="1000" dirty="0" smtClean="0"/>
              <a:t> у </a:t>
            </a:r>
            <a:r>
              <a:rPr lang="ru-RU" sz="1000" dirty="0" err="1" smtClean="0"/>
              <a:t>рівні</a:t>
            </a:r>
            <a:r>
              <a:rPr lang="ru-RU" sz="1000" dirty="0" smtClean="0"/>
              <a:t> природного приросту </a:t>
            </a:r>
            <a:r>
              <a:rPr lang="ru-RU" sz="1000" dirty="0" err="1" smtClean="0"/>
              <a:t>населення</a:t>
            </a:r>
            <a:r>
              <a:rPr lang="ru-RU" sz="1000" dirty="0" smtClean="0"/>
              <a:t>.</a:t>
            </a:r>
          </a:p>
          <a:p>
            <a:r>
              <a:rPr lang="ru-RU" sz="1000" b="1" i="1" dirty="0" err="1" smtClean="0"/>
              <a:t>Типи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міжнаціональних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конфліктів</a:t>
            </a:r>
            <a:endParaRPr lang="ru-RU" sz="1000" dirty="0" smtClean="0"/>
          </a:p>
          <a:p>
            <a:pPr>
              <a:buNone/>
            </a:pPr>
            <a:r>
              <a:rPr lang="ru-RU" sz="1000" dirty="0" smtClean="0"/>
              <a:t>         1</a:t>
            </a:r>
            <a:r>
              <a:rPr lang="ru-RU" sz="1000" dirty="0" smtClean="0"/>
              <a:t>. </a:t>
            </a:r>
            <a:r>
              <a:rPr lang="ru-RU" sz="1000" b="1" i="1" dirty="0" err="1" smtClean="0"/>
              <a:t>Конфлікти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стереотипів</a:t>
            </a:r>
            <a:r>
              <a:rPr lang="ru-RU" sz="1000" dirty="0" smtClean="0"/>
              <a:t> (</a:t>
            </a:r>
            <a:r>
              <a:rPr lang="ru-RU" sz="1000" dirty="0" err="1" smtClean="0"/>
              <a:t>етнічні</a:t>
            </a:r>
            <a:r>
              <a:rPr lang="ru-RU" sz="1000" dirty="0" smtClean="0"/>
              <a:t> </a:t>
            </a:r>
            <a:r>
              <a:rPr lang="ru-RU" sz="1000" dirty="0" err="1" smtClean="0"/>
              <a:t>групи</a:t>
            </a:r>
            <a:r>
              <a:rPr lang="ru-RU" sz="1000" dirty="0" smtClean="0"/>
              <a:t> </a:t>
            </a:r>
            <a:r>
              <a:rPr lang="ru-RU" sz="1000" dirty="0" err="1" smtClean="0"/>
              <a:t>чітко</a:t>
            </a:r>
            <a:r>
              <a:rPr lang="ru-RU" sz="1000" dirty="0" smtClean="0"/>
              <a:t> не </a:t>
            </a:r>
            <a:r>
              <a:rPr lang="ru-RU" sz="1000" dirty="0" err="1" smtClean="0"/>
              <a:t>усвідомлюють</a:t>
            </a:r>
            <a:r>
              <a:rPr lang="ru-RU" sz="1000" dirty="0" smtClean="0"/>
              <a:t> причини </a:t>
            </a:r>
            <a:r>
              <a:rPr lang="ru-RU" sz="1000" dirty="0" err="1" smtClean="0"/>
              <a:t>суперечностей</a:t>
            </a:r>
            <a:r>
              <a:rPr lang="ru-RU" sz="1000" dirty="0" smtClean="0"/>
              <a:t>, </a:t>
            </a:r>
            <a:r>
              <a:rPr lang="ru-RU" sz="1000" dirty="0" err="1" smtClean="0"/>
              <a:t>але</a:t>
            </a:r>
            <a:r>
              <a:rPr lang="ru-RU" sz="1000" dirty="0" smtClean="0"/>
              <a:t> </a:t>
            </a:r>
            <a:r>
              <a:rPr lang="ru-RU" sz="1000" dirty="0" err="1" smtClean="0"/>
              <a:t>щодо</a:t>
            </a:r>
            <a:r>
              <a:rPr lang="ru-RU" sz="1000" dirty="0" smtClean="0"/>
              <a:t> </a:t>
            </a:r>
            <a:r>
              <a:rPr lang="ru-RU" sz="1000" dirty="0" err="1" smtClean="0"/>
              <a:t>опонента</a:t>
            </a:r>
            <a:r>
              <a:rPr lang="ru-RU" sz="1000" dirty="0" smtClean="0"/>
              <a:t> </a:t>
            </a:r>
            <a:r>
              <a:rPr lang="ru-RU" sz="1000" dirty="0" err="1" smtClean="0"/>
              <a:t>створюють</a:t>
            </a:r>
            <a:r>
              <a:rPr lang="ru-RU" sz="1000" dirty="0" smtClean="0"/>
              <a:t> </a:t>
            </a:r>
            <a:r>
              <a:rPr lang="ru-RU" sz="1000" dirty="0" err="1" smtClean="0"/>
              <a:t>негативний</a:t>
            </a:r>
            <a:r>
              <a:rPr lang="ru-RU" sz="1000" dirty="0" smtClean="0"/>
              <a:t> образ «</a:t>
            </a:r>
            <a:r>
              <a:rPr lang="ru-RU" sz="1000" dirty="0" err="1" smtClean="0"/>
              <a:t>небажаного</a:t>
            </a:r>
            <a:r>
              <a:rPr lang="ru-RU" sz="1000" dirty="0" smtClean="0"/>
              <a:t> </a:t>
            </a:r>
            <a:r>
              <a:rPr lang="ru-RU" sz="1000" dirty="0" err="1" smtClean="0"/>
              <a:t>сусіда</a:t>
            </a:r>
            <a:r>
              <a:rPr lang="ru-RU" sz="1000" dirty="0" smtClean="0"/>
              <a:t>», </a:t>
            </a:r>
            <a:r>
              <a:rPr lang="ru-RU" sz="1000" dirty="0" err="1" smtClean="0"/>
              <a:t>вірмено-азербайджанський</a:t>
            </a:r>
            <a:r>
              <a:rPr lang="ru-RU" sz="1000" dirty="0" smtClean="0"/>
              <a:t> </a:t>
            </a:r>
            <a:r>
              <a:rPr lang="ru-RU" sz="1000" dirty="0" err="1" smtClean="0"/>
              <a:t>конфлікт</a:t>
            </a:r>
            <a:r>
              <a:rPr lang="ru-RU" sz="1000" dirty="0" smtClean="0"/>
              <a:t>).</a:t>
            </a:r>
          </a:p>
          <a:p>
            <a:pPr>
              <a:buNone/>
            </a:pPr>
            <a:r>
              <a:rPr lang="ru-RU" sz="1000" dirty="0" smtClean="0"/>
              <a:t>         2</a:t>
            </a:r>
            <a:r>
              <a:rPr lang="ru-RU" sz="1000" dirty="0" smtClean="0"/>
              <a:t>. </a:t>
            </a:r>
            <a:r>
              <a:rPr lang="ru-RU" sz="1000" b="1" i="1" dirty="0" err="1" smtClean="0"/>
              <a:t>Конфлікт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ідей</a:t>
            </a:r>
            <a:r>
              <a:rPr lang="ru-RU" sz="1000" dirty="0" smtClean="0"/>
              <a:t>: </a:t>
            </a:r>
            <a:r>
              <a:rPr lang="ru-RU" sz="1000" dirty="0" err="1" smtClean="0"/>
              <a:t>висунення</a:t>
            </a:r>
            <a:r>
              <a:rPr lang="ru-RU" sz="1000" dirty="0" smtClean="0"/>
              <a:t> тих </a:t>
            </a:r>
            <a:r>
              <a:rPr lang="ru-RU" sz="1000" dirty="0" err="1" smtClean="0"/>
              <a:t>чи</a:t>
            </a:r>
            <a:r>
              <a:rPr lang="ru-RU" sz="1000" dirty="0" smtClean="0"/>
              <a:t> </a:t>
            </a:r>
            <a:r>
              <a:rPr lang="ru-RU" sz="1000" dirty="0" err="1" smtClean="0"/>
              <a:t>інших</a:t>
            </a:r>
            <a:r>
              <a:rPr lang="ru-RU" sz="1000" dirty="0" smtClean="0"/>
              <a:t> </a:t>
            </a:r>
            <a:r>
              <a:rPr lang="ru-RU" sz="1000" dirty="0" err="1" smtClean="0"/>
              <a:t>домагань</a:t>
            </a:r>
            <a:r>
              <a:rPr lang="ru-RU" sz="1000" dirty="0" smtClean="0"/>
              <a:t>, </a:t>
            </a:r>
            <a:r>
              <a:rPr lang="ru-RU" sz="1000" dirty="0" err="1" smtClean="0"/>
              <a:t>обґрунтування</a:t>
            </a:r>
            <a:r>
              <a:rPr lang="ru-RU" sz="1000" dirty="0" smtClean="0"/>
              <a:t> «</a:t>
            </a:r>
            <a:r>
              <a:rPr lang="ru-RU" sz="1000" dirty="0" err="1" smtClean="0"/>
              <a:t>історичного</a:t>
            </a:r>
            <a:r>
              <a:rPr lang="ru-RU" sz="1000" dirty="0" smtClean="0"/>
              <a:t> права» на </a:t>
            </a:r>
            <a:r>
              <a:rPr lang="ru-RU" sz="1000" dirty="0" err="1" smtClean="0"/>
              <a:t>державність</a:t>
            </a:r>
            <a:r>
              <a:rPr lang="ru-RU" sz="1000" dirty="0" smtClean="0"/>
              <a:t>, </a:t>
            </a:r>
            <a:r>
              <a:rPr lang="ru-RU" sz="1000" dirty="0" err="1" smtClean="0"/>
              <a:t>на</a:t>
            </a:r>
            <a:r>
              <a:rPr lang="ru-RU" sz="1000" dirty="0" smtClean="0"/>
              <a:t> </a:t>
            </a:r>
            <a:r>
              <a:rPr lang="ru-RU" sz="1000" dirty="0" err="1" smtClean="0"/>
              <a:t>територію</a:t>
            </a:r>
            <a:r>
              <a:rPr lang="ru-RU" sz="1000" dirty="0" smtClean="0"/>
              <a:t> (</a:t>
            </a:r>
            <a:r>
              <a:rPr lang="ru-RU" sz="1000" dirty="0" err="1" smtClean="0"/>
              <a:t>Естонія</a:t>
            </a:r>
            <a:r>
              <a:rPr lang="ru-RU" sz="1000" dirty="0" smtClean="0"/>
              <a:t>, Литва, Татарстан).</a:t>
            </a:r>
          </a:p>
          <a:p>
            <a:pPr>
              <a:buNone/>
            </a:pPr>
            <a:r>
              <a:rPr lang="ru-RU" sz="1000" dirty="0" smtClean="0"/>
              <a:t>         3</a:t>
            </a:r>
            <a:r>
              <a:rPr lang="ru-RU" sz="1000" dirty="0" smtClean="0"/>
              <a:t>. </a:t>
            </a:r>
            <a:r>
              <a:rPr lang="ru-RU" sz="1000" b="1" i="1" dirty="0" err="1" smtClean="0"/>
              <a:t>Конфлікт</a:t>
            </a:r>
            <a:r>
              <a:rPr lang="ru-RU" sz="1000" b="1" i="1" dirty="0" smtClean="0"/>
              <a:t> </a:t>
            </a:r>
            <a:r>
              <a:rPr lang="ru-RU" sz="1000" b="1" i="1" dirty="0" err="1" smtClean="0"/>
              <a:t>дій</a:t>
            </a:r>
            <a:r>
              <a:rPr lang="ru-RU" sz="1000" dirty="0" smtClean="0"/>
              <a:t>: </a:t>
            </a:r>
            <a:r>
              <a:rPr lang="ru-RU" sz="1000" dirty="0" err="1" smtClean="0"/>
              <a:t>мітинги</a:t>
            </a:r>
            <a:r>
              <a:rPr lang="ru-RU" sz="1000" dirty="0" smtClean="0"/>
              <a:t>, </a:t>
            </a:r>
            <a:r>
              <a:rPr lang="ru-RU" sz="1000" dirty="0" err="1" smtClean="0"/>
              <a:t>демонстрації</a:t>
            </a:r>
            <a:r>
              <a:rPr lang="ru-RU" sz="1000" dirty="0" smtClean="0"/>
              <a:t>, </a:t>
            </a:r>
            <a:r>
              <a:rPr lang="ru-RU" sz="1000" dirty="0" err="1" smtClean="0"/>
              <a:t>пікети</a:t>
            </a:r>
            <a:r>
              <a:rPr lang="ru-RU" sz="1000" dirty="0" smtClean="0"/>
              <a:t>, </a:t>
            </a:r>
            <a:r>
              <a:rPr lang="ru-RU" sz="1000" dirty="0" err="1" smtClean="0"/>
              <a:t>прийняття</a:t>
            </a:r>
            <a:r>
              <a:rPr lang="ru-RU" sz="1000" dirty="0" smtClean="0"/>
              <a:t> </a:t>
            </a:r>
            <a:r>
              <a:rPr lang="ru-RU" sz="1000" dirty="0" err="1" smtClean="0"/>
              <a:t>інституціональних</a:t>
            </a:r>
            <a:r>
              <a:rPr lang="ru-RU" sz="1000" dirty="0" smtClean="0"/>
              <a:t> </a:t>
            </a:r>
            <a:r>
              <a:rPr lang="ru-RU" sz="1000" dirty="0" err="1" smtClean="0"/>
              <a:t>рішень</a:t>
            </a:r>
            <a:r>
              <a:rPr lang="ru-RU" sz="1000" dirty="0" smtClean="0"/>
              <a:t>, </a:t>
            </a:r>
            <a:r>
              <a:rPr lang="ru-RU" sz="1000" dirty="0" err="1" smtClean="0"/>
              <a:t>відкриті</a:t>
            </a:r>
            <a:r>
              <a:rPr lang="ru-RU" sz="1000" dirty="0" smtClean="0"/>
              <a:t> </a:t>
            </a:r>
            <a:r>
              <a:rPr lang="ru-RU" sz="1000" dirty="0" err="1" smtClean="0"/>
              <a:t>зіткнення</a:t>
            </a:r>
            <a:r>
              <a:rPr lang="ru-RU" sz="1000" dirty="0" smtClean="0"/>
              <a:t>.</a:t>
            </a:r>
          </a:p>
          <a:p>
            <a:endParaRPr lang="ru-RU" sz="11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53602" name="Picture 2" descr="http://ukrpohliad.org/wp-content/uploads/2014/03/F_2014.03.09_Simferopol-.SHevchenko200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714356"/>
            <a:ext cx="2500330" cy="1875248"/>
          </a:xfrm>
          <a:prstGeom prst="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-214338"/>
            <a:ext cx="7772400" cy="1143000"/>
          </a:xfrm>
        </p:spPr>
        <p:txBody>
          <a:bodyPr/>
          <a:lstStyle/>
          <a:p>
            <a:r>
              <a:rPr lang="ru-RU" b="1" i="1" dirty="0" err="1" smtClean="0">
                <a:solidFill>
                  <a:srgbClr val="0070C0"/>
                </a:solidFill>
              </a:rPr>
              <a:t>Способи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розв’язання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конфліктів</a:t>
            </a:r>
            <a:r>
              <a:rPr lang="ru-RU" b="1" i="1" dirty="0" smtClean="0">
                <a:solidFill>
                  <a:srgbClr val="0070C0"/>
                </a:solidFill>
              </a:rPr>
              <a:t>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>1) </a:t>
            </a:r>
            <a:r>
              <a:rPr lang="ru-RU" sz="1200" dirty="0" err="1" smtClean="0"/>
              <a:t>позбавитися</a:t>
            </a:r>
            <a:r>
              <a:rPr lang="ru-RU" sz="1200" dirty="0" smtClean="0"/>
              <a:t> </a:t>
            </a:r>
            <a:r>
              <a:rPr lang="ru-RU" sz="1200" dirty="0" err="1" smtClean="0"/>
              <a:t>найбільш</a:t>
            </a:r>
            <a:r>
              <a:rPr lang="ru-RU" sz="1200" dirty="0" smtClean="0"/>
              <a:t> </a:t>
            </a:r>
            <a:r>
              <a:rPr lang="ru-RU" sz="1200" dirty="0" err="1" smtClean="0"/>
              <a:t>радикальних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елементів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груп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підтримати</a:t>
            </a:r>
            <a:r>
              <a:rPr lang="ru-RU" sz="1200" dirty="0" smtClean="0"/>
              <a:t> </a:t>
            </a:r>
            <a:r>
              <a:rPr lang="ru-RU" sz="1200" dirty="0" err="1" smtClean="0"/>
              <a:t>сили</a:t>
            </a:r>
            <a:r>
              <a:rPr lang="ru-RU" sz="1200" dirty="0" smtClean="0"/>
              <a:t>, </a:t>
            </a:r>
            <a:r>
              <a:rPr lang="ru-RU" sz="1200" dirty="0" err="1" smtClean="0"/>
              <a:t>більш</a:t>
            </a:r>
            <a:r>
              <a:rPr lang="ru-RU" sz="1200" dirty="0" smtClean="0"/>
              <a:t> </a:t>
            </a:r>
            <a:r>
              <a:rPr lang="ru-RU" sz="1200" dirty="0" err="1" smtClean="0"/>
              <a:t>схильні</a:t>
            </a:r>
            <a:r>
              <a:rPr lang="ru-RU" sz="1200" dirty="0" smtClean="0"/>
              <a:t> до </a:t>
            </a:r>
            <a:r>
              <a:rPr lang="ru-RU" sz="1200" dirty="0" err="1" smtClean="0"/>
              <a:t>компромісів</a:t>
            </a:r>
            <a:r>
              <a:rPr lang="ru-RU" sz="1200" dirty="0" smtClean="0"/>
              <a:t>; </a:t>
            </a:r>
            <a:r>
              <a:rPr lang="ru-RU" sz="1200" dirty="0" err="1" smtClean="0"/>
              <a:t>важливо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виключити</a:t>
            </a:r>
            <a:r>
              <a:rPr lang="ru-RU" sz="1200" dirty="0" smtClean="0"/>
              <a:t> </a:t>
            </a:r>
            <a:r>
              <a:rPr lang="ru-RU" sz="1200" dirty="0" err="1" smtClean="0"/>
              <a:t>будь-які</a:t>
            </a:r>
            <a:r>
              <a:rPr lang="ru-RU" sz="1200" dirty="0" smtClean="0"/>
              <a:t> </a:t>
            </a:r>
            <a:r>
              <a:rPr lang="ru-RU" sz="1200" dirty="0" err="1" smtClean="0"/>
              <a:t>чинники</a:t>
            </a:r>
            <a:r>
              <a:rPr lang="ru-RU" sz="1200" dirty="0" smtClean="0"/>
              <a:t>, </a:t>
            </a:r>
            <a:r>
              <a:rPr lang="ru-RU" sz="1200" dirty="0" err="1" smtClean="0"/>
              <a:t>здатні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консолідувати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конфліктуючі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сторони</a:t>
            </a:r>
            <a:r>
              <a:rPr lang="ru-RU" sz="1200" dirty="0" smtClean="0"/>
              <a:t> (</a:t>
            </a:r>
            <a:r>
              <a:rPr lang="ru-RU" sz="1200" dirty="0" err="1" smtClean="0"/>
              <a:t>загроза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застосування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сили</a:t>
            </a:r>
            <a:r>
              <a:rPr lang="ru-RU" sz="1200" dirty="0" smtClean="0"/>
              <a:t>, </a:t>
            </a:r>
            <a:r>
              <a:rPr lang="ru-RU" sz="1200" dirty="0" err="1" smtClean="0"/>
              <a:t>наприклад</a:t>
            </a:r>
            <a:r>
              <a:rPr lang="ru-RU" sz="1200" dirty="0" smtClean="0"/>
              <a:t>);</a:t>
            </a:r>
          </a:p>
          <a:p>
            <a:r>
              <a:rPr lang="ru-RU" sz="1200" dirty="0" smtClean="0"/>
              <a:t>2) </a:t>
            </a:r>
            <a:r>
              <a:rPr lang="ru-RU" sz="1200" dirty="0" err="1" smtClean="0"/>
              <a:t>застосування</a:t>
            </a:r>
            <a:r>
              <a:rPr lang="ru-RU" sz="1200" dirty="0" smtClean="0"/>
              <a:t> широкого спектра </a:t>
            </a:r>
            <a:r>
              <a:rPr lang="ru-RU" sz="1200" dirty="0" err="1" smtClean="0"/>
              <a:t>санкцій</a:t>
            </a:r>
            <a:r>
              <a:rPr lang="ru-RU" sz="1200" dirty="0" smtClean="0"/>
              <a:t> —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</a:t>
            </a:r>
            <a:r>
              <a:rPr lang="ru-RU" sz="1200" dirty="0" err="1" smtClean="0"/>
              <a:t>символічних</a:t>
            </a:r>
            <a:r>
              <a:rPr lang="ru-RU" sz="1200" dirty="0" smtClean="0"/>
              <a:t> до </a:t>
            </a:r>
            <a:r>
              <a:rPr lang="ru-RU" sz="1200" dirty="0" err="1" smtClean="0"/>
              <a:t>військових</a:t>
            </a:r>
            <a:r>
              <a:rPr lang="ru-RU" sz="1200" dirty="0" smtClean="0"/>
              <a:t>. </a:t>
            </a:r>
            <a:r>
              <a:rPr lang="ru-RU" sz="1200" dirty="0" err="1" smtClean="0"/>
              <a:t>Слід</a:t>
            </a:r>
            <a:r>
              <a:rPr lang="ru-RU" sz="1200" dirty="0" smtClean="0"/>
              <a:t> </a:t>
            </a:r>
            <a:r>
              <a:rPr lang="ru-RU" sz="1200" dirty="0" err="1" smtClean="0"/>
              <a:t>враховувати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санкції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можуть</a:t>
            </a:r>
            <a:r>
              <a:rPr lang="ru-RU" sz="1200" dirty="0" smtClean="0"/>
              <a:t> </a:t>
            </a:r>
            <a:r>
              <a:rPr lang="ru-RU" sz="1200" dirty="0" err="1" smtClean="0"/>
              <a:t>спрацювати</a:t>
            </a:r>
            <a:r>
              <a:rPr lang="ru-RU" sz="1200" dirty="0" smtClean="0"/>
              <a:t> на </a:t>
            </a:r>
            <a:r>
              <a:rPr lang="ru-RU" sz="1200" dirty="0" err="1" smtClean="0"/>
              <a:t>екстремістські</a:t>
            </a:r>
            <a:r>
              <a:rPr lang="ru-RU" sz="1200" dirty="0" smtClean="0"/>
              <a:t> </a:t>
            </a:r>
            <a:r>
              <a:rPr lang="ru-RU" sz="1200" dirty="0" err="1" smtClean="0"/>
              <a:t>сили</a:t>
            </a:r>
            <a:r>
              <a:rPr lang="ru-RU" sz="1200" dirty="0" smtClean="0"/>
              <a:t>, </a:t>
            </a:r>
            <a:r>
              <a:rPr lang="ru-RU" sz="1200" dirty="0" err="1" smtClean="0"/>
              <a:t>призвести</a:t>
            </a:r>
            <a:r>
              <a:rPr lang="ru-RU" sz="1200" dirty="0" smtClean="0"/>
              <a:t> до </a:t>
            </a:r>
            <a:r>
              <a:rPr lang="ru-RU" sz="1200" dirty="0" err="1" smtClean="0"/>
              <a:t>посилення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конфлікту</a:t>
            </a:r>
            <a:r>
              <a:rPr lang="ru-RU" sz="1200" dirty="0" smtClean="0"/>
              <a:t>. </a:t>
            </a:r>
            <a:r>
              <a:rPr lang="ru-RU" sz="1200" dirty="0" err="1" smtClean="0"/>
              <a:t>Збройне</a:t>
            </a:r>
            <a:r>
              <a:rPr lang="ru-RU" sz="1200" dirty="0" smtClean="0"/>
              <a:t> </a:t>
            </a:r>
            <a:r>
              <a:rPr lang="ru-RU" sz="1200" dirty="0" err="1" smtClean="0"/>
              <a:t>втручання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можливе</a:t>
            </a:r>
            <a:r>
              <a:rPr lang="ru-RU" sz="1200" dirty="0" smtClean="0"/>
              <a:t> </a:t>
            </a:r>
            <a:r>
              <a:rPr lang="ru-RU" sz="1200" dirty="0" err="1" smtClean="0"/>
              <a:t>лише</a:t>
            </a:r>
            <a:r>
              <a:rPr lang="ru-RU" sz="1200" dirty="0" smtClean="0"/>
              <a:t> в </a:t>
            </a:r>
            <a:r>
              <a:rPr lang="ru-RU" sz="1200" dirty="0" err="1" smtClean="0"/>
              <a:t>разі</a:t>
            </a:r>
            <a:r>
              <a:rPr lang="ru-RU" sz="1200" dirty="0" smtClean="0"/>
              <a:t>, </a:t>
            </a:r>
            <a:r>
              <a:rPr lang="ru-RU" sz="1200" dirty="0" err="1" smtClean="0"/>
              <a:t>якщо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конфлікт</a:t>
            </a:r>
            <a:r>
              <a:rPr lang="ru-RU" sz="1200" dirty="0" smtClean="0"/>
              <a:t>, </a:t>
            </a:r>
            <a:r>
              <a:rPr lang="ru-RU" sz="1200" dirty="0" err="1" smtClean="0"/>
              <a:t>який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набув</a:t>
            </a:r>
            <a:r>
              <a:rPr lang="ru-RU" sz="1200" dirty="0" smtClean="0"/>
              <a:t> </a:t>
            </a:r>
            <a:r>
              <a:rPr lang="ru-RU" sz="1200" dirty="0" err="1" smtClean="0"/>
              <a:t>форми</a:t>
            </a:r>
            <a:r>
              <a:rPr lang="ru-RU" sz="1200" dirty="0" smtClean="0"/>
              <a:t> </a:t>
            </a:r>
            <a:r>
              <a:rPr lang="ru-RU" sz="1200" dirty="0" err="1" smtClean="0"/>
              <a:t>збройних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зіткнень</a:t>
            </a:r>
            <a:r>
              <a:rPr lang="ru-RU" sz="1200" dirty="0" smtClean="0"/>
              <a:t>, </a:t>
            </a:r>
            <a:r>
              <a:rPr lang="ru-RU" sz="1200" dirty="0" err="1" smtClean="0"/>
              <a:t>призвів</a:t>
            </a:r>
            <a:r>
              <a:rPr lang="ru-RU" sz="1200" dirty="0" smtClean="0"/>
              <a:t> до </a:t>
            </a:r>
            <a:r>
              <a:rPr lang="ru-RU" sz="1200" dirty="0" err="1" smtClean="0"/>
              <a:t>масових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порушень</a:t>
            </a:r>
            <a:r>
              <a:rPr lang="ru-RU" sz="1200" dirty="0" smtClean="0"/>
              <a:t> прав </a:t>
            </a:r>
            <a:r>
              <a:rPr lang="ru-RU" sz="1200" dirty="0" err="1" smtClean="0"/>
              <a:t>людини</a:t>
            </a:r>
            <a:r>
              <a:rPr lang="ru-RU" sz="1200" dirty="0" smtClean="0"/>
              <a:t>;</a:t>
            </a:r>
          </a:p>
          <a:p>
            <a:r>
              <a:rPr lang="ru-RU" sz="1200" dirty="0" smtClean="0"/>
              <a:t>3) </a:t>
            </a:r>
            <a:r>
              <a:rPr lang="ru-RU" sz="1200" dirty="0" err="1" smtClean="0"/>
              <a:t>поділ</a:t>
            </a:r>
            <a:r>
              <a:rPr lang="ru-RU" sz="1200" dirty="0" smtClean="0"/>
              <a:t> </a:t>
            </a:r>
            <a:r>
              <a:rPr lang="ru-RU" sz="1200" dirty="0" err="1" smtClean="0"/>
              <a:t>глобальних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цілей</a:t>
            </a:r>
            <a:r>
              <a:rPr lang="ru-RU" sz="1200" dirty="0" smtClean="0"/>
              <a:t> на ряд </a:t>
            </a:r>
            <a:r>
              <a:rPr lang="ru-RU" sz="1200" dirty="0" err="1" smtClean="0"/>
              <a:t>послідовних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завдань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вирішують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послідовно</a:t>
            </a:r>
            <a:r>
              <a:rPr lang="ru-RU" sz="1200" dirty="0" smtClean="0"/>
              <a:t> —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простих</a:t>
            </a:r>
            <a:r>
              <a:rPr lang="ru-RU" sz="1200" dirty="0" smtClean="0"/>
              <a:t> до </a:t>
            </a:r>
            <a:r>
              <a:rPr lang="ru-RU" sz="1200" dirty="0" err="1" smtClean="0"/>
              <a:t>складних</a:t>
            </a:r>
            <a:r>
              <a:rPr lang="ru-RU" sz="1200" dirty="0" smtClean="0"/>
              <a:t>;</a:t>
            </a:r>
          </a:p>
          <a:p>
            <a:r>
              <a:rPr lang="ru-RU" sz="1200" dirty="0" smtClean="0"/>
              <a:t>4) </a:t>
            </a:r>
            <a:r>
              <a:rPr lang="ru-RU" sz="1200" dirty="0" err="1" smtClean="0"/>
              <a:t>запобігання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конфліктам</a:t>
            </a:r>
            <a:r>
              <a:rPr lang="ru-RU" sz="1200" dirty="0" smtClean="0"/>
              <a:t> — сума </a:t>
            </a:r>
            <a:r>
              <a:rPr lang="ru-RU" sz="1200" dirty="0" err="1" smtClean="0"/>
              <a:t>зусиль</a:t>
            </a:r>
            <a:r>
              <a:rPr lang="ru-RU" sz="1200" dirty="0" smtClean="0"/>
              <a:t>, </a:t>
            </a:r>
            <a:r>
              <a:rPr lang="ru-RU" sz="1200" dirty="0" err="1" smtClean="0"/>
              <a:t>спрямована</a:t>
            </a:r>
            <a:r>
              <a:rPr lang="ru-RU" sz="1200" dirty="0" smtClean="0"/>
              <a:t> на те, </a:t>
            </a:r>
            <a:r>
              <a:rPr lang="ru-RU" sz="1200" dirty="0" err="1" smtClean="0"/>
              <a:t>щоб</a:t>
            </a:r>
            <a:r>
              <a:rPr lang="ru-RU" sz="1200" dirty="0" smtClean="0"/>
              <a:t> не </a:t>
            </a:r>
            <a:r>
              <a:rPr lang="ru-RU" sz="1200" dirty="0" err="1" smtClean="0"/>
              <a:t>допустити</a:t>
            </a:r>
            <a:r>
              <a:rPr lang="ru-RU" sz="1200" dirty="0" smtClean="0"/>
              <a:t> </a:t>
            </a:r>
            <a:r>
              <a:rPr lang="ru-RU" sz="1200" dirty="0" err="1" smtClean="0"/>
              <a:t>подій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призводять</a:t>
            </a:r>
            <a:r>
              <a:rPr lang="ru-RU" sz="1200" dirty="0" smtClean="0"/>
              <a:t> до </a:t>
            </a:r>
            <a:r>
              <a:rPr lang="ru-RU" sz="1200" dirty="0" err="1" smtClean="0"/>
              <a:t>конфліктів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52578" name="Picture 2" descr="http://www.hope-good.net/foto/photo_2010/0721_den_pershy/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928670"/>
            <a:ext cx="5330951" cy="2571768"/>
          </a:xfrm>
          <a:prstGeom prst="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3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Занавес">
  <a:themeElements>
    <a:clrScheme name="Занавес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Контрастный">
  <a:themeElements>
    <a:clrScheme name="Контрастный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27</TotalTime>
  <Words>268</Words>
  <Application>Microsoft Office PowerPoint</Application>
  <PresentationFormat>Экран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Тема3</vt:lpstr>
      <vt:lpstr>Разрез</vt:lpstr>
      <vt:lpstr>Трава</vt:lpstr>
      <vt:lpstr>Каскад</vt:lpstr>
      <vt:lpstr>Салют</vt:lpstr>
      <vt:lpstr>Вершина горы</vt:lpstr>
      <vt:lpstr>Соревнование</vt:lpstr>
      <vt:lpstr>Сотрудничество</vt:lpstr>
      <vt:lpstr>Контрастный</vt:lpstr>
      <vt:lpstr>Океан</vt:lpstr>
      <vt:lpstr>Занавес</vt:lpstr>
      <vt:lpstr>Справедливость</vt:lpstr>
      <vt:lpstr>Полікультурність </vt:lpstr>
      <vt:lpstr>Слайд 2</vt:lpstr>
      <vt:lpstr>Слайд 3</vt:lpstr>
      <vt:lpstr>Міжнаціональні та міжконфесійні конфлікти та шляхи їх розв’язання</vt:lpstr>
      <vt:lpstr>Слайд 5</vt:lpstr>
      <vt:lpstr>Слайд 6</vt:lpstr>
      <vt:lpstr>Причини міжнаціональних конфліктів</vt:lpstr>
      <vt:lpstr>Способи розв’язання конфліктів: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Полікультурність </dc:title>
  <dc:creator>USER</dc:creator>
  <cp:lastModifiedBy>USER</cp:lastModifiedBy>
  <cp:revision>3</cp:revision>
  <dcterms:created xsi:type="dcterms:W3CDTF">2014-05-13T18:14:20Z</dcterms:created>
  <dcterms:modified xsi:type="dcterms:W3CDTF">2014-05-13T18:41:41Z</dcterms:modified>
</cp:coreProperties>
</file>