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9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CCA8BE-95FC-4E1D-BC3D-0144D4FC44F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853D8B-6173-4E59-8507-3F579BABAF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8544" y="1196752"/>
            <a:ext cx="7851648" cy="1828800"/>
          </a:xfrm>
        </p:spPr>
        <p:txBody>
          <a:bodyPr/>
          <a:lstStyle/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 smtClean="0"/>
              <a:t>                                   </a:t>
            </a:r>
            <a:r>
              <a:rPr lang="uk-UA" sz="4000" dirty="0" smtClean="0"/>
              <a:t>ПОНЯТТЯ,</a:t>
            </a:r>
            <a:br>
              <a:rPr lang="uk-UA" sz="4000" dirty="0" smtClean="0"/>
            </a:br>
            <a:r>
              <a:rPr lang="uk-UA" sz="4000" dirty="0" smtClean="0"/>
              <a:t>                   ФОРМИ </a:t>
            </a:r>
            <a:br>
              <a:rPr lang="uk-UA" sz="4000" dirty="0" smtClean="0"/>
            </a:br>
            <a:r>
              <a:rPr lang="uk-UA" sz="4000" dirty="0" smtClean="0"/>
              <a:t>                      ТА</a:t>
            </a:r>
            <a:br>
              <a:rPr lang="uk-UA" sz="4000" dirty="0" smtClean="0"/>
            </a:br>
            <a:r>
              <a:rPr lang="uk-UA" sz="4000" dirty="0" smtClean="0"/>
              <a:t>                ПРИНЦИПИ</a:t>
            </a:r>
            <a:br>
              <a:rPr lang="uk-UA" sz="4000" dirty="0" smtClean="0"/>
            </a:br>
            <a:r>
              <a:rPr lang="uk-UA" sz="4000" dirty="0" smtClean="0"/>
              <a:t>               ДЕМОКРАТІЇ</a:t>
            </a:r>
            <a:endParaRPr lang="uk-UA" dirty="0" smtClean="0"/>
          </a:p>
        </p:txBody>
      </p:sp>
      <p:pic>
        <p:nvPicPr>
          <p:cNvPr id="1026" name="Picture 2" descr="C:\Users\Sasha\Desktop\Demokr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177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lkjhgf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91779"/>
            <a:ext cx="3168352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83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188640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б)Представницька(репрезентативна)демократія.</a:t>
            </a:r>
          </a:p>
          <a:p>
            <a:pPr marL="0" indent="0">
              <a:buNone/>
            </a:pPr>
            <a:r>
              <a:rPr lang="ru-RU" sz="1400" dirty="0">
                <a:latin typeface="Times New Roman"/>
              </a:rPr>
              <a:t>У </a:t>
            </a:r>
            <a:r>
              <a:rPr lang="ru-RU" sz="1400" dirty="0" err="1">
                <a:latin typeface="Times New Roman"/>
              </a:rPr>
              <a:t>представницькій</a:t>
            </a:r>
            <a:r>
              <a:rPr lang="ru-RU" sz="1400" dirty="0">
                <a:latin typeface="Times New Roman"/>
              </a:rPr>
              <a:t> (</a:t>
            </a:r>
            <a:r>
              <a:rPr lang="ru-RU" sz="1400" dirty="0" err="1">
                <a:latin typeface="Times New Roman"/>
              </a:rPr>
              <a:t>репрезентативній</a:t>
            </a:r>
            <a:r>
              <a:rPr lang="ru-RU" sz="1400" dirty="0">
                <a:latin typeface="Times New Roman"/>
              </a:rPr>
              <a:t>)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 воля народу </a:t>
            </a:r>
            <a:r>
              <a:rPr lang="ru-RU" sz="1400" dirty="0" err="1">
                <a:latin typeface="Times New Roman"/>
              </a:rPr>
              <a:t>виражається</a:t>
            </a:r>
            <a:r>
              <a:rPr lang="ru-RU" sz="1400" dirty="0">
                <a:latin typeface="Times New Roman"/>
              </a:rPr>
              <a:t> не прямо, а через </a:t>
            </a:r>
            <a:r>
              <a:rPr lang="ru-RU" sz="1400" dirty="0" err="1">
                <a:latin typeface="Times New Roman"/>
              </a:rPr>
              <a:t>інститут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посередників</a:t>
            </a:r>
            <a:r>
              <a:rPr lang="ru-RU" sz="1400" dirty="0">
                <a:latin typeface="Times New Roman"/>
              </a:rPr>
              <a:t>, тому </a:t>
            </a:r>
            <a:r>
              <a:rPr lang="ru-RU" sz="1400" dirty="0" err="1">
                <a:latin typeface="Times New Roman"/>
              </a:rPr>
              <a:t>її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ще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називають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делегованою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демократією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Депутати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політичні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лідери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отримавши</a:t>
            </a:r>
            <a:r>
              <a:rPr lang="ru-RU" sz="1400" dirty="0">
                <a:latin typeface="Times New Roman"/>
              </a:rPr>
              <a:t> "мандат </a:t>
            </a:r>
            <a:r>
              <a:rPr lang="ru-RU" sz="1400" dirty="0" err="1">
                <a:latin typeface="Times New Roman"/>
              </a:rPr>
              <a:t>довір'я</a:t>
            </a:r>
            <a:r>
              <a:rPr lang="ru-RU" sz="1400" dirty="0">
                <a:latin typeface="Times New Roman"/>
              </a:rPr>
              <a:t>" </a:t>
            </a:r>
            <a:r>
              <a:rPr lang="ru-RU" sz="1400" dirty="0" err="1">
                <a:latin typeface="Times New Roman"/>
              </a:rPr>
              <a:t>від</a:t>
            </a:r>
            <a:r>
              <a:rPr lang="ru-RU" sz="1400" dirty="0">
                <a:latin typeface="Times New Roman"/>
              </a:rPr>
              <a:t> народу через процедуру </a:t>
            </a:r>
            <a:r>
              <a:rPr lang="ru-RU" sz="1400" dirty="0" err="1">
                <a:latin typeface="Times New Roman"/>
              </a:rPr>
              <a:t>голосування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повинні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втілити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цю</a:t>
            </a:r>
            <a:r>
              <a:rPr lang="ru-RU" sz="1400" dirty="0">
                <a:latin typeface="Times New Roman"/>
              </a:rPr>
              <a:t> волю в законах і </a:t>
            </a:r>
            <a:r>
              <a:rPr lang="ru-RU" sz="1400" dirty="0" err="1">
                <a:latin typeface="Times New Roman"/>
              </a:rPr>
              <a:t>рішеннях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які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приймаються.Плюси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>
                <a:latin typeface="Times New Roman"/>
              </a:rPr>
              <a:t>і </a:t>
            </a:r>
            <a:r>
              <a:rPr lang="ru-RU" sz="1400" dirty="0" err="1">
                <a:latin typeface="Times New Roman"/>
              </a:rPr>
              <a:t>мінуси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кожної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форми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демократії</a:t>
            </a:r>
            <a:r>
              <a:rPr lang="ru-RU" sz="1400" dirty="0" smtClean="0">
                <a:latin typeface="Times New Roman"/>
              </a:rPr>
              <a:t>: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>
                <a:latin typeface="Times New Roman"/>
              </a:rPr>
              <a:t>   </a:t>
            </a:r>
            <a:r>
              <a:rPr lang="ru-RU" sz="1400" dirty="0" err="1" smtClean="0">
                <a:latin typeface="Times New Roman"/>
              </a:rPr>
              <a:t>Учені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сперечаються</a:t>
            </a:r>
            <a:r>
              <a:rPr lang="ru-RU" sz="1400" dirty="0">
                <a:latin typeface="Times New Roman"/>
              </a:rPr>
              <a:t> про </a:t>
            </a:r>
            <a:r>
              <a:rPr lang="ru-RU" sz="1400" dirty="0" err="1">
                <a:latin typeface="Times New Roman"/>
              </a:rPr>
              <a:t>плюси</a:t>
            </a:r>
            <a:r>
              <a:rPr lang="ru-RU" sz="1400" dirty="0">
                <a:latin typeface="Times New Roman"/>
              </a:rPr>
              <a:t> і </a:t>
            </a:r>
            <a:r>
              <a:rPr lang="ru-RU" sz="1400" dirty="0" err="1">
                <a:latin typeface="Times New Roman"/>
              </a:rPr>
              <a:t>мінуси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кожної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форми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Опоненти</a:t>
            </a:r>
            <a:r>
              <a:rPr lang="ru-RU" sz="1400" dirty="0">
                <a:latin typeface="Times New Roman"/>
              </a:rPr>
              <a:t> </a:t>
            </a:r>
            <a:r>
              <a:rPr lang="ru-RU" sz="1400" dirty="0" err="1">
                <a:latin typeface="Times New Roman"/>
              </a:rPr>
              <a:t>прямої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 </a:t>
            </a:r>
            <a:r>
              <a:rPr lang="ru-RU" sz="1400" dirty="0" err="1">
                <a:latin typeface="Times New Roman"/>
              </a:rPr>
              <a:t>приводять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аргументи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її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неефективності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вказуючи</a:t>
            </a:r>
            <a:r>
              <a:rPr lang="ru-RU" sz="1400" dirty="0">
                <a:latin typeface="Times New Roman"/>
              </a:rPr>
              <a:t>: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>
                <a:latin typeface="Times New Roman"/>
              </a:rPr>
              <a:t>       - на </a:t>
            </a:r>
            <a:r>
              <a:rPr lang="ru-RU" sz="1400" dirty="0" err="1">
                <a:latin typeface="Times New Roman"/>
              </a:rPr>
              <a:t>складність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прийняття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погоджених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рішень</a:t>
            </a:r>
            <a:r>
              <a:rPr lang="ru-RU" sz="1400" dirty="0" smtClean="0">
                <a:latin typeface="Times New Roman"/>
              </a:rPr>
              <a:t>;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       -на </a:t>
            </a:r>
            <a:r>
              <a:rPr lang="ru-RU" sz="1400" dirty="0" err="1">
                <a:latin typeface="Times New Roman"/>
              </a:rPr>
              <a:t>недостатню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компетентність</a:t>
            </a:r>
            <a:r>
              <a:rPr lang="ru-RU" sz="1400" dirty="0">
                <a:latin typeface="Times New Roman"/>
              </a:rPr>
              <a:t> і на </a:t>
            </a:r>
            <a:r>
              <a:rPr lang="ru-RU" sz="1400" dirty="0" err="1">
                <a:latin typeface="Times New Roman"/>
              </a:rPr>
              <a:t>емоційну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неврівноваженість</a:t>
            </a:r>
            <a:r>
              <a:rPr lang="ru-RU" sz="1400" dirty="0">
                <a:latin typeface="Times New Roman"/>
              </a:rPr>
              <a:t> народу;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>
                <a:latin typeface="Times New Roman"/>
              </a:rPr>
              <a:t>        -на </a:t>
            </a:r>
            <a:r>
              <a:rPr lang="ru-RU" sz="1400" dirty="0" err="1">
                <a:latin typeface="Times New Roman"/>
              </a:rPr>
              <a:t>високий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ступінь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маніпульованості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суспільною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думкою</a:t>
            </a:r>
            <a:r>
              <a:rPr lang="ru-RU" sz="1400" dirty="0">
                <a:latin typeface="Times New Roman"/>
              </a:rPr>
              <a:t> з боку </a:t>
            </a:r>
            <a:r>
              <a:rPr lang="ru-RU" sz="1400" dirty="0" err="1">
                <a:latin typeface="Times New Roman"/>
              </a:rPr>
              <a:t>професійних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політиків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що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дозволяє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перемогти</a:t>
            </a:r>
            <a:r>
              <a:rPr lang="ru-RU" sz="1400" dirty="0">
                <a:latin typeface="Times New Roman"/>
              </a:rPr>
              <a:t> на </a:t>
            </a:r>
            <a:r>
              <a:rPr lang="ru-RU" sz="1400" dirty="0" err="1">
                <a:latin typeface="Times New Roman"/>
              </a:rPr>
              <a:t>виборах</a:t>
            </a:r>
            <a:r>
              <a:rPr lang="ru-RU" sz="1400" dirty="0">
                <a:latin typeface="Times New Roman"/>
              </a:rPr>
              <a:t> не мудрим </a:t>
            </a:r>
            <a:r>
              <a:rPr lang="ru-RU" sz="1400" dirty="0" err="1">
                <a:latin typeface="Times New Roman"/>
              </a:rPr>
              <a:t>лідерам</a:t>
            </a:r>
            <a:r>
              <a:rPr lang="ru-RU" sz="1400" dirty="0">
                <a:latin typeface="Times New Roman"/>
              </a:rPr>
              <a:t>, а демагогам;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>
                <a:latin typeface="Times New Roman"/>
              </a:rPr>
              <a:t>        -на </a:t>
            </a:r>
            <a:r>
              <a:rPr lang="ru-RU" sz="1400" dirty="0" err="1">
                <a:latin typeface="Times New Roman"/>
              </a:rPr>
              <a:t>значне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поширення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різних</a:t>
            </a:r>
            <a:r>
              <a:rPr lang="ru-RU" sz="1400" dirty="0">
                <a:latin typeface="Times New Roman"/>
              </a:rPr>
              <a:t> думок, </a:t>
            </a:r>
            <a:r>
              <a:rPr lang="ru-RU" sz="1400" dirty="0" err="1">
                <a:latin typeface="Times New Roman"/>
              </a:rPr>
              <a:t>що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заважає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виробленню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рішень</a:t>
            </a:r>
            <a:r>
              <a:rPr lang="ru-RU" sz="1400" dirty="0" smtClean="0">
                <a:latin typeface="Times New Roman"/>
              </a:rPr>
              <a:t>.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>
                <a:latin typeface="Times New Roman"/>
              </a:rPr>
              <a:t>Розвиток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сучасних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комп'ютерних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технологій</a:t>
            </a:r>
            <a:r>
              <a:rPr lang="ru-RU" sz="1400" dirty="0">
                <a:latin typeface="Times New Roman"/>
              </a:rPr>
              <a:t> приносить </a:t>
            </a:r>
            <a:r>
              <a:rPr lang="ru-RU" sz="1400" dirty="0" err="1">
                <a:latin typeface="Times New Roman"/>
              </a:rPr>
              <a:t>нові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моменти</a:t>
            </a:r>
            <a:r>
              <a:rPr lang="ru-RU" sz="1400" dirty="0">
                <a:latin typeface="Times New Roman"/>
              </a:rPr>
              <a:t> в </a:t>
            </a:r>
            <a:r>
              <a:rPr lang="ru-RU" sz="1400" dirty="0" err="1">
                <a:latin typeface="Times New Roman"/>
              </a:rPr>
              <a:t>розвиток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сучасної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Прибічники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прямої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пов'язують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вирішення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проблеми</a:t>
            </a:r>
            <a:r>
              <a:rPr lang="ru-RU" sz="1400" dirty="0">
                <a:latin typeface="Times New Roman"/>
              </a:rPr>
              <a:t> </a:t>
            </a:r>
            <a:r>
              <a:rPr lang="ru-RU" sz="1400" dirty="0" err="1">
                <a:latin typeface="Times New Roman"/>
              </a:rPr>
              <a:t>абсентеїзму</a:t>
            </a:r>
            <a:r>
              <a:rPr lang="ru-RU" sz="1400" dirty="0">
                <a:latin typeface="Times New Roman"/>
              </a:rPr>
              <a:t> з </a:t>
            </a:r>
            <a:r>
              <a:rPr lang="ru-RU" sz="1400" dirty="0" err="1">
                <a:latin typeface="Times New Roman"/>
              </a:rPr>
              <a:t>розвитком</a:t>
            </a:r>
            <a:r>
              <a:rPr lang="ru-RU" sz="1400" dirty="0">
                <a:latin typeface="Times New Roman"/>
              </a:rPr>
              <a:t> "</a:t>
            </a:r>
            <a:r>
              <a:rPr lang="ru-RU" sz="1400" dirty="0" err="1">
                <a:latin typeface="Times New Roman"/>
              </a:rPr>
              <a:t>комп'ютерної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" </a:t>
            </a:r>
            <a:r>
              <a:rPr lang="ru-RU" sz="1400" dirty="0" err="1">
                <a:latin typeface="Times New Roman"/>
              </a:rPr>
              <a:t>або</a:t>
            </a:r>
            <a:r>
              <a:rPr lang="ru-RU" sz="1400" dirty="0">
                <a:latin typeface="Times New Roman"/>
              </a:rPr>
              <a:t> "</a:t>
            </a:r>
            <a:r>
              <a:rPr lang="ru-RU" sz="1400" dirty="0" err="1">
                <a:latin typeface="Times New Roman"/>
              </a:rPr>
              <a:t>телематичної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 smtClean="0">
                <a:latin typeface="Times New Roman"/>
              </a:rPr>
              <a:t>".</a:t>
            </a:r>
            <a:r>
              <a:rPr lang="ru-RU" sz="1400" dirty="0" err="1" smtClean="0">
                <a:latin typeface="Times New Roman"/>
              </a:rPr>
              <a:t>Сучасні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>
                <a:latin typeface="Times New Roman"/>
              </a:rPr>
              <a:t>потреби демократичного </a:t>
            </a:r>
            <a:r>
              <a:rPr lang="ru-RU" sz="1400" dirty="0" err="1">
                <a:latin typeface="Times New Roman"/>
              </a:rPr>
              <a:t>розвитку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вимагають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збалансованого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співвідношення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прямої</a:t>
            </a:r>
            <a:r>
              <a:rPr lang="ru-RU" sz="1400" dirty="0">
                <a:latin typeface="Times New Roman"/>
              </a:rPr>
              <a:t> і </a:t>
            </a:r>
            <a:r>
              <a:rPr lang="ru-RU" sz="1400" dirty="0" err="1">
                <a:latin typeface="Times New Roman"/>
              </a:rPr>
              <a:t>представницької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Демократія</a:t>
            </a:r>
            <a:r>
              <a:rPr lang="ru-RU" sz="1400" dirty="0">
                <a:latin typeface="Times New Roman"/>
              </a:rPr>
              <a:t> є </a:t>
            </a:r>
            <a:r>
              <a:rPr lang="ru-RU" sz="1400" dirty="0" err="1">
                <a:latin typeface="Times New Roman"/>
              </a:rPr>
              <a:t>постійним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процесом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удосконалення</a:t>
            </a:r>
            <a:r>
              <a:rPr lang="ru-RU" sz="1400" dirty="0">
                <a:latin typeface="Times New Roman"/>
              </a:rPr>
              <a:t>, тому </a:t>
            </a:r>
            <a:r>
              <a:rPr lang="ru-RU" sz="1400" dirty="0" err="1">
                <a:latin typeface="Times New Roman"/>
              </a:rPr>
              <a:t>що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сучасні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її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форми</a:t>
            </a:r>
            <a:r>
              <a:rPr lang="ru-RU" sz="1400" dirty="0">
                <a:latin typeface="Times New Roman"/>
              </a:rPr>
              <a:t> не є </a:t>
            </a:r>
            <a:r>
              <a:rPr lang="ru-RU" sz="1400" dirty="0" err="1">
                <a:latin typeface="Times New Roman"/>
              </a:rPr>
              <a:t>ідеальними</a:t>
            </a:r>
            <a:r>
              <a:rPr lang="ru-RU" sz="1400" dirty="0">
                <a:latin typeface="Times New Roman"/>
              </a:rPr>
              <a:t>.</a:t>
            </a:r>
            <a:endParaRPr lang="ru-RU" sz="1400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42" name="Picture 2" descr="C:\Users\Sasha\Desktop\unclesam_democra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" y="-17782"/>
            <a:ext cx="3571875" cy="22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draft_lens7486422module83480561photo_1265538887DemocracyDesignWordMar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52"/>
            <a:ext cx="2411760" cy="25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asha\Desktop\Democra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1" y="260648"/>
            <a:ext cx="25982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4" y="260648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4)Основні демократичні принципи.</a:t>
            </a:r>
            <a:r>
              <a:rPr lang="ru-RU" dirty="0">
                <a:latin typeface="Verdana, Geneva, sans-serif"/>
              </a:rPr>
              <a:t> </a:t>
            </a:r>
            <a:endParaRPr lang="ru-RU" dirty="0" smtClean="0">
              <a:latin typeface="Verdana, Geneva, sans-serif"/>
            </a:endParaRPr>
          </a:p>
          <a:p>
            <a:pPr marL="0" indent="0">
              <a:buNone/>
            </a:pPr>
            <a:r>
              <a:rPr lang="ru-RU" dirty="0" err="1" smtClean="0">
                <a:latin typeface="Verdana, Geneva, sans-serif"/>
              </a:rPr>
              <a:t>Основними</a:t>
            </a:r>
            <a:r>
              <a:rPr lang="ru-RU" dirty="0" smtClean="0">
                <a:latin typeface="Verdana, Geneva, sans-serif"/>
              </a:rPr>
              <a:t> </a:t>
            </a:r>
            <a:r>
              <a:rPr lang="ru-RU" dirty="0" err="1">
                <a:latin typeface="Verdana, Geneva, sans-serif"/>
              </a:rPr>
              <a:t>демократичними</a:t>
            </a:r>
            <a:r>
              <a:rPr lang="ru-RU" dirty="0">
                <a:latin typeface="Verdana, Geneva, sans-serif"/>
              </a:rPr>
              <a:t> принципами, </a:t>
            </a:r>
            <a:r>
              <a:rPr lang="ru-RU" dirty="0" err="1">
                <a:latin typeface="Verdana, Geneva, sans-serif"/>
              </a:rPr>
              <a:t>що</a:t>
            </a:r>
            <a:r>
              <a:rPr lang="ru-RU" dirty="0">
                <a:latin typeface="Verdana, Geneva, sans-serif"/>
              </a:rPr>
              <a:t> </a:t>
            </a:r>
            <a:r>
              <a:rPr lang="ru-RU" dirty="0" err="1">
                <a:latin typeface="Verdana, Geneva, sans-serif"/>
              </a:rPr>
              <a:t>забезпечують</a:t>
            </a:r>
            <a:r>
              <a:rPr lang="ru-RU" dirty="0">
                <a:latin typeface="Verdana, Geneva, sans-serif"/>
              </a:rPr>
              <a:t> </a:t>
            </a:r>
            <a:r>
              <a:rPr lang="ru-RU" dirty="0" err="1">
                <a:latin typeface="Verdana, Geneva, sans-serif"/>
              </a:rPr>
              <a:t>функціонування</a:t>
            </a:r>
            <a:r>
              <a:rPr lang="ru-RU" dirty="0">
                <a:latin typeface="Verdana, Geneva, sans-serif"/>
              </a:rPr>
              <a:t> </a:t>
            </a:r>
            <a:r>
              <a:rPr lang="ru-RU" dirty="0" err="1">
                <a:latin typeface="Verdana, Geneva, sans-serif"/>
              </a:rPr>
              <a:t>сучасного</a:t>
            </a:r>
            <a:r>
              <a:rPr lang="ru-RU" dirty="0">
                <a:latin typeface="Verdana, Geneva, sans-serif"/>
              </a:rPr>
              <a:t> </a:t>
            </a:r>
            <a:r>
              <a:rPr lang="ru-RU" dirty="0" err="1">
                <a:latin typeface="Verdana, Geneva, sans-serif"/>
              </a:rPr>
              <a:t>цивілізованого</a:t>
            </a:r>
            <a:r>
              <a:rPr lang="ru-RU" dirty="0">
                <a:latin typeface="Verdana, Geneva, sans-serif"/>
              </a:rPr>
              <a:t> </a:t>
            </a:r>
            <a:r>
              <a:rPr lang="ru-RU" dirty="0" err="1">
                <a:latin typeface="Verdana, Geneva, sans-serif"/>
              </a:rPr>
              <a:t>суспільства</a:t>
            </a:r>
            <a:r>
              <a:rPr lang="ru-RU" dirty="0">
                <a:latin typeface="Verdana, Geneva, sans-serif"/>
              </a:rPr>
              <a:t>, є </a:t>
            </a:r>
            <a:r>
              <a:rPr lang="ru-RU" dirty="0" err="1" smtClean="0">
                <a:latin typeface="Verdana, Geneva, sans-serif"/>
              </a:rPr>
              <a:t>такі</a:t>
            </a:r>
            <a:r>
              <a:rPr lang="ru-RU" dirty="0" smtClean="0">
                <a:latin typeface="Verdana, Geneva, sans-serif"/>
              </a:rPr>
              <a:t>:</a:t>
            </a:r>
            <a:r>
              <a:rPr lang="ru-RU" dirty="0">
                <a:latin typeface="Verdana, Geneva, sans-serif"/>
              </a:rPr>
              <a:t> </a:t>
            </a:r>
            <a:endParaRPr lang="ru-RU" dirty="0"/>
          </a:p>
          <a:p>
            <a:pPr marL="0" indent="0">
              <a:buNone/>
            </a:pPr>
            <a:r>
              <a:rPr lang="ru-RU" sz="1400" dirty="0">
                <a:latin typeface="Verdana, Geneva, sans-serif"/>
              </a:rPr>
              <a:t>1. </a:t>
            </a:r>
            <a:r>
              <a:rPr lang="ru-RU" sz="1400" dirty="0" err="1">
                <a:latin typeface="Verdana, Geneva, sans-serif"/>
              </a:rPr>
              <a:t>Зверхність</a:t>
            </a:r>
            <a:r>
              <a:rPr lang="ru-RU" sz="1400" dirty="0">
                <a:latin typeface="Verdana, Geneva, sans-serif"/>
              </a:rPr>
              <a:t> права, правового закону, </a:t>
            </a:r>
            <a:r>
              <a:rPr lang="ru-RU" sz="1400" dirty="0" err="1">
                <a:latin typeface="Verdana, Geneva, sans-serif"/>
              </a:rPr>
              <a:t>тобто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існування</a:t>
            </a:r>
            <a:r>
              <a:rPr lang="ru-RU" sz="1400" dirty="0">
                <a:latin typeface="Verdana, Geneva, sans-serif"/>
              </a:rPr>
              <a:t> закону для </a:t>
            </a:r>
            <a:r>
              <a:rPr lang="ru-RU" sz="1400" dirty="0" err="1">
                <a:latin typeface="Verdana, Geneva, sans-serif"/>
              </a:rPr>
              <a:t>людини</a:t>
            </a:r>
            <a:r>
              <a:rPr lang="ru-RU" sz="1400" dirty="0">
                <a:latin typeface="Verdana, Geneva, sans-serif"/>
              </a:rPr>
              <a:t>, а не </a:t>
            </a:r>
            <a:r>
              <a:rPr lang="ru-RU" sz="1400" dirty="0" err="1">
                <a:latin typeface="Verdana, Geneva, sans-serif"/>
              </a:rPr>
              <a:t>людини</a:t>
            </a:r>
            <a:r>
              <a:rPr lang="ru-RU" sz="1400" dirty="0">
                <a:latin typeface="Verdana, Geneva, sans-serif"/>
              </a:rPr>
              <a:t> для закону, </a:t>
            </a:r>
            <a:r>
              <a:rPr lang="ru-RU" sz="1400" dirty="0" err="1">
                <a:latin typeface="Verdana, Geneva, sans-serif"/>
              </a:rPr>
              <a:t>гарантії</a:t>
            </a:r>
            <a:r>
              <a:rPr lang="ru-RU" sz="1400" dirty="0">
                <a:latin typeface="Verdana, Geneva, sans-serif"/>
              </a:rPr>
              <a:t> прав </a:t>
            </a:r>
            <a:r>
              <a:rPr lang="ru-RU" sz="1400" dirty="0" err="1">
                <a:latin typeface="Verdana, Geneva, sans-serif"/>
              </a:rPr>
              <a:t>особистості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від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свавілля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політичної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влади</a:t>
            </a:r>
            <a:r>
              <a:rPr lang="ru-RU" sz="1400" dirty="0">
                <a:latin typeface="Verdana, Geneva, sans-serif"/>
              </a:rPr>
              <a:t>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Verdana, Geneva, sans-serif"/>
              </a:rPr>
              <a:t>2. </a:t>
            </a:r>
            <a:r>
              <a:rPr lang="ru-RU" sz="1400" dirty="0" err="1">
                <a:latin typeface="Verdana, Geneva, sans-serif"/>
              </a:rPr>
              <a:t>Плюралізм</a:t>
            </a:r>
            <a:r>
              <a:rPr lang="ru-RU" sz="1400" dirty="0">
                <a:latin typeface="Verdana, Geneva, sans-serif"/>
              </a:rPr>
              <a:t> (</a:t>
            </a:r>
            <a:r>
              <a:rPr lang="ru-RU" sz="1400" dirty="0" err="1">
                <a:latin typeface="Verdana, Geneva, sans-serif"/>
              </a:rPr>
              <a:t>від</a:t>
            </a:r>
            <a:r>
              <a:rPr lang="ru-RU" sz="1400" dirty="0">
                <a:latin typeface="Verdana, Geneva, sans-serif"/>
              </a:rPr>
              <a:t> лат. </a:t>
            </a:r>
            <a:r>
              <a:rPr lang="en-US" sz="1400" dirty="0">
                <a:latin typeface="Verdana, Geneva, sans-serif"/>
              </a:rPr>
              <a:t>plural</a:t>
            </a:r>
            <a:r>
              <a:rPr lang="ru-RU" sz="1400" dirty="0">
                <a:latin typeface="Verdana, Geneva, sans-serif"/>
              </a:rPr>
              <a:t>і</a:t>
            </a:r>
            <a:r>
              <a:rPr lang="en-US" sz="1400" dirty="0">
                <a:latin typeface="Verdana, Geneva, sans-serif"/>
              </a:rPr>
              <a:t>s – </a:t>
            </a:r>
            <a:r>
              <a:rPr lang="ru-RU" sz="1400" dirty="0" err="1">
                <a:latin typeface="Verdana, Geneva, sans-serif"/>
              </a:rPr>
              <a:t>множинний</a:t>
            </a:r>
            <a:r>
              <a:rPr lang="ru-RU" sz="1400" dirty="0">
                <a:latin typeface="Verdana, Geneva, sans-serif"/>
              </a:rPr>
              <a:t>), </a:t>
            </a:r>
            <a:r>
              <a:rPr lang="ru-RU" sz="1400" dirty="0" err="1">
                <a:latin typeface="Verdana, Geneva, sans-serif"/>
              </a:rPr>
              <a:t>тобто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можливість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існування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різних</a:t>
            </a:r>
            <a:r>
              <a:rPr lang="ru-RU" sz="1400" dirty="0">
                <a:latin typeface="Verdana, Geneva, sans-serif"/>
              </a:rPr>
              <a:t> думок, </a:t>
            </a:r>
            <a:r>
              <a:rPr lang="ru-RU" sz="1400" dirty="0" err="1">
                <a:latin typeface="Verdana, Geneva, sans-serif"/>
              </a:rPr>
              <a:t>партій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організацій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ідеологій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тощо</a:t>
            </a:r>
            <a:r>
              <a:rPr lang="ru-RU" sz="1400" dirty="0">
                <a:latin typeface="Verdana, Geneva, sans-serif"/>
              </a:rPr>
              <a:t>. </a:t>
            </a:r>
            <a:r>
              <a:rPr lang="ru-RU" sz="1400" dirty="0" err="1">
                <a:latin typeface="Verdana, Geneva, sans-serif"/>
              </a:rPr>
              <a:t>Згідно</a:t>
            </a:r>
            <a:r>
              <a:rPr lang="ru-RU" sz="1400" dirty="0">
                <a:latin typeface="Verdana, Geneva, sans-serif"/>
              </a:rPr>
              <a:t> з </a:t>
            </a:r>
            <a:r>
              <a:rPr lang="ru-RU" sz="1400" dirty="0" err="1">
                <a:latin typeface="Verdana, Geneva, sans-serif"/>
              </a:rPr>
              <a:t>цим</a:t>
            </a:r>
            <a:r>
              <a:rPr lang="ru-RU" sz="1400" dirty="0">
                <a:latin typeface="Verdana, Geneva, sans-serif"/>
              </a:rPr>
              <a:t> принципом </a:t>
            </a:r>
            <a:r>
              <a:rPr lang="ru-RU" sz="1400" dirty="0" err="1">
                <a:latin typeface="Verdana, Geneva, sans-serif"/>
              </a:rPr>
              <a:t>суспільно-політичне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життя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має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складатись</a:t>
            </a:r>
            <a:r>
              <a:rPr lang="ru-RU" sz="1400" dirty="0">
                <a:latin typeface="Verdana, Geneva, sans-serif"/>
              </a:rPr>
              <a:t> з </a:t>
            </a:r>
            <a:r>
              <a:rPr lang="ru-RU" sz="1400" dirty="0" err="1">
                <a:latin typeface="Verdana, Geneva, sans-serif"/>
              </a:rPr>
              <a:t>діяльності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численних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взаємозалежних</a:t>
            </a:r>
            <a:r>
              <a:rPr lang="ru-RU" sz="1400" dirty="0">
                <a:latin typeface="Verdana, Geneva, sans-serif"/>
              </a:rPr>
              <a:t> і </a:t>
            </a:r>
            <a:r>
              <a:rPr lang="ru-RU" sz="1400" dirty="0" err="1">
                <a:latin typeface="Verdana, Geneva, sans-serif"/>
              </a:rPr>
              <a:t>водночас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автономних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соціальних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політичних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груп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партій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організацій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ідеї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програми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яких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вільно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порівнюються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змагаються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між</a:t>
            </a:r>
            <a:r>
              <a:rPr lang="ru-RU" sz="1400" dirty="0">
                <a:latin typeface="Verdana, Geneva, sans-serif"/>
              </a:rPr>
              <a:t> собою. </a:t>
            </a:r>
            <a:r>
              <a:rPr lang="ru-RU" sz="1400" dirty="0" err="1">
                <a:latin typeface="Verdana, Geneva, sans-serif"/>
              </a:rPr>
              <a:t>Проявом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плюралізму</a:t>
            </a:r>
            <a:r>
              <a:rPr lang="ru-RU" sz="1400" dirty="0">
                <a:latin typeface="Verdana, Geneva, sans-serif"/>
              </a:rPr>
              <a:t> в </a:t>
            </a:r>
            <a:r>
              <a:rPr lang="ru-RU" sz="1400" dirty="0" err="1">
                <a:latin typeface="Verdana, Geneva, sans-serif"/>
              </a:rPr>
              <a:t>політичній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системі</a:t>
            </a:r>
            <a:r>
              <a:rPr lang="ru-RU" sz="1400" dirty="0">
                <a:latin typeface="Verdana, Geneva, sans-serif"/>
              </a:rPr>
              <a:t> є </a:t>
            </a:r>
            <a:r>
              <a:rPr lang="ru-RU" sz="1400" dirty="0" err="1">
                <a:latin typeface="Verdana, Geneva, sans-serif"/>
              </a:rPr>
              <a:t>багатопартійність</a:t>
            </a:r>
            <a:r>
              <a:rPr lang="ru-RU" sz="1400" dirty="0">
                <a:latin typeface="Verdana, Geneva, sans-serif"/>
              </a:rPr>
              <a:t>. </a:t>
            </a:r>
            <a:r>
              <a:rPr lang="ru-RU" sz="1400" dirty="0" err="1">
                <a:latin typeface="Verdana, Geneva, sans-serif"/>
              </a:rPr>
              <a:t>Плюралізм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гарантує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існування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свободи</a:t>
            </a:r>
            <a:r>
              <a:rPr lang="ru-RU" sz="1400" dirty="0">
                <a:latin typeface="Verdana, Geneva, sans-serif"/>
              </a:rPr>
              <a:t> думки, </a:t>
            </a:r>
            <a:r>
              <a:rPr lang="ru-RU" sz="1400" dirty="0" err="1">
                <a:latin typeface="Verdana, Geneva, sans-serif"/>
              </a:rPr>
              <a:t>совісті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віросповідання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громадсько-політичних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об’єднань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ініціатив</a:t>
            </a:r>
            <a:r>
              <a:rPr lang="ru-RU" sz="1400" dirty="0">
                <a:latin typeface="Verdana, Geneva, sans-serif"/>
              </a:rPr>
              <a:t>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>
                <a:latin typeface="Verdana, Geneva, sans-serif"/>
              </a:rPr>
              <a:t>3</a:t>
            </a:r>
            <a:r>
              <a:rPr lang="ru-RU" sz="1400" dirty="0">
                <a:latin typeface="Verdana, Geneva, sans-serif"/>
              </a:rPr>
              <a:t>. </a:t>
            </a:r>
            <a:r>
              <a:rPr lang="ru-RU" sz="1400" dirty="0" err="1">
                <a:latin typeface="Verdana, Geneva, sans-serif"/>
              </a:rPr>
              <a:t>Поділ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влади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тобто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відокремлення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виконавчої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влади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від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законодавчої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незалежність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судової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влади</a:t>
            </a:r>
            <a:r>
              <a:rPr lang="ru-RU" sz="1400" dirty="0">
                <a:latin typeface="Verdana, Geneva, sans-serif"/>
              </a:rPr>
              <a:t>, а </a:t>
            </a:r>
            <a:r>
              <a:rPr lang="ru-RU" sz="1400" dirty="0" err="1">
                <a:latin typeface="Verdana, Geneva, sans-serif"/>
              </a:rPr>
              <a:t>також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існування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системи</a:t>
            </a:r>
            <a:r>
              <a:rPr lang="ru-RU" sz="1400" dirty="0">
                <a:latin typeface="Verdana, Geneva, sans-serif"/>
              </a:rPr>
              <a:t> “</a:t>
            </a:r>
            <a:r>
              <a:rPr lang="ru-RU" sz="1400" dirty="0" err="1">
                <a:latin typeface="Verdana, Geneva, sans-serif"/>
              </a:rPr>
              <a:t>стримувань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противаг</a:t>
            </a:r>
            <a:r>
              <a:rPr lang="ru-RU" sz="1400" dirty="0">
                <a:latin typeface="Verdana, Geneva, sans-serif"/>
              </a:rPr>
              <a:t>”. 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1266" name="Picture 2" descr="C:\Users\Sash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sha\Desktop\dlyaobyavleniy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sha\Desktop\0096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3129"/>
            <a:ext cx="29432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8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1663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400" dirty="0" smtClean="0">
              <a:latin typeface="Verdana, Geneva, sans-serif"/>
            </a:endParaRPr>
          </a:p>
          <a:p>
            <a:pPr marL="0" indent="0">
              <a:buNone/>
            </a:pPr>
            <a:endParaRPr lang="ru-RU" sz="1400" dirty="0">
              <a:latin typeface="Verdana, Geneva, sans-serif"/>
            </a:endParaRPr>
          </a:p>
          <a:p>
            <a:pPr marL="0" indent="0">
              <a:buNone/>
            </a:pPr>
            <a:endParaRPr lang="ru-RU" sz="1400" dirty="0" smtClean="0">
              <a:latin typeface="Verdana, Geneva, sans-serif"/>
            </a:endParaRPr>
          </a:p>
          <a:p>
            <a:pPr marL="0" indent="0">
              <a:buNone/>
            </a:pPr>
            <a:endParaRPr lang="ru-RU" sz="1400" dirty="0">
              <a:latin typeface="Verdana, Geneva, sans-serif"/>
            </a:endParaRPr>
          </a:p>
          <a:p>
            <a:pPr marL="0" indent="0">
              <a:buNone/>
            </a:pPr>
            <a:endParaRPr lang="ru-RU" sz="1400" dirty="0" smtClean="0">
              <a:latin typeface="Verdana, Geneva, sans-serif"/>
            </a:endParaRPr>
          </a:p>
          <a:p>
            <a:pPr marL="0" indent="0">
              <a:buNone/>
            </a:pPr>
            <a:endParaRPr lang="ru-RU" sz="1400" dirty="0">
              <a:latin typeface="Verdana, Geneva, sans-serif"/>
            </a:endParaRPr>
          </a:p>
          <a:p>
            <a:pPr marL="0" indent="0">
              <a:buNone/>
            </a:pPr>
            <a:endParaRPr lang="ru-RU" sz="1400" dirty="0" smtClean="0">
              <a:latin typeface="Verdana, Geneva, sans-serif"/>
            </a:endParaRPr>
          </a:p>
          <a:p>
            <a:pPr marL="0" indent="0">
              <a:buNone/>
            </a:pPr>
            <a:endParaRPr lang="ru-RU" sz="1400" dirty="0">
              <a:latin typeface="Verdana, Geneva, sans-serif"/>
            </a:endParaRPr>
          </a:p>
          <a:p>
            <a:pPr marL="0" indent="0">
              <a:buNone/>
            </a:pPr>
            <a:endParaRPr lang="ru-RU" sz="1400" dirty="0" smtClean="0">
              <a:latin typeface="Verdana, Geneva, sans-serif"/>
            </a:endParaRPr>
          </a:p>
          <a:p>
            <a:pPr marL="0" indent="0">
              <a:buNone/>
            </a:pPr>
            <a:endParaRPr lang="ru-RU" sz="1400" dirty="0">
              <a:latin typeface="Verdana, Geneva, sans-serif"/>
            </a:endParaRPr>
          </a:p>
          <a:p>
            <a:pPr marL="0" indent="0">
              <a:buNone/>
            </a:pPr>
            <a:r>
              <a:rPr lang="ru-RU" sz="1400" dirty="0" smtClean="0">
                <a:latin typeface="Verdana, Geneva, sans-serif"/>
              </a:rPr>
              <a:t>4</a:t>
            </a:r>
            <a:r>
              <a:rPr lang="ru-RU" sz="1400" dirty="0">
                <a:latin typeface="Verdana, Geneva, sans-serif"/>
              </a:rPr>
              <a:t>. Принцип </a:t>
            </a:r>
            <a:r>
              <a:rPr lang="ru-RU" sz="1400" dirty="0" err="1">
                <a:latin typeface="Verdana, Geneva, sans-serif"/>
              </a:rPr>
              <a:t>представництва</a:t>
            </a:r>
            <a:r>
              <a:rPr lang="ru-RU" sz="1400" dirty="0">
                <a:latin typeface="Verdana, Geneva, sans-serif"/>
              </a:rPr>
              <a:t>. </a:t>
            </a:r>
            <a:r>
              <a:rPr lang="ru-RU" sz="1400" dirty="0" err="1">
                <a:latin typeface="Verdana, Geneva, sans-serif"/>
              </a:rPr>
              <a:t>Залишком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безпосередньої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демократії</a:t>
            </a:r>
            <a:r>
              <a:rPr lang="ru-RU" sz="1400" dirty="0">
                <a:latin typeface="Verdana, Geneva, sans-serif"/>
              </a:rPr>
              <a:t> у </a:t>
            </a:r>
            <a:r>
              <a:rPr lang="ru-RU" sz="1400" dirty="0" err="1">
                <a:latin typeface="Verdana, Geneva, sans-serif"/>
              </a:rPr>
              <a:t>сучасних</a:t>
            </a:r>
            <a:r>
              <a:rPr lang="ru-RU" sz="1400" dirty="0">
                <a:latin typeface="Verdana, Geneva, sans-serif"/>
              </a:rPr>
              <a:t> державах є </a:t>
            </a:r>
            <a:r>
              <a:rPr lang="ru-RU" sz="1400" dirty="0" err="1">
                <a:latin typeface="Verdana, Geneva, sans-serif"/>
              </a:rPr>
              <a:t>лише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референдуми</a:t>
            </a:r>
            <a:r>
              <a:rPr lang="ru-RU" sz="1400" dirty="0">
                <a:latin typeface="Verdana, Geneva, sans-serif"/>
              </a:rPr>
              <a:t>. </a:t>
            </a:r>
            <a:endParaRPr lang="ru-RU" sz="1400" dirty="0"/>
          </a:p>
          <a:p>
            <a:pPr marL="0" indent="0">
              <a:buNone/>
            </a:pPr>
            <a:r>
              <a:rPr lang="ru-RU" sz="1400" dirty="0">
                <a:latin typeface="Verdana, Geneva, sans-serif"/>
              </a:rPr>
              <a:t>5. Принцип </a:t>
            </a:r>
            <a:r>
              <a:rPr lang="ru-RU" sz="1400" dirty="0" err="1">
                <a:latin typeface="Verdana, Geneva, sans-serif"/>
              </a:rPr>
              <a:t>взаємозв’язку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свободи</a:t>
            </a:r>
            <a:r>
              <a:rPr lang="ru-RU" sz="1400" dirty="0">
                <a:latin typeface="Verdana, Geneva, sans-serif"/>
              </a:rPr>
              <a:t> і </a:t>
            </a:r>
            <a:r>
              <a:rPr lang="ru-RU" sz="1400" dirty="0" err="1" smtClean="0">
                <a:latin typeface="Verdana, Geneva, sans-serif"/>
              </a:rPr>
              <a:t>відповідальності</a:t>
            </a:r>
            <a:r>
              <a:rPr lang="ru-RU" sz="1400" dirty="0">
                <a:latin typeface="Verdana, Geneva, sans-serif"/>
              </a:rPr>
              <a:t>, прав і </a:t>
            </a:r>
            <a:r>
              <a:rPr lang="ru-RU" sz="1400" dirty="0" err="1">
                <a:latin typeface="Verdana, Geneva, sans-serif"/>
              </a:rPr>
              <a:t>обов’язків</a:t>
            </a:r>
            <a:r>
              <a:rPr lang="ru-RU" sz="1400" dirty="0">
                <a:latin typeface="Verdana, Geneva, sans-serif"/>
              </a:rPr>
              <a:t>. </a:t>
            </a:r>
            <a:endParaRPr lang="ru-RU" sz="1400" dirty="0"/>
          </a:p>
          <a:p>
            <a:pPr marL="0" indent="0">
              <a:buNone/>
            </a:pPr>
            <a:r>
              <a:rPr lang="ru-RU" sz="1400" dirty="0">
                <a:latin typeface="Verdana, Geneva, sans-serif"/>
              </a:rPr>
              <a:t>6. </a:t>
            </a:r>
            <a:r>
              <a:rPr lang="ru-RU" sz="1400" dirty="0" err="1">
                <a:latin typeface="Verdana, Geneva, sans-serif"/>
              </a:rPr>
              <a:t>Забезпечення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інтересів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більшості</a:t>
            </a:r>
            <a:r>
              <a:rPr lang="ru-RU" sz="1400" dirty="0">
                <a:latin typeface="Verdana, Geneva, sans-serif"/>
              </a:rPr>
              <a:t> при </a:t>
            </a:r>
            <a:r>
              <a:rPr lang="ru-RU" sz="1400" dirty="0" err="1">
                <a:latin typeface="Verdana, Geneva, sans-serif"/>
              </a:rPr>
              <a:t>гарантуванні</a:t>
            </a:r>
            <a:r>
              <a:rPr lang="ru-RU" sz="1400" dirty="0">
                <a:latin typeface="Verdana, Geneva, sans-serif"/>
              </a:rPr>
              <a:t> прав </a:t>
            </a:r>
            <a:r>
              <a:rPr lang="ru-RU" sz="1400" dirty="0" err="1">
                <a:latin typeface="Verdana, Geneva, sans-serif"/>
              </a:rPr>
              <a:t>меншості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відстоювати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власну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позицію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відігравати</a:t>
            </a:r>
            <a:r>
              <a:rPr lang="ru-RU" sz="1400" dirty="0">
                <a:latin typeface="Verdana, Geneva, sans-serif"/>
              </a:rPr>
              <a:t> свою роль у </a:t>
            </a:r>
            <a:r>
              <a:rPr lang="ru-RU" sz="1400" dirty="0" err="1">
                <a:latin typeface="Verdana, Geneva, sans-serif"/>
              </a:rPr>
              <a:t>суспільному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житті</a:t>
            </a:r>
            <a:r>
              <a:rPr lang="ru-RU" sz="1400" dirty="0">
                <a:latin typeface="Verdana, Geneva, sans-serif"/>
              </a:rPr>
              <a:t>.</a:t>
            </a:r>
            <a:r>
              <a:rPr lang="ru-RU" dirty="0">
                <a:latin typeface="Verdana, Geneva, sans-serif"/>
              </a:rPr>
              <a:t> </a:t>
            </a:r>
            <a:endParaRPr lang="ru-RU" dirty="0"/>
          </a:p>
          <a:p>
            <a:pPr marL="0" indent="0">
              <a:buNone/>
            </a:pPr>
            <a:r>
              <a:rPr lang="ru-RU" sz="1400" dirty="0">
                <a:latin typeface="Verdana, Geneva, sans-serif"/>
              </a:rPr>
              <a:t>7. </a:t>
            </a:r>
            <a:r>
              <a:rPr lang="ru-RU" sz="1400" dirty="0" err="1">
                <a:latin typeface="Verdana, Geneva, sans-serif"/>
              </a:rPr>
              <a:t>Гласність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врахування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громадської</a:t>
            </a:r>
            <a:r>
              <a:rPr lang="ru-RU" sz="1400" dirty="0">
                <a:latin typeface="Verdana, Geneva, sans-serif"/>
              </a:rPr>
              <a:t> думки. </a:t>
            </a:r>
            <a:r>
              <a:rPr lang="ru-RU" sz="1400" dirty="0" err="1">
                <a:latin typeface="Verdana, Geneva, sans-serif"/>
              </a:rPr>
              <a:t>Гласність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передбачає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відкритість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держави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державних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діячів</a:t>
            </a:r>
            <a:r>
              <a:rPr lang="ru-RU" sz="1400" dirty="0">
                <a:latin typeface="Verdana, Geneva, sans-serif"/>
              </a:rPr>
              <a:t> для критики з боку </a:t>
            </a:r>
            <a:r>
              <a:rPr lang="ru-RU" sz="1400" dirty="0" err="1">
                <a:latin typeface="Verdana, Geneva, sans-serif"/>
              </a:rPr>
              <a:t>суспільства</a:t>
            </a:r>
            <a:r>
              <a:rPr lang="ru-RU" sz="1400" dirty="0">
                <a:latin typeface="Verdana, Geneva, sans-serif"/>
              </a:rPr>
              <a:t>; </a:t>
            </a:r>
            <a:r>
              <a:rPr lang="ru-RU" sz="1400" dirty="0" err="1">
                <a:latin typeface="Verdana, Geneva, sans-serif"/>
              </a:rPr>
              <a:t>доступність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інформації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що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має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суспільне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значення</a:t>
            </a:r>
            <a:r>
              <a:rPr lang="ru-RU" sz="1400" dirty="0">
                <a:latin typeface="Verdana, Geneva, sans-serif"/>
              </a:rPr>
              <a:t>; </a:t>
            </a:r>
            <a:r>
              <a:rPr lang="ru-RU" sz="1400" dirty="0" err="1">
                <a:latin typeface="Verdana, Geneva, sans-serif"/>
              </a:rPr>
              <a:t>розвинену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налагоджену</a:t>
            </a:r>
            <a:r>
              <a:rPr lang="ru-RU" sz="1400" dirty="0">
                <a:latin typeface="Verdana, Geneva, sans-serif"/>
              </a:rPr>
              <a:t> систему </a:t>
            </a:r>
            <a:r>
              <a:rPr lang="ru-RU" sz="1400" dirty="0" err="1">
                <a:latin typeface="Verdana, Geneva, sans-serif"/>
              </a:rPr>
              <a:t>засобів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масової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інформації</a:t>
            </a:r>
            <a:r>
              <a:rPr lang="ru-RU" sz="1400" dirty="0">
                <a:latin typeface="Verdana, Geneva, sans-serif"/>
              </a:rPr>
              <a:t>, перш за все </a:t>
            </a:r>
            <a:r>
              <a:rPr lang="ru-RU" sz="1400" dirty="0" err="1">
                <a:latin typeface="Verdana, Geneva, sans-serif"/>
              </a:rPr>
              <a:t>незалежних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тобто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вільних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від</a:t>
            </a:r>
            <a:r>
              <a:rPr lang="ru-RU" sz="1400" dirty="0">
                <a:latin typeface="Verdana, Geneva, sans-serif"/>
              </a:rPr>
              <a:t> державно-</a:t>
            </a:r>
            <a:r>
              <a:rPr lang="ru-RU" sz="1400" dirty="0" err="1">
                <a:latin typeface="Verdana, Geneva, sans-serif"/>
              </a:rPr>
              <a:t>політичної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цензури</a:t>
            </a:r>
            <a:r>
              <a:rPr lang="ru-RU" sz="1400" dirty="0">
                <a:latin typeface="Verdana, Geneva, sans-serif"/>
              </a:rPr>
              <a:t>. </a:t>
            </a:r>
            <a:r>
              <a:rPr lang="ru-RU" sz="1400" dirty="0" err="1">
                <a:latin typeface="Verdana, Geneva, sans-serif"/>
              </a:rPr>
              <a:t>Гласність</a:t>
            </a:r>
            <a:r>
              <a:rPr lang="ru-RU" sz="1400" dirty="0">
                <a:latin typeface="Verdana, Geneva, sans-serif"/>
              </a:rPr>
              <a:t> не </a:t>
            </a:r>
            <a:r>
              <a:rPr lang="ru-RU" sz="1400" dirty="0" err="1">
                <a:latin typeface="Verdana, Geneva, sans-serif"/>
              </a:rPr>
              <a:t>може</a:t>
            </a:r>
            <a:r>
              <a:rPr lang="ru-RU" sz="1400" dirty="0">
                <a:latin typeface="Verdana, Geneva, sans-serif"/>
              </a:rPr>
              <a:t> бути </a:t>
            </a:r>
            <a:r>
              <a:rPr lang="ru-RU" sz="1400" dirty="0" err="1">
                <a:latin typeface="Verdana, Geneva, sans-serif"/>
              </a:rPr>
              <a:t>всеохоплюючою</a:t>
            </a:r>
            <a:r>
              <a:rPr lang="ru-RU" sz="1400" dirty="0">
                <a:latin typeface="Verdana, Geneva, sans-serif"/>
              </a:rPr>
              <a:t> – </a:t>
            </a:r>
            <a:r>
              <a:rPr lang="ru-RU" sz="1400" dirty="0" err="1">
                <a:latin typeface="Verdana, Geneva, sans-serif"/>
              </a:rPr>
              <a:t>її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межі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визначаються</a:t>
            </a:r>
            <a:r>
              <a:rPr lang="ru-RU" sz="1400" dirty="0">
                <a:latin typeface="Verdana, Geneva, sans-serif"/>
              </a:rPr>
              <a:t> морально-</a:t>
            </a:r>
            <a:r>
              <a:rPr lang="ru-RU" sz="1400" dirty="0" err="1">
                <a:latin typeface="Verdana, Geneva, sans-serif"/>
              </a:rPr>
              <a:t>правовим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рівнем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суспільства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стосуються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сфери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державних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таємниць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які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повинні</a:t>
            </a:r>
            <a:r>
              <a:rPr lang="ru-RU" sz="1400" dirty="0">
                <a:latin typeface="Verdana, Geneva, sans-serif"/>
              </a:rPr>
              <a:t> бути </a:t>
            </a:r>
            <a:r>
              <a:rPr lang="ru-RU" sz="1400" dirty="0" err="1">
                <a:latin typeface="Verdana, Geneva, sans-serif"/>
              </a:rPr>
              <a:t>чітко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фіксовані</a:t>
            </a:r>
            <a:r>
              <a:rPr lang="ru-RU" sz="1400" dirty="0">
                <a:latin typeface="Verdana, Geneva, sans-serif"/>
              </a:rPr>
              <a:t> законом; </a:t>
            </a:r>
            <a:r>
              <a:rPr lang="ru-RU" sz="1400" dirty="0" err="1">
                <a:latin typeface="Verdana, Geneva, sans-serif"/>
              </a:rPr>
              <a:t>особистої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честі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гідності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приниження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яких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також</a:t>
            </a:r>
            <a:r>
              <a:rPr lang="ru-RU" sz="1400" dirty="0">
                <a:latin typeface="Verdana, Geneva, sans-serif"/>
              </a:rPr>
              <a:t> повинно </a:t>
            </a:r>
            <a:r>
              <a:rPr lang="ru-RU" sz="1400" dirty="0" err="1">
                <a:latin typeface="Verdana, Geneva, sans-serif"/>
              </a:rPr>
              <a:t>каратись</a:t>
            </a:r>
            <a:r>
              <a:rPr lang="ru-RU" sz="1400" dirty="0">
                <a:latin typeface="Verdana, Geneva, sans-serif"/>
              </a:rPr>
              <a:t> законом; та </a:t>
            </a:r>
            <a:r>
              <a:rPr lang="ru-RU" sz="1400" dirty="0" err="1">
                <a:latin typeface="Verdana, Geneva, sans-serif"/>
              </a:rPr>
              <a:t>загальноприйнятних</a:t>
            </a:r>
            <a:r>
              <a:rPr lang="ru-RU" sz="1400" dirty="0">
                <a:latin typeface="Verdana, Geneva, sans-serif"/>
              </a:rPr>
              <a:t> норм </a:t>
            </a:r>
            <a:r>
              <a:rPr lang="ru-RU" sz="1400" dirty="0" err="1">
                <a:latin typeface="Verdana, Geneva, sans-serif"/>
              </a:rPr>
              <a:t>моралі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відносин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між</a:t>
            </a:r>
            <a:r>
              <a:rPr lang="ru-RU" sz="1400" dirty="0">
                <a:latin typeface="Verdana, Geneva, sans-serif"/>
              </a:rPr>
              <a:t> людьми, </a:t>
            </a:r>
            <a:r>
              <a:rPr lang="ru-RU" sz="1400" dirty="0" err="1">
                <a:latin typeface="Verdana, Geneva, sans-serif"/>
              </a:rPr>
              <a:t>зокрема</a:t>
            </a:r>
            <a:r>
              <a:rPr lang="ru-RU" sz="1400" dirty="0">
                <a:latin typeface="Verdana, Geneva, sans-serif"/>
              </a:rPr>
              <a:t> таких </a:t>
            </a:r>
            <a:r>
              <a:rPr lang="ru-RU" sz="1400" dirty="0" err="1">
                <a:latin typeface="Verdana, Geneva, sans-serif"/>
              </a:rPr>
              <a:t>порушень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цих</a:t>
            </a:r>
            <a:r>
              <a:rPr lang="ru-RU" sz="1400" dirty="0">
                <a:latin typeface="Verdana, Geneva, sans-serif"/>
              </a:rPr>
              <a:t> норм, як </a:t>
            </a:r>
            <a:r>
              <a:rPr lang="ru-RU" sz="1400" dirty="0" err="1">
                <a:latin typeface="Verdana, Geneva, sans-serif"/>
              </a:rPr>
              <a:t>порнографія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насильство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заклики</a:t>
            </a:r>
            <a:r>
              <a:rPr lang="ru-RU" sz="1400" dirty="0">
                <a:latin typeface="Verdana, Geneva, sans-serif"/>
              </a:rPr>
              <a:t> до </a:t>
            </a:r>
            <a:r>
              <a:rPr lang="ru-RU" sz="1400" dirty="0" err="1">
                <a:latin typeface="Verdana, Geneva, sans-serif"/>
              </a:rPr>
              <a:t>національної</a:t>
            </a:r>
            <a:r>
              <a:rPr lang="ru-RU" sz="1400" dirty="0">
                <a:latin typeface="Verdana, Geneva, sans-serif"/>
              </a:rPr>
              <a:t>, </a:t>
            </a:r>
            <a:r>
              <a:rPr lang="ru-RU" sz="1400" dirty="0" err="1">
                <a:latin typeface="Verdana, Geneva, sans-serif"/>
              </a:rPr>
              <a:t>релігійної</a:t>
            </a:r>
            <a:r>
              <a:rPr lang="ru-RU" sz="1400" dirty="0">
                <a:latin typeface="Verdana, Geneva, sans-serif"/>
              </a:rPr>
              <a:t> та </a:t>
            </a:r>
            <a:r>
              <a:rPr lang="ru-RU" sz="1400" dirty="0" err="1">
                <a:latin typeface="Verdana, Geneva, sans-serif"/>
              </a:rPr>
              <a:t>соціальної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ворожнечі</a:t>
            </a:r>
            <a:r>
              <a:rPr lang="ru-RU" sz="1400" dirty="0">
                <a:latin typeface="Verdana, Geneva, sans-serif"/>
              </a:rPr>
              <a:t> і </a:t>
            </a:r>
            <a:r>
              <a:rPr lang="ru-RU" sz="1400" dirty="0" err="1">
                <a:latin typeface="Verdana, Geneva, sans-serif"/>
              </a:rPr>
              <a:t>т.ін</a:t>
            </a:r>
            <a:r>
              <a:rPr lang="ru-RU" sz="1400" dirty="0">
                <a:latin typeface="Verdana, Geneva, sans-serif"/>
              </a:rPr>
              <a:t>. Свобода слова </a:t>
            </a:r>
            <a:r>
              <a:rPr lang="ru-RU" sz="1400" dirty="0" err="1">
                <a:latin typeface="Verdana, Geneva, sans-serif"/>
              </a:rPr>
              <a:t>можлива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лише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err="1">
                <a:latin typeface="Verdana, Geneva, sans-serif"/>
              </a:rPr>
              <a:t>якщо</a:t>
            </a:r>
            <a:r>
              <a:rPr lang="ru-RU" sz="1400" dirty="0">
                <a:latin typeface="Verdana, Geneva, sans-serif"/>
              </a:rPr>
              <a:t> є </a:t>
            </a:r>
            <a:r>
              <a:rPr lang="ru-RU" sz="1400" dirty="0" err="1">
                <a:latin typeface="Verdana, Geneva, sans-serif"/>
              </a:rPr>
              <a:t>відповідальність</a:t>
            </a:r>
            <a:r>
              <a:rPr lang="ru-RU" sz="1400" dirty="0">
                <a:latin typeface="Verdana, Geneva, sans-serif"/>
              </a:rPr>
              <a:t> за </a:t>
            </a:r>
            <a:r>
              <a:rPr lang="ru-RU" sz="1400" dirty="0" err="1">
                <a:latin typeface="Verdana, Geneva, sans-serif"/>
              </a:rPr>
              <a:t>це</a:t>
            </a:r>
            <a:r>
              <a:rPr lang="ru-RU" sz="1400" dirty="0">
                <a:latin typeface="Verdana, Geneva, sans-serif"/>
              </a:rPr>
              <a:t> </a:t>
            </a:r>
            <a:r>
              <a:rPr lang="ru-RU" sz="1400" dirty="0" smtClean="0">
                <a:latin typeface="Verdana, Geneva, sans-serif"/>
              </a:rPr>
              <a:t>слово.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Sasha\Desktop\2011_12_06_595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0046-046-Demokratija-Liberali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0"/>
            <a:ext cx="337068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asha\Desktop\8f610f9f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9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47667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7200" dirty="0" smtClean="0"/>
              <a:t>        </a:t>
            </a:r>
          </a:p>
          <a:p>
            <a:pPr marL="0" indent="0">
              <a:buNone/>
            </a:pPr>
            <a:r>
              <a:rPr lang="uk-UA" sz="7200" dirty="0"/>
              <a:t> </a:t>
            </a:r>
            <a:r>
              <a:rPr lang="uk-UA" sz="7200" dirty="0" smtClean="0"/>
              <a:t>       </a:t>
            </a:r>
          </a:p>
          <a:p>
            <a:pPr marL="0" indent="0">
              <a:buNone/>
            </a:pPr>
            <a:r>
              <a:rPr lang="uk-UA" sz="7200" dirty="0"/>
              <a:t> </a:t>
            </a:r>
            <a:r>
              <a:rPr lang="uk-UA" sz="7200" dirty="0" smtClean="0"/>
              <a:t>       ДЯКУЮ </a:t>
            </a:r>
            <a:br>
              <a:rPr lang="uk-UA" sz="7200" dirty="0" smtClean="0"/>
            </a:br>
            <a:r>
              <a:rPr lang="uk-UA" sz="7200" dirty="0" smtClean="0"/>
              <a:t>           ЗА</a:t>
            </a:r>
            <a:br>
              <a:rPr lang="uk-UA" sz="7200" dirty="0" smtClean="0"/>
            </a:br>
            <a:r>
              <a:rPr lang="uk-UA" sz="7200" dirty="0" smtClean="0"/>
              <a:t>         УВАГУ</a:t>
            </a:r>
            <a:endParaRPr lang="ru-RU" sz="7200" dirty="0"/>
          </a:p>
        </p:txBody>
      </p:sp>
      <p:pic>
        <p:nvPicPr>
          <p:cNvPr id="13314" name="Picture 2" descr="C:\Users\Sasha\Desktop\1329294424_post-170-1228167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762500" cy="32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1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188640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План розповіді про демократію:</a:t>
            </a:r>
          </a:p>
          <a:p>
            <a:pPr marL="0" indent="0">
              <a:buNone/>
            </a:pPr>
            <a:r>
              <a:rPr lang="uk-UA" dirty="0" smtClean="0"/>
              <a:t>1: Що таке демократія і де вона виникла?</a:t>
            </a:r>
          </a:p>
          <a:p>
            <a:pPr marL="0" indent="0">
              <a:buNone/>
            </a:pPr>
            <a:r>
              <a:rPr lang="uk-UA" dirty="0" smtClean="0"/>
              <a:t>2:Головні елементи демократії, інститути та релігія з демократією.</a:t>
            </a:r>
          </a:p>
          <a:p>
            <a:pPr marL="0" indent="0">
              <a:buNone/>
            </a:pPr>
            <a:r>
              <a:rPr lang="uk-UA" dirty="0"/>
              <a:t>3</a:t>
            </a:r>
            <a:r>
              <a:rPr lang="uk-UA" dirty="0" smtClean="0"/>
              <a:t>: Форми демократії.</a:t>
            </a:r>
          </a:p>
          <a:p>
            <a:pPr marL="0" indent="0">
              <a:buNone/>
            </a:pPr>
            <a:r>
              <a:rPr lang="uk-UA" dirty="0"/>
              <a:t>4</a:t>
            </a:r>
            <a:r>
              <a:rPr lang="uk-UA" dirty="0" smtClean="0"/>
              <a:t>: Основні демократичні принципи.</a:t>
            </a:r>
            <a:endParaRPr lang="ru-RU" dirty="0"/>
          </a:p>
        </p:txBody>
      </p:sp>
      <p:pic>
        <p:nvPicPr>
          <p:cNvPr id="2050" name="Picture 2" descr="C:\Users\Sasha\Desktop\demokrat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5446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7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60648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1: Що таке демократія і де вона виникла?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cs typeface="Times New Roman" pitchFamily="18" charset="0"/>
              </a:rPr>
              <a:t>Демокра́тія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 — 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політичний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режим,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за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якого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єдиним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легітимним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джерелом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влади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в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державі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визнається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народ. При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цьому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управління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державою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здійснюється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народом,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безпосередньо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(пряма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демократія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опосередковано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через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обраних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представників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представницька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демократія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Іноді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демократію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визначають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набір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ідей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принципів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стосуються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свободи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власне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вона і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являє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собою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інституціональну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свободу. У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формулюванні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16-го президента США Авраама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Лінкольна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демократія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 —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врядування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іменем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народу, силами народу і для народу».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sha\Desktop\0001-001-Demokrat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81305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97391c9d42b137fe513f85665d32c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381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4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47667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ru-RU" sz="1600" dirty="0" err="1" smtClean="0"/>
              <a:t>Демократія</a:t>
            </a:r>
            <a:r>
              <a:rPr lang="ru-RU" sz="1600" dirty="0" smtClean="0"/>
              <a:t> </a:t>
            </a:r>
            <a:r>
              <a:rPr lang="ru-RU" sz="1600" dirty="0" err="1"/>
              <a:t>виникла</a:t>
            </a:r>
            <a:r>
              <a:rPr lang="ru-RU" sz="1600" dirty="0"/>
              <a:t> у </a:t>
            </a:r>
            <a:r>
              <a:rPr lang="ru-RU" sz="1600" dirty="0" err="1"/>
              <a:t>Стародавній</a:t>
            </a:r>
            <a:r>
              <a:rPr lang="ru-RU" sz="1600" dirty="0"/>
              <a:t> </a:t>
            </a:r>
            <a:r>
              <a:rPr lang="ru-RU" sz="1600" dirty="0" err="1" smtClean="0"/>
              <a:t>Греції</a:t>
            </a:r>
            <a:r>
              <a:rPr lang="ru-RU" sz="1600" dirty="0" smtClean="0"/>
              <a:t>, </a:t>
            </a:r>
            <a:r>
              <a:rPr lang="ru-RU" sz="1600" dirty="0" err="1"/>
              <a:t>стародавні</a:t>
            </a:r>
            <a:r>
              <a:rPr lang="ru-RU" sz="1600" dirty="0"/>
              <a:t> греки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першими </a:t>
            </a:r>
            <a:r>
              <a:rPr lang="ru-RU" sz="1600" dirty="0" err="1"/>
              <a:t>дослідниками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феномену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 в </a:t>
            </a:r>
            <a:r>
              <a:rPr lang="ru-RU" sz="1600" dirty="0" err="1"/>
              <a:t>Елладі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поширений</a:t>
            </a:r>
            <a:r>
              <a:rPr lang="ru-RU" sz="1600" dirty="0"/>
              <a:t> </a:t>
            </a:r>
            <a:r>
              <a:rPr lang="ru-RU" sz="1600" dirty="0" err="1"/>
              <a:t>такий</a:t>
            </a:r>
            <a:r>
              <a:rPr lang="ru-RU" sz="1600" dirty="0"/>
              <a:t> </a:t>
            </a:r>
            <a:r>
              <a:rPr lang="ru-RU" sz="1600" dirty="0" err="1"/>
              <a:t>поділ</a:t>
            </a:r>
            <a:r>
              <a:rPr lang="ru-RU" sz="1600" dirty="0"/>
              <a:t> держав за формами </a:t>
            </a:r>
            <a:r>
              <a:rPr lang="ru-RU" sz="1600" dirty="0" err="1"/>
              <a:t>правління</a:t>
            </a:r>
            <a:r>
              <a:rPr lang="ru-RU" sz="1600" dirty="0"/>
              <a:t>: «один </a:t>
            </a:r>
            <a:r>
              <a:rPr lang="ru-RU" sz="1600" dirty="0" err="1"/>
              <a:t>керівник</a:t>
            </a:r>
            <a:r>
              <a:rPr lang="ru-RU" sz="1600" dirty="0"/>
              <a:t>» (</a:t>
            </a:r>
            <a:r>
              <a:rPr lang="ru-RU" sz="1600" dirty="0" err="1"/>
              <a:t>монархія</a:t>
            </a:r>
            <a:r>
              <a:rPr lang="ru-RU" sz="1600" dirty="0"/>
              <a:t>), «перший, </a:t>
            </a:r>
            <a:r>
              <a:rPr lang="ru-RU" sz="1600" dirty="0" err="1"/>
              <a:t>кращий</a:t>
            </a:r>
            <a:r>
              <a:rPr lang="ru-RU" sz="1600" dirty="0"/>
              <a:t>, </a:t>
            </a:r>
            <a:r>
              <a:rPr lang="ru-RU" sz="1600" dirty="0" err="1"/>
              <a:t>здатний</a:t>
            </a:r>
            <a:r>
              <a:rPr lang="ru-RU" sz="1600" dirty="0"/>
              <a:t> + сила, </a:t>
            </a:r>
            <a:r>
              <a:rPr lang="ru-RU" sz="1600" dirty="0" err="1"/>
              <a:t>влада</a:t>
            </a:r>
            <a:r>
              <a:rPr lang="ru-RU" sz="1600" dirty="0"/>
              <a:t>» (</a:t>
            </a:r>
            <a:r>
              <a:rPr lang="ru-RU" sz="1600" dirty="0" err="1"/>
              <a:t>аристократія</a:t>
            </a:r>
            <a:r>
              <a:rPr lang="ru-RU" sz="1600" dirty="0"/>
              <a:t>) і «</a:t>
            </a:r>
            <a:r>
              <a:rPr lang="ru-RU" sz="1600" dirty="0" err="1"/>
              <a:t>народне</a:t>
            </a:r>
            <a:r>
              <a:rPr lang="ru-RU" sz="1600" dirty="0"/>
              <a:t> </a:t>
            </a:r>
            <a:r>
              <a:rPr lang="ru-RU" sz="1600" dirty="0" err="1"/>
              <a:t>правління</a:t>
            </a:r>
            <a:r>
              <a:rPr lang="ru-RU" sz="1600" dirty="0"/>
              <a:t>» (</a:t>
            </a:r>
            <a:r>
              <a:rPr lang="ru-RU" sz="1600" dirty="0" err="1"/>
              <a:t>демократія</a:t>
            </a:r>
            <a:r>
              <a:rPr lang="ru-RU" sz="1600" dirty="0"/>
              <a:t>). </a:t>
            </a:r>
            <a:r>
              <a:rPr lang="ru-RU" sz="1600" dirty="0" err="1"/>
              <a:t>Однак</a:t>
            </a:r>
            <a:r>
              <a:rPr lang="ru-RU" sz="1600" dirty="0"/>
              <a:t>, у </a:t>
            </a:r>
            <a:r>
              <a:rPr lang="ru-RU" sz="1600" dirty="0" err="1"/>
              <a:t>Стародавній</a:t>
            </a:r>
            <a:r>
              <a:rPr lang="ru-RU" sz="1600" dirty="0"/>
              <a:t> </a:t>
            </a:r>
            <a:r>
              <a:rPr lang="ru-RU" sz="1600" dirty="0" err="1"/>
              <a:t>Греції</a:t>
            </a:r>
            <a:r>
              <a:rPr lang="ru-RU" sz="1600" dirty="0"/>
              <a:t> (так само як і у </a:t>
            </a:r>
            <a:r>
              <a:rPr lang="ru-RU" sz="1600" dirty="0" err="1"/>
              <a:t>Стародавньому</a:t>
            </a:r>
            <a:r>
              <a:rPr lang="ru-RU" sz="1600" dirty="0"/>
              <a:t> </a:t>
            </a:r>
            <a:r>
              <a:rPr lang="ru-RU" sz="1600" dirty="0" err="1"/>
              <a:t>Римі</a:t>
            </a:r>
            <a:r>
              <a:rPr lang="ru-RU" sz="1600" dirty="0"/>
              <a:t>) </a:t>
            </a:r>
            <a:r>
              <a:rPr lang="ru-RU" sz="1600" dirty="0" err="1"/>
              <a:t>рабів</a:t>
            </a:r>
            <a:r>
              <a:rPr lang="ru-RU" sz="1600" dirty="0"/>
              <a:t> і </a:t>
            </a:r>
            <a:r>
              <a:rPr lang="ru-RU" sz="1600" dirty="0" err="1"/>
              <a:t>чужоземців</a:t>
            </a:r>
            <a:r>
              <a:rPr lang="ru-RU" sz="1600" dirty="0"/>
              <a:t> не </a:t>
            </a:r>
            <a:r>
              <a:rPr lang="ru-RU" sz="1600" dirty="0" err="1"/>
              <a:t>відносили</a:t>
            </a:r>
            <a:r>
              <a:rPr lang="ru-RU" sz="1600" dirty="0"/>
              <a:t> до </a:t>
            </a:r>
            <a:r>
              <a:rPr lang="ru-RU" sz="1600" dirty="0" err="1"/>
              <a:t>громадян</a:t>
            </a:r>
            <a:r>
              <a:rPr lang="ru-RU" sz="1600" dirty="0"/>
              <a:t> — демосу. Те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стосується</a:t>
            </a:r>
            <a:r>
              <a:rPr lang="ru-RU" sz="1600" dirty="0"/>
              <a:t> і </a:t>
            </a:r>
            <a:r>
              <a:rPr lang="ru-RU" sz="1600" dirty="0" err="1"/>
              <a:t>деяких</a:t>
            </a:r>
            <a:r>
              <a:rPr lang="ru-RU" sz="1600" dirty="0"/>
              <a:t> </a:t>
            </a:r>
            <a:r>
              <a:rPr lang="ru-RU" sz="1600" dirty="0" err="1"/>
              <a:t>середньовічних</a:t>
            </a:r>
            <a:r>
              <a:rPr lang="ru-RU" sz="1600" dirty="0"/>
              <a:t> держав,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називали</a:t>
            </a:r>
            <a:r>
              <a:rPr lang="ru-RU" sz="1600" dirty="0"/>
              <a:t> </a:t>
            </a:r>
            <a:r>
              <a:rPr lang="ru-RU" sz="1600" dirty="0" err="1"/>
              <a:t>демократіями</a:t>
            </a:r>
            <a:r>
              <a:rPr lang="ru-RU" sz="1600" dirty="0"/>
              <a:t>, </a:t>
            </a:r>
            <a:r>
              <a:rPr lang="ru-RU" sz="1600" dirty="0" err="1"/>
              <a:t>адже</a:t>
            </a:r>
            <a:r>
              <a:rPr lang="ru-RU" sz="1600" dirty="0"/>
              <a:t> </a:t>
            </a:r>
            <a:r>
              <a:rPr lang="ru-RU" sz="1600" dirty="0" err="1"/>
              <a:t>влада</a:t>
            </a:r>
            <a:r>
              <a:rPr lang="ru-RU" sz="1600" dirty="0"/>
              <a:t> належала народу (</a:t>
            </a:r>
            <a:r>
              <a:rPr lang="ru-RU" sz="1600" dirty="0" err="1"/>
              <a:t>виборність</a:t>
            </a:r>
            <a:r>
              <a:rPr lang="ru-RU" sz="1600" dirty="0"/>
              <a:t> </a:t>
            </a:r>
            <a:r>
              <a:rPr lang="ru-RU" sz="1600" dirty="0" err="1"/>
              <a:t>влади</a:t>
            </a:r>
            <a:r>
              <a:rPr lang="ru-RU" sz="1600" dirty="0"/>
              <a:t>), але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певну</a:t>
            </a:r>
            <a:r>
              <a:rPr lang="ru-RU" sz="1600" dirty="0"/>
              <a:t>,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велику</a:t>
            </a:r>
            <a:r>
              <a:rPr lang="ru-RU" sz="1600" dirty="0"/>
              <a:t>, </a:t>
            </a:r>
            <a:r>
              <a:rPr lang="ru-RU" sz="1600" dirty="0" err="1"/>
              <a:t>частину</a:t>
            </a:r>
            <a:r>
              <a:rPr lang="ru-RU" sz="1600" dirty="0"/>
              <a:t> </a:t>
            </a:r>
            <a:r>
              <a:rPr lang="ru-RU" sz="1600" dirty="0" err="1"/>
              <a:t>суспільства</a:t>
            </a:r>
            <a:r>
              <a:rPr lang="ru-RU" sz="1600" dirty="0"/>
              <a:t> просто не </a:t>
            </a:r>
            <a:r>
              <a:rPr lang="ru-RU" sz="1600" dirty="0" err="1"/>
              <a:t>відносили</a:t>
            </a:r>
            <a:r>
              <a:rPr lang="ru-RU" sz="1600" dirty="0"/>
              <a:t> до народу, </a:t>
            </a:r>
            <a:r>
              <a:rPr lang="ru-RU" sz="1600" dirty="0" err="1"/>
              <a:t>представники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решти</a:t>
            </a:r>
            <a:r>
              <a:rPr lang="ru-RU" sz="1600" dirty="0"/>
              <a:t> не </a:t>
            </a:r>
            <a:r>
              <a:rPr lang="ru-RU" sz="1600" dirty="0" err="1"/>
              <a:t>мали</a:t>
            </a:r>
            <a:r>
              <a:rPr lang="ru-RU" sz="1600" dirty="0"/>
              <a:t> права голосу. Тому </a:t>
            </a: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дослідники</a:t>
            </a:r>
            <a:r>
              <a:rPr lang="ru-RU" sz="1600" dirty="0"/>
              <a:t> </a:t>
            </a:r>
            <a:r>
              <a:rPr lang="ru-RU" sz="1600" dirty="0" err="1"/>
              <a:t>вживають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терміни</a:t>
            </a:r>
            <a:r>
              <a:rPr lang="ru-RU" sz="1600" dirty="0"/>
              <a:t>, як </a:t>
            </a:r>
            <a:r>
              <a:rPr lang="ru-RU" sz="1600" dirty="0" err="1"/>
              <a:t>рабовласницька</a:t>
            </a:r>
            <a:r>
              <a:rPr lang="ru-RU" sz="1600" dirty="0"/>
              <a:t> </a:t>
            </a:r>
            <a:r>
              <a:rPr lang="ru-RU" sz="1600" dirty="0" err="1"/>
              <a:t>демократія</a:t>
            </a:r>
            <a:r>
              <a:rPr lang="ru-RU" sz="1600" dirty="0"/>
              <a:t> (до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відноситься</a:t>
            </a:r>
            <a:r>
              <a:rPr lang="ru-RU" sz="1600" dirty="0"/>
              <a:t> й </a:t>
            </a:r>
            <a:r>
              <a:rPr lang="ru-RU" sz="1600" dirty="0" err="1"/>
              <a:t>Афінська</a:t>
            </a:r>
            <a:r>
              <a:rPr lang="ru-RU" sz="1600" dirty="0"/>
              <a:t> </a:t>
            </a:r>
            <a:r>
              <a:rPr lang="ru-RU" sz="1600" dirty="0" err="1"/>
              <a:t>демократія</a:t>
            </a:r>
            <a:r>
              <a:rPr lang="ru-RU" sz="1600" dirty="0"/>
              <a:t>), </a:t>
            </a:r>
            <a:r>
              <a:rPr lang="ru-RU" sz="1600" dirty="0" err="1"/>
              <a:t>феодальна</a:t>
            </a:r>
            <a:r>
              <a:rPr lang="ru-RU" sz="1600" dirty="0"/>
              <a:t> </a:t>
            </a:r>
            <a:r>
              <a:rPr lang="ru-RU" sz="1600" dirty="0" err="1"/>
              <a:t>демократія</a:t>
            </a:r>
            <a:r>
              <a:rPr lang="ru-RU" sz="1600" dirty="0"/>
              <a:t>, буржуазна </a:t>
            </a:r>
            <a:r>
              <a:rPr lang="ru-RU" sz="1600" dirty="0" err="1"/>
              <a:t>демократія</a:t>
            </a:r>
            <a:r>
              <a:rPr lang="ru-RU" sz="1600" dirty="0"/>
              <a:t>, </a:t>
            </a:r>
            <a:r>
              <a:rPr lang="ru-RU" sz="1600" dirty="0" err="1"/>
              <a:t>соціалістична</a:t>
            </a:r>
            <a:r>
              <a:rPr lang="ru-RU" sz="1600" dirty="0"/>
              <a:t> </a:t>
            </a:r>
            <a:r>
              <a:rPr lang="ru-RU" sz="1600" dirty="0" err="1"/>
              <a:t>демократія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 descr="C:\Users\Sasha\Desktop\demo.big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democracy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048580"/>
            <a:ext cx="59436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00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332656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b="1" dirty="0" smtClean="0"/>
              <a:t>2: а)Головні елементи демократії!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 err="1"/>
              <a:t>сучасному</a:t>
            </a:r>
            <a:r>
              <a:rPr lang="ru-RU" sz="1600" dirty="0"/>
              <a:t> </a:t>
            </a:r>
            <a:r>
              <a:rPr lang="ru-RU" sz="1600" dirty="0" err="1"/>
              <a:t>світі</a:t>
            </a:r>
            <a:r>
              <a:rPr lang="ru-RU" sz="1600" dirty="0"/>
              <a:t> все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змішують</a:t>
            </a:r>
            <a:r>
              <a:rPr lang="ru-RU" sz="1600" dirty="0"/>
              <a:t> </a:t>
            </a:r>
            <a:r>
              <a:rPr lang="ru-RU" sz="1600" dirty="0" err="1"/>
              <a:t>поняття</a:t>
            </a:r>
            <a:r>
              <a:rPr lang="ru-RU" sz="1600" dirty="0"/>
              <a:t> </a:t>
            </a:r>
            <a:r>
              <a:rPr lang="ru-RU" sz="1600" dirty="0" err="1"/>
              <a:t>демократії</a:t>
            </a:r>
            <a:r>
              <a:rPr lang="ru-RU" sz="1600" dirty="0"/>
              <a:t> (</a:t>
            </a:r>
            <a:r>
              <a:rPr lang="ru-RU" sz="1600" dirty="0" err="1"/>
              <a:t>народовладдя</a:t>
            </a:r>
            <a:r>
              <a:rPr lang="ru-RU" sz="1600" dirty="0"/>
              <a:t>) з </a:t>
            </a:r>
            <a:r>
              <a:rPr lang="ru-RU" sz="1600" dirty="0" err="1"/>
              <a:t>конкретним</a:t>
            </a:r>
            <a:r>
              <a:rPr lang="ru-RU" sz="1600" dirty="0"/>
              <a:t> </a:t>
            </a:r>
            <a:r>
              <a:rPr lang="ru-RU" sz="1600" dirty="0" err="1"/>
              <a:t>проявом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 — формою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, яка є </a:t>
            </a:r>
            <a:r>
              <a:rPr lang="ru-RU" sz="1600" dirty="0" err="1"/>
              <a:t>зручною</a:t>
            </a:r>
            <a:r>
              <a:rPr lang="ru-RU" sz="1600" dirty="0"/>
              <a:t> в </a:t>
            </a:r>
            <a:r>
              <a:rPr lang="ru-RU" sz="1600" dirty="0" err="1"/>
              <a:t>сучасному</a:t>
            </a:r>
            <a:r>
              <a:rPr lang="ru-RU" sz="1600" dirty="0"/>
              <a:t> </a:t>
            </a:r>
            <a:r>
              <a:rPr lang="ru-RU" sz="1600" dirty="0" err="1"/>
              <a:t>світі</a:t>
            </a:r>
            <a:r>
              <a:rPr lang="ru-RU" sz="1600" dirty="0"/>
              <a:t> з </a:t>
            </a:r>
            <a:r>
              <a:rPr lang="ru-RU" sz="1600" dirty="0" err="1"/>
              <a:t>ринковою</a:t>
            </a:r>
            <a:r>
              <a:rPr lang="ru-RU" sz="1600" dirty="0"/>
              <a:t> </a:t>
            </a:r>
            <a:r>
              <a:rPr lang="ru-RU" sz="1600" dirty="0" err="1"/>
              <a:t>економікою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у США та </a:t>
            </a:r>
            <a:r>
              <a:rPr lang="ru-RU" sz="1600" dirty="0" err="1"/>
              <a:t>країнах</a:t>
            </a:r>
            <a:r>
              <a:rPr lang="ru-RU" sz="1600" dirty="0"/>
              <a:t> </a:t>
            </a:r>
            <a:r>
              <a:rPr lang="ru-RU" sz="1600" dirty="0" err="1"/>
              <a:t>Західної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. Тому </a:t>
            </a:r>
            <a:r>
              <a:rPr lang="ru-RU" sz="1600" dirty="0" err="1"/>
              <a:t>кажуть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демократія</a:t>
            </a:r>
            <a:r>
              <a:rPr lang="ru-RU" sz="1600" dirty="0"/>
              <a:t> </a:t>
            </a:r>
            <a:r>
              <a:rPr lang="ru-RU" sz="1600" dirty="0" err="1"/>
              <a:t>обов'язково</a:t>
            </a:r>
            <a:r>
              <a:rPr lang="ru-RU" sz="1600" dirty="0"/>
              <a:t> </a:t>
            </a:r>
            <a:r>
              <a:rPr lang="ru-RU" sz="1600" dirty="0" err="1"/>
              <a:t>включає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:</a:t>
            </a:r>
          </a:p>
          <a:p>
            <a:pPr>
              <a:buFont typeface="Arial"/>
              <a:buChar char="•"/>
            </a:pPr>
            <a:r>
              <a:rPr lang="ru-RU" sz="1600" dirty="0" err="1"/>
              <a:t>виборність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,</a:t>
            </a:r>
          </a:p>
          <a:p>
            <a:pPr>
              <a:buFont typeface="Arial"/>
              <a:buChar char="•"/>
            </a:pPr>
            <a:r>
              <a:rPr lang="ru-RU" sz="1600" dirty="0" err="1"/>
              <a:t>поділ</a:t>
            </a:r>
            <a:r>
              <a:rPr lang="ru-RU" sz="1600" dirty="0"/>
              <a:t>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 на три </a:t>
            </a:r>
            <a:r>
              <a:rPr lang="ru-RU" sz="1600" dirty="0" err="1"/>
              <a:t>гілки</a:t>
            </a:r>
            <a:r>
              <a:rPr lang="ru-RU" sz="1600" dirty="0"/>
              <a:t> </a:t>
            </a:r>
            <a:r>
              <a:rPr lang="ru-RU" sz="1600" dirty="0" err="1"/>
              <a:t>законодавчу</a:t>
            </a:r>
            <a:r>
              <a:rPr lang="ru-RU" sz="1600" dirty="0"/>
              <a:t>, </a:t>
            </a:r>
            <a:r>
              <a:rPr lang="ru-RU" sz="1600" dirty="0" err="1"/>
              <a:t>виконавчу</a:t>
            </a:r>
            <a:r>
              <a:rPr lang="ru-RU" sz="1600" dirty="0"/>
              <a:t> та </a:t>
            </a:r>
            <a:r>
              <a:rPr lang="ru-RU" sz="1600" dirty="0" err="1"/>
              <a:t>судову</a:t>
            </a:r>
            <a:r>
              <a:rPr lang="ru-RU" sz="1600" dirty="0"/>
              <a:t>,</a:t>
            </a:r>
          </a:p>
          <a:p>
            <a:pPr>
              <a:buFont typeface="Arial"/>
              <a:buChar char="•"/>
            </a:pPr>
            <a:r>
              <a:rPr lang="ru-RU" sz="1600" dirty="0" err="1"/>
              <a:t>підпорядкування</a:t>
            </a:r>
            <a:r>
              <a:rPr lang="ru-RU" sz="1600" dirty="0"/>
              <a:t> </a:t>
            </a:r>
            <a:r>
              <a:rPr lang="ru-RU" sz="1600" dirty="0" err="1"/>
              <a:t>меншості</a:t>
            </a:r>
            <a:r>
              <a:rPr lang="ru-RU" sz="1600" dirty="0"/>
              <a:t> </a:t>
            </a:r>
            <a:r>
              <a:rPr lang="ru-RU" sz="1600" dirty="0" err="1"/>
              <a:t>більшості</a:t>
            </a:r>
            <a:r>
              <a:rPr lang="ru-RU" sz="1600" dirty="0"/>
              <a:t>,</a:t>
            </a:r>
          </a:p>
          <a:p>
            <a:pPr>
              <a:buFont typeface="Arial"/>
              <a:buChar char="•"/>
            </a:pPr>
            <a:r>
              <a:rPr lang="ru-RU" sz="1600" dirty="0" err="1"/>
              <a:t>захист</a:t>
            </a:r>
            <a:r>
              <a:rPr lang="ru-RU" sz="1600" dirty="0"/>
              <a:t> прав </a:t>
            </a:r>
            <a:r>
              <a:rPr lang="ru-RU" sz="1600" dirty="0" err="1"/>
              <a:t>меншості</a:t>
            </a:r>
            <a:r>
              <a:rPr lang="ru-RU" sz="1600" dirty="0"/>
              <a:t>,</a:t>
            </a:r>
          </a:p>
          <a:p>
            <a:pPr>
              <a:buFont typeface="Arial"/>
              <a:buChar char="•"/>
            </a:pPr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політичних</a:t>
            </a:r>
            <a:r>
              <a:rPr lang="ru-RU" sz="1600" dirty="0"/>
              <a:t> прав і свобод.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sha\Desktop\580x290x1346767276_4ba7cec3dfb9be7aaee259a49ac657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" y="188640"/>
            <a:ext cx="45024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620688"/>
            <a:ext cx="4104456" cy="30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17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47667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б)</a:t>
            </a:r>
            <a:r>
              <a:rPr lang="uk-UA" b="1" dirty="0" err="1" smtClean="0"/>
              <a:t>Іститути</a:t>
            </a:r>
            <a:r>
              <a:rPr lang="uk-UA" b="1" dirty="0" smtClean="0"/>
              <a:t> демократії. </a:t>
            </a:r>
          </a:p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На </a:t>
            </a:r>
            <a:r>
              <a:rPr lang="ru-RU" sz="1600" dirty="0" err="1">
                <a:latin typeface="sans-serif"/>
              </a:rPr>
              <a:t>сьогоднішній</a:t>
            </a:r>
            <a:r>
              <a:rPr lang="ru-RU" sz="1600" dirty="0">
                <a:latin typeface="sans-serif"/>
              </a:rPr>
              <a:t> день для </a:t>
            </a:r>
            <a:r>
              <a:rPr lang="ru-RU" sz="1600" dirty="0" err="1">
                <a:latin typeface="sans-serif"/>
              </a:rPr>
              <a:t>багатьох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ліберальних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демократій</a:t>
            </a:r>
            <a:r>
              <a:rPr lang="ru-RU" sz="1600" dirty="0" smtClean="0">
                <a:latin typeface="sans-serif"/>
              </a:rPr>
              <a:t> характерна </a:t>
            </a:r>
            <a:r>
              <a:rPr lang="ru-RU" sz="1600" dirty="0" err="1">
                <a:latin typeface="sans-serif"/>
              </a:rPr>
              <a:t>наявність</a:t>
            </a:r>
            <a:r>
              <a:rPr lang="ru-RU" sz="1600" dirty="0">
                <a:latin typeface="sans-serif"/>
              </a:rPr>
              <a:t> таких </a:t>
            </a:r>
            <a:r>
              <a:rPr lang="ru-RU" sz="1600" dirty="0" err="1" smtClean="0">
                <a:latin typeface="sans-serif"/>
              </a:rPr>
              <a:t>інститутів</a:t>
            </a:r>
            <a:r>
              <a:rPr lang="ru-RU" sz="1600" dirty="0" smtClean="0">
                <a:latin typeface="sans-serif"/>
              </a:rPr>
              <a:t>:</a:t>
            </a:r>
            <a:endParaRPr lang="ru-RU" sz="1600" dirty="0"/>
          </a:p>
          <a:p>
            <a:pPr marL="0" indent="0">
              <a:buNone/>
            </a:pPr>
            <a:r>
              <a:rPr lang="uk-UA" dirty="0" smtClean="0"/>
              <a:t>1.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Виборні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державні</a:t>
            </a:r>
            <a:r>
              <a:rPr lang="ru-RU" sz="1600" b="1" dirty="0">
                <a:latin typeface="sans-serif"/>
              </a:rPr>
              <a:t> посади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r>
              <a:rPr lang="uk-UA" dirty="0" smtClean="0"/>
              <a:t>2.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Вільні</a:t>
            </a:r>
            <a:r>
              <a:rPr lang="ru-RU" sz="1600" b="1" dirty="0">
                <a:latin typeface="sans-serif"/>
              </a:rPr>
              <a:t>, </a:t>
            </a:r>
            <a:r>
              <a:rPr lang="ru-RU" sz="1600" b="1" dirty="0" err="1">
                <a:latin typeface="sans-serif"/>
              </a:rPr>
              <a:t>чесні</a:t>
            </a:r>
            <a:r>
              <a:rPr lang="ru-RU" sz="1600" b="1" dirty="0">
                <a:latin typeface="sans-serif"/>
              </a:rPr>
              <a:t> і </a:t>
            </a:r>
            <a:r>
              <a:rPr lang="ru-RU" sz="1600" b="1" dirty="0" err="1">
                <a:latin typeface="sans-serif"/>
              </a:rPr>
              <a:t>такі</a:t>
            </a:r>
            <a:r>
              <a:rPr lang="ru-RU" sz="1600" b="1" dirty="0">
                <a:latin typeface="sans-serif"/>
              </a:rPr>
              <a:t>, </a:t>
            </a:r>
            <a:r>
              <a:rPr lang="ru-RU" sz="1600" b="1" dirty="0" err="1">
                <a:latin typeface="sans-serif"/>
              </a:rPr>
              <a:t>що</a:t>
            </a:r>
            <a:r>
              <a:rPr lang="ru-RU" sz="1600" b="1" dirty="0">
                <a:latin typeface="sans-serif"/>
              </a:rPr>
              <a:t> регулярно </a:t>
            </a:r>
            <a:r>
              <a:rPr lang="ru-RU" sz="1600" b="1" dirty="0" err="1">
                <a:latin typeface="sans-serif"/>
              </a:rPr>
              <a:t>проводяться</a:t>
            </a:r>
            <a:r>
              <a:rPr lang="ru-RU" sz="1600" b="1" dirty="0">
                <a:latin typeface="sans-serif"/>
              </a:rPr>
              <a:t>, </a:t>
            </a:r>
            <a:r>
              <a:rPr lang="ru-RU" sz="1600" b="1" dirty="0" err="1">
                <a:latin typeface="sans-serif"/>
              </a:rPr>
              <a:t>вибори</a:t>
            </a:r>
            <a:r>
              <a:rPr lang="ru-RU" sz="1600" dirty="0">
                <a:latin typeface="sans-serif"/>
              </a:rPr>
              <a:t>, в </a:t>
            </a:r>
            <a:r>
              <a:rPr lang="ru-RU" sz="1600" dirty="0" err="1">
                <a:latin typeface="sans-serif"/>
              </a:rPr>
              <a:t>яких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має</a:t>
            </a:r>
            <a:r>
              <a:rPr lang="ru-RU" sz="1600" dirty="0">
                <a:latin typeface="sans-serif"/>
              </a:rPr>
              <a:t> право </a:t>
            </a:r>
            <a:r>
              <a:rPr lang="ru-RU" sz="1600" dirty="0" err="1">
                <a:latin typeface="sans-serif"/>
              </a:rPr>
              <a:t>брати</a:t>
            </a:r>
            <a:r>
              <a:rPr lang="ru-RU" sz="1600" dirty="0">
                <a:latin typeface="sans-serif"/>
              </a:rPr>
              <a:t> участь </a:t>
            </a:r>
            <a:r>
              <a:rPr lang="ru-RU" sz="1600" dirty="0" err="1">
                <a:latin typeface="sans-serif"/>
              </a:rPr>
              <a:t>кожен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громадянин</a:t>
            </a:r>
            <a:r>
              <a:rPr lang="ru-RU" sz="1600" dirty="0" smtClean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b="1" dirty="0" smtClean="0">
                <a:latin typeface="sans-serif"/>
              </a:rPr>
              <a:t>3.</a:t>
            </a:r>
            <a:r>
              <a:rPr lang="ru-RU" sz="1600" b="1" dirty="0" smtClean="0">
                <a:latin typeface="sans-serif"/>
              </a:rPr>
              <a:t>Чуйність </a:t>
            </a:r>
            <a:r>
              <a:rPr lang="ru-RU" sz="1600" b="1" dirty="0">
                <a:latin typeface="sans-serif"/>
              </a:rPr>
              <a:t>уряду</a:t>
            </a:r>
            <a:r>
              <a:rPr lang="ru-RU" sz="1600" dirty="0" smtClean="0">
                <a:latin typeface="sans-serif"/>
              </a:rPr>
              <a:t>.</a:t>
            </a:r>
          </a:p>
          <a:p>
            <a:pPr marL="0" indent="0">
              <a:buNone/>
            </a:pPr>
            <a:r>
              <a:rPr lang="uk-UA" sz="1600" dirty="0" smtClean="0">
                <a:latin typeface="sans-serif"/>
              </a:rPr>
              <a:t>4.</a:t>
            </a:r>
            <a:r>
              <a:rPr lang="ru-RU" sz="1600" b="1" dirty="0">
                <a:latin typeface="sans-serif"/>
              </a:rPr>
              <a:t> Свобода </a:t>
            </a:r>
            <a:r>
              <a:rPr lang="ru-RU" sz="1600" b="1" dirty="0" err="1">
                <a:latin typeface="sans-serif"/>
              </a:rPr>
              <a:t>самовираження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r>
              <a:rPr lang="uk-UA" dirty="0" smtClean="0"/>
              <a:t>5.</a:t>
            </a:r>
            <a:r>
              <a:rPr lang="ru-RU" sz="1600" b="1" dirty="0">
                <a:latin typeface="sans-serif"/>
              </a:rPr>
              <a:t> Доступ до </a:t>
            </a:r>
            <a:r>
              <a:rPr lang="ru-RU" sz="1600" b="1" dirty="0" err="1">
                <a:latin typeface="sans-serif"/>
              </a:rPr>
              <a:t>альтернативних</a:t>
            </a:r>
            <a:r>
              <a:rPr lang="ru-RU" sz="1600" b="1" dirty="0">
                <a:latin typeface="sans-serif"/>
              </a:rPr>
              <a:t> і </a:t>
            </a:r>
            <a:r>
              <a:rPr lang="ru-RU" sz="1600" b="1" dirty="0" err="1">
                <a:latin typeface="sans-serif"/>
              </a:rPr>
              <a:t>незалежних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джерел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інформації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r>
              <a:rPr lang="uk-UA" sz="1600" dirty="0" smtClean="0"/>
              <a:t>6.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Автономія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громадських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організацій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r>
              <a:rPr lang="uk-UA" sz="1600" dirty="0" smtClean="0"/>
              <a:t>7.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 smtClean="0">
                <a:latin typeface="sans-serif"/>
              </a:rPr>
              <a:t>Загальне</a:t>
            </a:r>
            <a:r>
              <a:rPr lang="ru-RU" sz="1600" b="1" dirty="0" smtClean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охоплення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громадянства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Кожен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дорослий</a:t>
            </a:r>
            <a:r>
              <a:rPr lang="ru-RU" sz="1600" dirty="0">
                <a:latin typeface="sans-serif"/>
              </a:rPr>
              <a:t> житель,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постійно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проживає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країні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підкоряється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її</a:t>
            </a:r>
            <a:r>
              <a:rPr lang="ru-RU" sz="1600" dirty="0">
                <a:latin typeface="sans-serif"/>
              </a:rPr>
              <a:t> законам повинен </a:t>
            </a:r>
            <a:r>
              <a:rPr lang="ru-RU" sz="1600" dirty="0" err="1">
                <a:latin typeface="sans-serif"/>
              </a:rPr>
              <a:t>мати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всі</a:t>
            </a:r>
            <a:r>
              <a:rPr lang="ru-RU" sz="1600" dirty="0">
                <a:latin typeface="sans-serif"/>
              </a:rPr>
              <a:t> права </a:t>
            </a:r>
            <a:r>
              <a:rPr lang="ru-RU" sz="1600" dirty="0" err="1">
                <a:latin typeface="sans-serif"/>
              </a:rPr>
              <a:t>громадянина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46" name="Picture 2" descr="C:\Users\Sasha\Desktop\Bidzina-Ivanishvili2-545x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82" y="0"/>
            <a:ext cx="3634507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0573d31033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925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7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60648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   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в)Релігія з демократією.</a:t>
            </a:r>
          </a:p>
          <a:p>
            <a:pPr marL="0" indent="0">
              <a:buNone/>
            </a:pPr>
            <a:r>
              <a:rPr lang="ru-RU" sz="1600" dirty="0" err="1">
                <a:latin typeface="sans-serif"/>
              </a:rPr>
              <a:t>Перелік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основних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релігій</a:t>
            </a:r>
            <a:r>
              <a:rPr lang="ru-RU" sz="1600" dirty="0">
                <a:latin typeface="sans-serif"/>
              </a:rPr>
              <a:t> за </a:t>
            </a:r>
            <a:r>
              <a:rPr lang="ru-RU" sz="1600" dirty="0" err="1">
                <a:latin typeface="sans-serif"/>
              </a:rPr>
              <a:t>країнами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представницькою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демократією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охоплює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всі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solidFill>
                  <a:srgbClr val="000080"/>
                </a:solidFill>
                <a:latin typeface="sans-serif"/>
              </a:rPr>
              <a:t>світові</a:t>
            </a:r>
            <a:r>
              <a:rPr lang="ru-RU" sz="1600" dirty="0">
                <a:latin typeface="sans-serif"/>
              </a:rPr>
              <a:t> і </a:t>
            </a:r>
            <a:r>
              <a:rPr lang="ru-RU" sz="1600" dirty="0" err="1">
                <a:latin typeface="sans-serif"/>
              </a:rPr>
              <a:t>безліч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національних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релігій</a:t>
            </a:r>
            <a:r>
              <a:rPr lang="ru-RU" sz="1600" dirty="0">
                <a:latin typeface="sans-serif"/>
              </a:rPr>
              <a:t>. У </a:t>
            </a:r>
            <a:r>
              <a:rPr lang="ru-RU" sz="1600" dirty="0" err="1">
                <a:latin typeface="sans-serif"/>
              </a:rPr>
              <a:t>ряді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країн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це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християнство</a:t>
            </a:r>
            <a:r>
              <a:rPr lang="ru-RU" sz="1600" dirty="0">
                <a:latin typeface="sans-serif"/>
              </a:rPr>
              <a:t>, в </a:t>
            </a:r>
            <a:r>
              <a:rPr lang="ru-RU" sz="1600" dirty="0" err="1">
                <a:latin typeface="sans-serif"/>
              </a:rPr>
              <a:t>Індонезії</a:t>
            </a:r>
            <a:r>
              <a:rPr lang="ru-RU" sz="1600" dirty="0">
                <a:latin typeface="sans-serif"/>
              </a:rPr>
              <a:t> — </a:t>
            </a:r>
            <a:r>
              <a:rPr lang="ru-RU" sz="1600" dirty="0" err="1">
                <a:latin typeface="sans-serif"/>
              </a:rPr>
              <a:t>іслам</a:t>
            </a:r>
            <a:r>
              <a:rPr lang="ru-RU" sz="1600" dirty="0">
                <a:latin typeface="sans-serif"/>
              </a:rPr>
              <a:t>, в </a:t>
            </a:r>
            <a:r>
              <a:rPr lang="ru-RU" sz="1600" dirty="0" err="1">
                <a:latin typeface="sans-serif"/>
              </a:rPr>
              <a:t>Монголії</a:t>
            </a:r>
            <a:r>
              <a:rPr lang="ru-RU" sz="1600" dirty="0">
                <a:latin typeface="sans-serif"/>
              </a:rPr>
              <a:t> — буддизм. У </a:t>
            </a:r>
            <a:r>
              <a:rPr lang="ru-RU" sz="1600" dirty="0" err="1">
                <a:latin typeface="sans-serif"/>
              </a:rPr>
              <a:t>найбільш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населеній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демократичній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державі</a:t>
            </a:r>
            <a:r>
              <a:rPr lang="ru-RU" sz="1600" dirty="0">
                <a:latin typeface="sans-serif"/>
              </a:rPr>
              <a:t> — </a:t>
            </a:r>
            <a:r>
              <a:rPr lang="ru-RU" sz="1600" dirty="0" err="1">
                <a:latin typeface="sans-serif"/>
              </a:rPr>
              <a:t>Індії</a:t>
            </a:r>
            <a:r>
              <a:rPr lang="ru-RU" sz="1600" dirty="0">
                <a:latin typeface="sans-serif"/>
              </a:rPr>
              <a:t> — </a:t>
            </a:r>
            <a:r>
              <a:rPr lang="ru-RU" sz="1600" dirty="0" err="1">
                <a:latin typeface="sans-serif"/>
              </a:rPr>
              <a:t>переважає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індуїзм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Багато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релігій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стверджують</a:t>
            </a:r>
            <a:r>
              <a:rPr lang="ru-RU" sz="1600" dirty="0">
                <a:latin typeface="sans-serif"/>
              </a:rPr>
              <a:t> про </a:t>
            </a:r>
            <a:r>
              <a:rPr lang="ru-RU" sz="1600" dirty="0" err="1">
                <a:latin typeface="sans-serif"/>
              </a:rPr>
              <a:t>здатність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кожної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людини</a:t>
            </a:r>
            <a:r>
              <a:rPr lang="ru-RU" sz="1600" dirty="0">
                <a:latin typeface="sans-serif"/>
              </a:rPr>
              <a:t> до морального </a:t>
            </a:r>
            <a:r>
              <a:rPr lang="ru-RU" sz="1600" dirty="0" err="1">
                <a:latin typeface="sans-serif"/>
              </a:rPr>
              <a:t>вибору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історично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сприяло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поширенню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ідей</a:t>
            </a:r>
            <a:r>
              <a:rPr lang="ru-RU" sz="1600" dirty="0">
                <a:latin typeface="sans-serif"/>
              </a:rPr>
              <a:t> про </a:t>
            </a:r>
            <a:r>
              <a:rPr lang="ru-RU" sz="1600" dirty="0" err="1">
                <a:latin typeface="sans-serif"/>
              </a:rPr>
              <a:t>рівність</a:t>
            </a:r>
            <a:r>
              <a:rPr lang="ru-RU" sz="1600" dirty="0">
                <a:latin typeface="sans-serif"/>
              </a:rPr>
              <a:t> і, як </a:t>
            </a:r>
            <a:r>
              <a:rPr lang="ru-RU" sz="1600" dirty="0" err="1">
                <a:latin typeface="sans-serif"/>
              </a:rPr>
              <a:t>наслідок</a:t>
            </a:r>
            <a:r>
              <a:rPr lang="ru-RU" sz="1600" dirty="0">
                <a:latin typeface="sans-serif"/>
              </a:rPr>
              <a:t>, про </a:t>
            </a:r>
            <a:r>
              <a:rPr lang="ru-RU" sz="1600" dirty="0" err="1" smtClean="0">
                <a:latin typeface="sans-serif"/>
              </a:rPr>
              <a:t>демократію.Деякі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християни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висловлюють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сумнів</a:t>
            </a:r>
            <a:r>
              <a:rPr lang="ru-RU" sz="1600" dirty="0">
                <a:latin typeface="sans-serif"/>
              </a:rPr>
              <a:t> у тому,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їхня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релігія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сумісна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 smtClean="0">
                <a:latin typeface="sans-serif"/>
              </a:rPr>
              <a:t>демократією</a:t>
            </a:r>
            <a:r>
              <a:rPr lang="ru-RU" sz="1600" dirty="0" smtClean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7170" name="Picture 2" descr="C:\Users\Sasha\Desktop\gods-democracy-american-religion-after-september-11-emilio-gentile-hardcover-cov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2265041" cy="29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story.afp.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7807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sha\Desktop\democracy-a-religion-32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48" y="2348880"/>
            <a:ext cx="3048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6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332656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3:Форми демократії:</a:t>
            </a:r>
          </a:p>
          <a:p>
            <a:pPr marL="0" indent="0">
              <a:buNone/>
            </a:pPr>
            <a:r>
              <a:rPr lang="uk-UA" dirty="0" smtClean="0"/>
              <a:t>а) пряма демократія;</a:t>
            </a:r>
          </a:p>
          <a:p>
            <a:pPr marL="0" indent="0">
              <a:buNone/>
            </a:pPr>
            <a:r>
              <a:rPr lang="uk-UA" dirty="0" smtClean="0"/>
              <a:t>б) представницька(репрезентативна)демократія.</a:t>
            </a:r>
            <a:endParaRPr lang="ru-RU" dirty="0"/>
          </a:p>
        </p:txBody>
      </p:sp>
      <p:pic>
        <p:nvPicPr>
          <p:cNvPr id="8195" name="Picture 3" descr="C:\Users\Sasha\Desktop\img151800_1-1_Svetoch_svobod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809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sha\Desktop\power-can-be-publ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sha\Desktop\c247e850191e9c305b77a8bccfc82680c1fc13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4248472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47667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а)Пряма демократія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/>
              </a:rPr>
              <a:t>У </a:t>
            </a:r>
            <a:r>
              <a:rPr lang="ru-RU" sz="1400" dirty="0" err="1">
                <a:latin typeface="Times New Roman"/>
              </a:rPr>
              <a:t>прямій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між</a:t>
            </a:r>
            <a:r>
              <a:rPr lang="ru-RU" sz="1400" dirty="0">
                <a:latin typeface="Times New Roman"/>
              </a:rPr>
              <a:t> волею народу і </a:t>
            </a:r>
            <a:r>
              <a:rPr lang="ru-RU" sz="1400" dirty="0" err="1">
                <a:latin typeface="Times New Roman"/>
              </a:rPr>
              <a:t>її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втіленням</a:t>
            </a:r>
            <a:r>
              <a:rPr lang="ru-RU" sz="1400" dirty="0">
                <a:latin typeface="Times New Roman"/>
              </a:rPr>
              <a:t> у </a:t>
            </a:r>
            <a:r>
              <a:rPr lang="ru-RU" sz="1400" dirty="0" err="1">
                <a:latin typeface="Times New Roman"/>
              </a:rPr>
              <a:t>рішення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немає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опосередкованих</a:t>
            </a:r>
            <a:r>
              <a:rPr lang="ru-RU" sz="1400" dirty="0">
                <a:latin typeface="Times New Roman"/>
              </a:rPr>
              <a:t> ланок: народ сам </a:t>
            </a:r>
            <a:r>
              <a:rPr lang="ru-RU" sz="1400" dirty="0" err="1">
                <a:latin typeface="Times New Roman"/>
              </a:rPr>
              <a:t>бере</a:t>
            </a:r>
            <a:r>
              <a:rPr lang="ru-RU" sz="1400" dirty="0">
                <a:latin typeface="Times New Roman"/>
              </a:rPr>
              <a:t> участь в </a:t>
            </a:r>
            <a:r>
              <a:rPr lang="ru-RU" sz="1400" dirty="0" err="1">
                <a:latin typeface="Times New Roman"/>
              </a:rPr>
              <a:t>обговоренні</a:t>
            </a:r>
            <a:r>
              <a:rPr lang="ru-RU" sz="1400" dirty="0">
                <a:latin typeface="Times New Roman"/>
              </a:rPr>
              <a:t> і </a:t>
            </a:r>
            <a:r>
              <a:rPr lang="ru-RU" sz="1400" dirty="0" err="1">
                <a:latin typeface="Times New Roman"/>
              </a:rPr>
              <a:t>прийнятті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рішень</a:t>
            </a:r>
            <a:r>
              <a:rPr lang="ru-RU" sz="1400" dirty="0">
                <a:latin typeface="Times New Roman"/>
              </a:rPr>
              <a:t>. У </a:t>
            </a:r>
            <a:r>
              <a:rPr lang="ru-RU" sz="1400" dirty="0" err="1">
                <a:latin typeface="Times New Roman"/>
              </a:rPr>
              <a:t>подібній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формі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була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реалізована</a:t>
            </a:r>
            <a:r>
              <a:rPr lang="ru-RU" sz="1400" dirty="0">
                <a:latin typeface="Times New Roman"/>
              </a:rPr>
              <a:t> в </a:t>
            </a:r>
            <a:r>
              <a:rPr lang="ru-RU" sz="1400" dirty="0" err="1">
                <a:latin typeface="Times New Roman"/>
              </a:rPr>
              <a:t>Афінському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полісі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відомо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що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народні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збори</a:t>
            </a:r>
            <a:r>
              <a:rPr lang="ru-RU" sz="1400" dirty="0">
                <a:latin typeface="Times New Roman"/>
              </a:rPr>
              <a:t>, як правило, </a:t>
            </a:r>
            <a:r>
              <a:rPr lang="ru-RU" sz="1400" dirty="0" err="1">
                <a:latin typeface="Times New Roman"/>
              </a:rPr>
              <a:t>збиралися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кожні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дев'ять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років</a:t>
            </a:r>
            <a:r>
              <a:rPr lang="ru-RU" sz="1400" dirty="0">
                <a:latin typeface="Times New Roman"/>
              </a:rPr>
              <a:t> для </a:t>
            </a:r>
            <a:r>
              <a:rPr lang="ru-RU" sz="1400" dirty="0" err="1">
                <a:latin typeface="Times New Roman"/>
              </a:rPr>
              <a:t>прийняття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важливіших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рішень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Подібний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варіант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самоуправління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використовується</a:t>
            </a:r>
            <a:r>
              <a:rPr lang="ru-RU" sz="1400" dirty="0">
                <a:latin typeface="Times New Roman"/>
              </a:rPr>
              <a:t> і </a:t>
            </a:r>
            <a:r>
              <a:rPr lang="ru-RU" sz="1400" dirty="0" err="1">
                <a:latin typeface="Times New Roman"/>
              </a:rPr>
              <a:t>сьогодні</a:t>
            </a:r>
            <a:r>
              <a:rPr lang="ru-RU" sz="1400" dirty="0">
                <a:latin typeface="Times New Roman"/>
              </a:rPr>
              <a:t> в </a:t>
            </a:r>
            <a:r>
              <a:rPr lang="ru-RU" sz="1400" dirty="0" err="1">
                <a:latin typeface="Times New Roman"/>
              </a:rPr>
              <a:t>організаціях</a:t>
            </a:r>
            <a:r>
              <a:rPr lang="ru-RU" sz="1400" dirty="0">
                <a:latin typeface="Times New Roman"/>
              </a:rPr>
              <a:t> і невеликих </a:t>
            </a:r>
            <a:r>
              <a:rPr lang="ru-RU" sz="1400" dirty="0" err="1">
                <a:latin typeface="Times New Roman"/>
              </a:rPr>
              <a:t>територіальних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спільнотах</a:t>
            </a:r>
            <a:r>
              <a:rPr lang="ru-RU" sz="1400" dirty="0">
                <a:latin typeface="Times New Roman"/>
              </a:rPr>
              <a:t> (</a:t>
            </a:r>
            <a:r>
              <a:rPr lang="ru-RU" sz="1400" dirty="0" err="1">
                <a:latin typeface="Times New Roman"/>
              </a:rPr>
              <a:t>містах</a:t>
            </a:r>
            <a:r>
              <a:rPr lang="ru-RU" sz="1400" dirty="0">
                <a:latin typeface="Times New Roman"/>
              </a:rPr>
              <a:t>, общинах) у </a:t>
            </a:r>
            <a:r>
              <a:rPr lang="ru-RU" sz="1400" dirty="0" err="1">
                <a:latin typeface="Times New Roman"/>
              </a:rPr>
              <a:t>формі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зборів</a:t>
            </a:r>
            <a:r>
              <a:rPr lang="ru-RU" sz="1400" dirty="0">
                <a:latin typeface="Times New Roman"/>
              </a:rPr>
              <a:t>, у </a:t>
            </a:r>
            <a:r>
              <a:rPr lang="ru-RU" sz="1400" dirty="0" err="1">
                <a:latin typeface="Times New Roman"/>
              </a:rPr>
              <a:t>ході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яких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громадяни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обговорюють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проблеми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управління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фінансування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суспільних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проектів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соціальних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програм</a:t>
            </a:r>
            <a:r>
              <a:rPr lang="ru-RU" sz="1400" dirty="0" smtClean="0">
                <a:latin typeface="Times New Roman"/>
              </a:rPr>
              <a:t>.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Іншою</a:t>
            </a:r>
            <a:r>
              <a:rPr lang="ru-RU" sz="1400" dirty="0">
                <a:latin typeface="Times New Roman"/>
              </a:rPr>
              <a:t> формою </a:t>
            </a:r>
            <a:r>
              <a:rPr lang="ru-RU" sz="1400" dirty="0" err="1">
                <a:latin typeface="Times New Roman"/>
              </a:rPr>
              <a:t>прямої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демократії</a:t>
            </a:r>
            <a:r>
              <a:rPr lang="ru-RU" sz="1400" dirty="0">
                <a:latin typeface="Times New Roman"/>
              </a:rPr>
              <a:t> є сам </a:t>
            </a:r>
            <a:r>
              <a:rPr lang="ru-RU" sz="1400" dirty="0" err="1">
                <a:latin typeface="Times New Roman"/>
              </a:rPr>
              <a:t>процес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виборів</a:t>
            </a:r>
            <a:r>
              <a:rPr lang="ru-RU" sz="1400" dirty="0">
                <a:latin typeface="Times New Roman"/>
              </a:rPr>
              <a:t>, в </a:t>
            </a:r>
            <a:r>
              <a:rPr lang="ru-RU" sz="1400" dirty="0" err="1">
                <a:latin typeface="Times New Roman"/>
              </a:rPr>
              <a:t>ході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яких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здійснюється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волевиявлення</a:t>
            </a:r>
            <a:r>
              <a:rPr lang="ru-RU" sz="1400" dirty="0">
                <a:latin typeface="Times New Roman"/>
              </a:rPr>
              <a:t> народу </a:t>
            </a:r>
            <a:r>
              <a:rPr lang="ru-RU" sz="1400" dirty="0" err="1">
                <a:latin typeface="Times New Roman"/>
              </a:rPr>
              <a:t>стосовно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своїх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представників</a:t>
            </a:r>
            <a:r>
              <a:rPr lang="ru-RU" sz="1400" dirty="0">
                <a:latin typeface="Times New Roman"/>
              </a:rPr>
              <a:t> в </a:t>
            </a:r>
            <a:r>
              <a:rPr lang="ru-RU" sz="1400" dirty="0" err="1">
                <a:latin typeface="Times New Roman"/>
              </a:rPr>
              <a:t>органи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державної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влади.Законодавство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багатьох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країн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передбачає</a:t>
            </a:r>
            <a:r>
              <a:rPr lang="ru-RU" sz="1400" dirty="0">
                <a:latin typeface="Times New Roman"/>
              </a:rPr>
              <a:t>: </a:t>
            </a:r>
            <a:r>
              <a:rPr lang="ru-RU" sz="1400" dirty="0" err="1">
                <a:latin typeface="Times New Roman"/>
              </a:rPr>
              <a:t>безпосередні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форми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участі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громадян</a:t>
            </a:r>
            <a:r>
              <a:rPr lang="ru-RU" sz="1400" dirty="0">
                <a:latin typeface="Times New Roman"/>
              </a:rPr>
              <a:t> у </a:t>
            </a:r>
            <a:r>
              <a:rPr lang="ru-RU" sz="1400" dirty="0" err="1">
                <a:latin typeface="Times New Roman"/>
              </a:rPr>
              <a:t>законодавстві</a:t>
            </a:r>
            <a:r>
              <a:rPr lang="ru-RU" sz="1400" dirty="0">
                <a:latin typeface="Times New Roman"/>
              </a:rPr>
              <a:t> - референдум і </a:t>
            </a:r>
            <a:r>
              <a:rPr lang="ru-RU" sz="1400" dirty="0" err="1">
                <a:latin typeface="Times New Roman"/>
              </a:rPr>
              <a:t>ініціативні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рухи.Референдум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який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інколи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називається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плебісцитом</a:t>
            </a:r>
            <a:r>
              <a:rPr lang="ru-RU" sz="1400" dirty="0">
                <a:latin typeface="Times New Roman"/>
              </a:rPr>
              <a:t> (</a:t>
            </a:r>
            <a:r>
              <a:rPr lang="ru-RU" sz="1400" dirty="0" err="1">
                <a:latin typeface="Times New Roman"/>
              </a:rPr>
              <a:t>що</a:t>
            </a:r>
            <a:r>
              <a:rPr lang="ru-RU" sz="1400" dirty="0">
                <a:latin typeface="Times New Roman"/>
              </a:rPr>
              <a:t> в </a:t>
            </a:r>
            <a:r>
              <a:rPr lang="ru-RU" sz="1400" dirty="0" err="1">
                <a:latin typeface="Times New Roman"/>
              </a:rPr>
              <a:t>дослідному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перекладі</a:t>
            </a:r>
            <a:r>
              <a:rPr lang="ru-RU" sz="1400" dirty="0">
                <a:latin typeface="Times New Roman"/>
              </a:rPr>
              <a:t> - </a:t>
            </a:r>
            <a:r>
              <a:rPr lang="ru-RU" sz="1400" dirty="0" err="1">
                <a:latin typeface="Times New Roman"/>
              </a:rPr>
              <a:t>народне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рішення</a:t>
            </a:r>
            <a:r>
              <a:rPr lang="ru-RU" sz="1400" dirty="0">
                <a:latin typeface="Times New Roman"/>
              </a:rPr>
              <a:t>), є прямим </a:t>
            </a:r>
            <a:r>
              <a:rPr lang="ru-RU" sz="1400" dirty="0" err="1">
                <a:latin typeface="Times New Roman"/>
              </a:rPr>
              <a:t>голосуванням</a:t>
            </a:r>
            <a:r>
              <a:rPr lang="ru-RU" sz="1400" dirty="0">
                <a:latin typeface="Times New Roman"/>
              </a:rPr>
              <a:t> народу з </a:t>
            </a:r>
            <a:r>
              <a:rPr lang="ru-RU" sz="1400" dirty="0" err="1">
                <a:latin typeface="Times New Roman"/>
              </a:rPr>
              <a:t>найважливіших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державних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питань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Розрізняють</a:t>
            </a:r>
            <a:r>
              <a:rPr lang="ru-RU" sz="1400" dirty="0">
                <a:latin typeface="Times New Roman"/>
              </a:rPr>
              <a:t> два </a:t>
            </a:r>
            <a:r>
              <a:rPr lang="ru-RU" sz="1400" dirty="0" err="1">
                <a:latin typeface="Times New Roman"/>
              </a:rPr>
              <a:t>види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референдумів</a:t>
            </a:r>
            <a:r>
              <a:rPr lang="ru-RU" sz="1400" dirty="0">
                <a:latin typeface="Times New Roman"/>
              </a:rPr>
              <a:t>. </a:t>
            </a:r>
            <a:r>
              <a:rPr lang="ru-RU" sz="1400" dirty="0" err="1">
                <a:latin typeface="Times New Roman"/>
              </a:rPr>
              <a:t>Одні</a:t>
            </a:r>
            <a:r>
              <a:rPr lang="ru-RU" sz="1400" dirty="0">
                <a:latin typeface="Times New Roman"/>
              </a:rPr>
              <a:t> з них є </a:t>
            </a:r>
            <a:r>
              <a:rPr lang="ru-RU" sz="1400" dirty="0" err="1">
                <a:latin typeface="Times New Roman"/>
              </a:rPr>
              <a:t>своєрідним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опитуванням</a:t>
            </a:r>
            <a:r>
              <a:rPr lang="ru-RU" sz="1400" dirty="0">
                <a:latin typeface="Times New Roman"/>
              </a:rPr>
              <a:t>, за результатами </a:t>
            </a:r>
            <a:r>
              <a:rPr lang="ru-RU" sz="1400" dirty="0" err="1">
                <a:latin typeface="Times New Roman"/>
              </a:rPr>
              <a:t>якого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закони</a:t>
            </a:r>
            <a:r>
              <a:rPr lang="ru-RU" sz="1400" dirty="0">
                <a:latin typeface="Times New Roman"/>
              </a:rPr>
              <a:t> не </a:t>
            </a:r>
            <a:r>
              <a:rPr lang="ru-RU" sz="1400" dirty="0" err="1">
                <a:latin typeface="Times New Roman"/>
              </a:rPr>
              <a:t>приймаються</a:t>
            </a:r>
            <a:r>
              <a:rPr lang="ru-RU" sz="1400" dirty="0">
                <a:latin typeface="Times New Roman"/>
              </a:rPr>
              <a:t>, але </a:t>
            </a:r>
            <a:r>
              <a:rPr lang="ru-RU" sz="1400" dirty="0" err="1">
                <a:latin typeface="Times New Roman"/>
              </a:rPr>
              <a:t>влада</a:t>
            </a:r>
            <a:r>
              <a:rPr lang="ru-RU" sz="1400" dirty="0">
                <a:latin typeface="Times New Roman"/>
              </a:rPr>
              <a:t> повинна </a:t>
            </a:r>
            <a:r>
              <a:rPr lang="ru-RU" sz="1400" dirty="0" err="1">
                <a:latin typeface="Times New Roman"/>
              </a:rPr>
              <a:t>враховувати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його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результати.Результати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референдумів</a:t>
            </a:r>
            <a:r>
              <a:rPr lang="ru-RU" sz="1400" dirty="0">
                <a:latin typeface="Times New Roman"/>
              </a:rPr>
              <a:t> другого виду </a:t>
            </a:r>
            <a:r>
              <a:rPr lang="ru-RU" sz="1400" dirty="0" err="1">
                <a:latin typeface="Times New Roman"/>
              </a:rPr>
              <a:t>мають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значення</a:t>
            </a:r>
            <a:r>
              <a:rPr lang="ru-RU" sz="1400" dirty="0">
                <a:latin typeface="Times New Roman"/>
              </a:rPr>
              <a:t> закону. З </a:t>
            </a:r>
            <a:r>
              <a:rPr lang="ru-RU" sz="1400" dirty="0" err="1">
                <a:latin typeface="Times New Roman"/>
              </a:rPr>
              <a:t>їх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допомогою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затверджуються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конституції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або</a:t>
            </a:r>
            <a:r>
              <a:rPr lang="ru-RU" sz="1400" dirty="0">
                <a:latin typeface="Times New Roman"/>
              </a:rPr>
              <a:t> поправки до </a:t>
            </a:r>
            <a:r>
              <a:rPr lang="ru-RU" sz="1400" dirty="0" err="1">
                <a:latin typeface="Times New Roman"/>
              </a:rPr>
              <a:t>неї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проекти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 smtClean="0">
                <a:latin typeface="Times New Roman"/>
              </a:rPr>
              <a:t>законів.Ініціатива</a:t>
            </a:r>
            <a:r>
              <a:rPr lang="ru-RU" sz="1400" dirty="0">
                <a:latin typeface="Times New Roman"/>
              </a:rPr>
              <a:t> - </a:t>
            </a:r>
            <a:r>
              <a:rPr lang="ru-RU" sz="1400" dirty="0" err="1">
                <a:latin typeface="Times New Roman"/>
              </a:rPr>
              <a:t>це</a:t>
            </a:r>
            <a:r>
              <a:rPr lang="ru-RU" sz="1400" dirty="0">
                <a:latin typeface="Times New Roman"/>
              </a:rPr>
              <a:t> процедура, </a:t>
            </a:r>
            <a:r>
              <a:rPr lang="ru-RU" sz="1400" dirty="0" err="1">
                <a:latin typeface="Times New Roman"/>
              </a:rPr>
              <a:t>засобом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якої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громадяни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пропонують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обговорити</a:t>
            </a:r>
            <a:r>
              <a:rPr lang="ru-RU" sz="1400" dirty="0">
                <a:latin typeface="Times New Roman"/>
              </a:rPr>
              <a:t> яке-</a:t>
            </a:r>
            <a:r>
              <a:rPr lang="ru-RU" sz="1400" dirty="0" err="1">
                <a:latin typeface="Times New Roman"/>
              </a:rPr>
              <a:t>небудь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питання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безпосередньо</a:t>
            </a:r>
            <a:r>
              <a:rPr lang="ru-RU" sz="1400" dirty="0">
                <a:latin typeface="Times New Roman"/>
              </a:rPr>
              <a:t> на </a:t>
            </a:r>
            <a:r>
              <a:rPr lang="ru-RU" sz="1400" dirty="0" err="1">
                <a:latin typeface="Times New Roman"/>
              </a:rPr>
              <a:t>референдумі</a:t>
            </a:r>
            <a:r>
              <a:rPr lang="ru-RU" sz="1400" dirty="0">
                <a:latin typeface="Times New Roman"/>
              </a:rPr>
              <a:t>, </a:t>
            </a:r>
            <a:r>
              <a:rPr lang="ru-RU" sz="1400" dirty="0" err="1">
                <a:latin typeface="Times New Roman"/>
              </a:rPr>
              <a:t>або</a:t>
            </a:r>
            <a:r>
              <a:rPr lang="ru-RU" sz="1400" dirty="0">
                <a:latin typeface="Times New Roman"/>
              </a:rPr>
              <a:t> </a:t>
            </a:r>
            <a:r>
              <a:rPr lang="ru-RU" sz="1400" dirty="0" err="1">
                <a:latin typeface="Times New Roman"/>
              </a:rPr>
              <a:t>законодавчими</a:t>
            </a:r>
            <a:r>
              <a:rPr lang="ru-RU" sz="1400" dirty="0">
                <a:latin typeface="Times New Roman"/>
              </a:rPr>
              <a:t> органами.</a:t>
            </a:r>
            <a:endParaRPr lang="ru-RU" sz="14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9218" name="Picture 2" descr="C:\Users\Sasha\Desktop\peoplefirstimagegallery%3Alarge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506960ddf1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989"/>
            <a:ext cx="28813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sha\Desktop\democra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43" y="1129332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0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107</TotalTime>
  <Words>408</Words>
  <Application>Microsoft Office PowerPoint</Application>
  <PresentationFormat>Экран (4:3)</PresentationFormat>
  <Paragraphs>145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</dc:title>
  <dc:creator>Sasha</dc:creator>
  <cp:lastModifiedBy>Sasha</cp:lastModifiedBy>
  <cp:revision>37</cp:revision>
  <dcterms:created xsi:type="dcterms:W3CDTF">2013-03-11T16:59:36Z</dcterms:created>
  <dcterms:modified xsi:type="dcterms:W3CDTF">2013-03-11T18:47:36Z</dcterms:modified>
</cp:coreProperties>
</file>