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D98E44-677B-4DDB-9488-E04E4D8F4F5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1BA06E0-B784-4756-9960-2D7BE60A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29600" cy="22098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Романтизм в музиці</a:t>
            </a:r>
            <a:endParaRPr lang="ru-RU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766" y="5105400"/>
            <a:ext cx="6560234" cy="17526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Підготували учениці 9класу</a:t>
            </a:r>
          </a:p>
          <a:p>
            <a:r>
              <a:rPr lang="uk-UA" b="1" i="1" dirty="0" err="1" smtClean="0">
                <a:solidFill>
                  <a:schemeClr val="bg1"/>
                </a:solidFill>
              </a:rPr>
              <a:t>Кисленко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smtClean="0">
                <a:solidFill>
                  <a:schemeClr val="bg1"/>
                </a:solidFill>
              </a:rPr>
              <a:t>є</a:t>
            </a:r>
            <a:r>
              <a:rPr lang="uk-UA" b="1" i="1" smtClean="0">
                <a:solidFill>
                  <a:schemeClr val="bg1"/>
                </a:solidFill>
              </a:rPr>
              <a:t>.</a:t>
            </a:r>
            <a:endParaRPr lang="uk-UA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3429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Інтерес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до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народної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творчості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у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його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національно-самобутніх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форм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значною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мірою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стимулював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виникнення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руслі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романтизму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нових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композиторських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шкіл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. В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середині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XIX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століття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постають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національні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школи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польської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(Ф. Шопен, С.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Монюшко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),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чеської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(Б. Сметана, А. Дворжак),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угорської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(Ф.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Ліст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),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7818" y="3429000"/>
            <a:ext cx="3786182" cy="3429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пізніше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, до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кінця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XIX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століття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у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руслі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романтизму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постали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норвезька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(Е.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Гріг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),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іспанська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Альбеніс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),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фінська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(Я.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Сібеліус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3578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нутый угол 3"/>
          <p:cNvSpPr/>
          <p:nvPr/>
        </p:nvSpPr>
        <p:spPr>
          <a:xfrm>
            <a:off x="428596" y="214290"/>
            <a:ext cx="8429684" cy="6286544"/>
          </a:xfrm>
          <a:prstGeom prst="foldedCorner">
            <a:avLst>
              <a:gd name="adj" fmla="val 29654"/>
            </a:avLst>
          </a:prstGeom>
          <a:gradFill flip="none" rotWithShape="1">
            <a:gsLst>
              <a:gs pos="38000">
                <a:srgbClr val="FC9FCB">
                  <a:alpha val="4100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58204" cy="48902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В романтичному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ключі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проходить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і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становлення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української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композиторської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школи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зокрема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у 1863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році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С.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Гулак-Артемовський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написав першу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українську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оперу, а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з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1870-х до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українського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фольклору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і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поезії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звертаються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Микола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Лисенко, Анатоль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Вахнянин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</a:rPr>
              <a:t>інші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25717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стосується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російські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музикознавці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вказують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переважання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естетики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реалізму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відмічають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стикання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романтизмом у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П.І. </a:t>
            </a:r>
            <a:r>
              <a:rPr lang="ru-RU" dirty="0" err="1" smtClean="0">
                <a:solidFill>
                  <a:schemeClr val="bg1"/>
                </a:solidFill>
              </a:rPr>
              <a:t>Чайковського</a:t>
            </a:r>
            <a:r>
              <a:rPr lang="ru-RU" dirty="0" smtClean="0">
                <a:solidFill>
                  <a:schemeClr val="bg1"/>
                </a:solidFill>
              </a:rPr>
              <a:t>, О. М. </a:t>
            </a:r>
            <a:r>
              <a:rPr lang="ru-RU" dirty="0" err="1" smtClean="0">
                <a:solidFill>
                  <a:schemeClr val="bg1"/>
                </a:solidFill>
              </a:rPr>
              <a:t>Скрябіна</a:t>
            </a:r>
            <a:r>
              <a:rPr lang="ru-RU" dirty="0" smtClean="0">
                <a:solidFill>
                  <a:schemeClr val="bg1"/>
                </a:solidFill>
              </a:rPr>
              <a:t>, С. В. </a:t>
            </a:r>
            <a:r>
              <a:rPr lang="ru-RU" dirty="0" err="1" smtClean="0">
                <a:solidFill>
                  <a:schemeClr val="bg1"/>
                </a:solidFill>
              </a:rPr>
              <a:t>Рахманінова</a:t>
            </a:r>
            <a:r>
              <a:rPr lang="ru-RU" dirty="0" smtClean="0">
                <a:solidFill>
                  <a:schemeClr val="bg1"/>
                </a:solidFill>
              </a:rPr>
              <a:t>, М. К. </a:t>
            </a:r>
            <a:r>
              <a:rPr lang="ru-RU" dirty="0" err="1" smtClean="0">
                <a:solidFill>
                  <a:schemeClr val="bg1"/>
                </a:solidFill>
              </a:rPr>
              <a:t>Метнера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571744"/>
            <a:ext cx="4857752" cy="4286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музичного</a:t>
            </a:r>
            <a:r>
              <a:rPr lang="ru-RU" dirty="0" smtClean="0">
                <a:solidFill>
                  <a:schemeClr val="bg1"/>
                </a:solidFill>
              </a:rPr>
              <a:t> романтизму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свою </a:t>
            </a:r>
            <a:r>
              <a:rPr lang="ru-RU" dirty="0" err="1" smtClean="0">
                <a:solidFill>
                  <a:schemeClr val="bg1"/>
                </a:solidFill>
              </a:rPr>
              <a:t>специфіку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європейських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Німеччині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Австрії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музичний</a:t>
            </a:r>
            <a:r>
              <a:rPr lang="ru-RU" dirty="0" smtClean="0">
                <a:solidFill>
                  <a:schemeClr val="bg1"/>
                </a:solidFill>
              </a:rPr>
              <a:t> романтизм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нерозривно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пов'язаний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німецькою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ліричною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поезією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визначила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розквіт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вокальної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лірики</a:t>
            </a:r>
            <a:r>
              <a:rPr lang="ru-RU" dirty="0" smtClean="0">
                <a:solidFill>
                  <a:schemeClr val="bg1"/>
                </a:solidFill>
              </a:rPr>
              <a:t>),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досягненнями</a:t>
            </a:r>
            <a:r>
              <a:rPr lang="ru-RU" dirty="0" smtClean="0">
                <a:solidFill>
                  <a:schemeClr val="bg1"/>
                </a:solidFill>
              </a:rPr>
              <a:t> драматичного театру.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3067050" cy="398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401080" cy="32472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8000" b="1" dirty="0" err="1" smtClean="0">
                <a:solidFill>
                  <a:srgbClr val="00B050"/>
                </a:solidFill>
              </a:rPr>
              <a:t>Музична</a:t>
            </a:r>
            <a:r>
              <a:rPr lang="ru-RU" sz="80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</a:rPr>
              <a:t>мова</a:t>
            </a:r>
            <a:r>
              <a:rPr lang="ru-RU" sz="8000" b="1" dirty="0" smtClean="0">
                <a:solidFill>
                  <a:srgbClr val="00B050"/>
                </a:solidFill>
              </a:rPr>
              <a:t/>
            </a:r>
            <a:br>
              <a:rPr lang="ru-RU" sz="8000" b="1" dirty="0" smtClean="0">
                <a:solidFill>
                  <a:srgbClr val="00B050"/>
                </a:solidFill>
              </a:rPr>
            </a:b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6143668"/>
          </a:xfrm>
          <a:noFill/>
        </p:spPr>
        <p:txBody>
          <a:bodyPr>
            <a:prstTxWarp prst="textFadeUp">
              <a:avLst>
                <a:gd name="adj" fmla="val 23051"/>
              </a:avLst>
            </a:prstTxWarp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Нові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теми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образи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зажадали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від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романтиків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розробки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нових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засобів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музичної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мови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принципів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формоутворення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Поряд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методом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образних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антитез великого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значення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набуває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метод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послідовної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еволюції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трансформації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образів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спричинив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появу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техніки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лейтмотивів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найбільш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розгалуженої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- у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творчості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Вагнера), та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монотематизму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(Ф.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Ліст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).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Романтичній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музиці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також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властива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індивідуалізація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мелодики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впровадження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мовних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інтонацій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розширення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тембрової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гармонічної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палітри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музики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. Так,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наприклад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у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симфонічній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творчості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таких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композиторів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, як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Берліоз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, Вагнер, Малер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спостерігається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тенденція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до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розширення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складу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симфонічного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оркестру за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рахунок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введення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видових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дерев'яних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духових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, 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іноді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розширення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групи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мідних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ударних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інструментів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Гармонічна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система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збагачується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натуральними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ладами,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барвистими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зіставленнями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мажору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мінору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т.д., а в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кінці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XIX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століття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процес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її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розширення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підготував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повну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відмову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від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неї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наступників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німецьких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alibri" pitchFamily="34" charset="0"/>
              </a:rPr>
              <a:t>романтиків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- </a:t>
            </a:r>
            <a:r>
              <a:rPr lang="ru-RU" sz="2200" dirty="0" err="1" smtClean="0">
                <a:solidFill>
                  <a:srgbClr val="FFFF00"/>
                </a:solidFill>
                <a:latin typeface="Calibri" pitchFamily="34" charset="0"/>
              </a:rPr>
              <a:t>композиторів</a:t>
            </a:r>
            <a:r>
              <a:rPr lang="ru-RU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Calibri" pitchFamily="34" charset="0"/>
              </a:rPr>
              <a:t>нововіденської</a:t>
            </a:r>
            <a:r>
              <a:rPr lang="ru-RU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Calibri" pitchFamily="34" charset="0"/>
              </a:rPr>
              <a:t>школи</a:t>
            </a:r>
            <a:r>
              <a:rPr lang="ru-RU" sz="220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r>
              <a:rPr lang="ru-RU" sz="18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58204" cy="2818592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Послідовники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468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effectLst/>
                <a:latin typeface="Calibri" pitchFamily="34" charset="0"/>
              </a:rPr>
              <a:t>Музика</a:t>
            </a:r>
            <a:r>
              <a:rPr lang="ru-RU" sz="2700" dirty="0" smtClean="0">
                <a:effectLst/>
                <a:latin typeface="Calibri" pitchFamily="34" charset="0"/>
              </a:rPr>
              <a:t> романтизму, будучи </a:t>
            </a:r>
            <a:r>
              <a:rPr lang="ru-RU" sz="2700" dirty="0" err="1" smtClean="0">
                <a:effectLst/>
                <a:latin typeface="Calibri" pitchFamily="34" charset="0"/>
              </a:rPr>
              <a:t>провідним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напрямком</a:t>
            </a:r>
            <a:r>
              <a:rPr lang="ru-RU" sz="2700" dirty="0" smtClean="0">
                <a:effectLst/>
                <a:latin typeface="Calibri" pitchFamily="34" charset="0"/>
              </a:rPr>
              <a:t> у </a:t>
            </a:r>
            <a:r>
              <a:rPr lang="ru-RU" sz="2700" dirty="0" err="1" smtClean="0">
                <a:effectLst/>
                <a:latin typeface="Calibri" pitchFamily="34" charset="0"/>
              </a:rPr>
              <a:t>мистецтві</a:t>
            </a:r>
            <a:r>
              <a:rPr lang="ru-RU" sz="2700" dirty="0" smtClean="0">
                <a:effectLst/>
                <a:latin typeface="Calibri" pitchFamily="34" charset="0"/>
              </a:rPr>
              <a:t> 19 </a:t>
            </a:r>
            <a:r>
              <a:rPr lang="ru-RU" sz="2700" dirty="0" err="1" smtClean="0">
                <a:effectLst/>
                <a:latin typeface="Calibri" pitchFamily="34" charset="0"/>
              </a:rPr>
              <a:t>століття</a:t>
            </a:r>
            <a:r>
              <a:rPr lang="ru-RU" sz="2700" dirty="0" smtClean="0">
                <a:effectLst/>
                <a:latin typeface="Calibri" pitchFamily="34" charset="0"/>
              </a:rPr>
              <a:t>, на </a:t>
            </a:r>
            <a:r>
              <a:rPr lang="ru-RU" sz="2700" dirty="0" err="1" smtClean="0">
                <a:effectLst/>
                <a:latin typeface="Calibri" pitchFamily="34" charset="0"/>
              </a:rPr>
              <a:t>пізньому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своєму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етапі</a:t>
            </a:r>
            <a:r>
              <a:rPr lang="ru-RU" sz="2700" dirty="0" smtClean="0">
                <a:effectLst/>
                <a:latin typeface="Calibri" pitchFamily="34" charset="0"/>
              </a:rPr>
              <a:t> породила </a:t>
            </a:r>
            <a:r>
              <a:rPr lang="ru-RU" sz="2700" dirty="0" err="1" smtClean="0">
                <a:effectLst/>
                <a:latin typeface="Calibri" pitchFamily="34" charset="0"/>
              </a:rPr>
              <a:t>нові</a:t>
            </a:r>
            <a:r>
              <a:rPr lang="ru-RU" sz="2700" dirty="0" smtClean="0">
                <a:effectLst/>
                <a:latin typeface="Calibri" pitchFamily="34" charset="0"/>
              </a:rPr>
              <a:t> напрямки </a:t>
            </a:r>
            <a:r>
              <a:rPr lang="ru-RU" sz="2700" dirty="0" err="1" smtClean="0">
                <a:effectLst/>
                <a:latin typeface="Calibri" pitchFamily="34" charset="0"/>
              </a:rPr>
              <a:t>й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течії</a:t>
            </a:r>
            <a:r>
              <a:rPr lang="ru-RU" sz="2700" dirty="0" smtClean="0">
                <a:effectLst/>
                <a:latin typeface="Calibri" pitchFamily="34" charset="0"/>
              </a:rPr>
              <a:t> в </a:t>
            </a:r>
            <a:r>
              <a:rPr lang="ru-RU" sz="2700" dirty="0" err="1" smtClean="0">
                <a:effectLst/>
                <a:latin typeface="Calibri" pitchFamily="34" charset="0"/>
              </a:rPr>
              <a:t>музичному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мистецтві</a:t>
            </a:r>
            <a:r>
              <a:rPr lang="ru-RU" sz="2700" dirty="0" smtClean="0">
                <a:effectLst/>
                <a:latin typeface="Calibri" pitchFamily="34" charset="0"/>
              </a:rPr>
              <a:t> - веризм, </a:t>
            </a:r>
            <a:r>
              <a:rPr lang="ru-RU" sz="2700" dirty="0" err="1" smtClean="0">
                <a:effectLst/>
                <a:latin typeface="Calibri" pitchFamily="34" charset="0"/>
              </a:rPr>
              <a:t>імпресіонізм</a:t>
            </a:r>
            <a:r>
              <a:rPr lang="ru-RU" sz="2700" dirty="0" smtClean="0">
                <a:effectLst/>
                <a:latin typeface="Calibri" pitchFamily="34" charset="0"/>
              </a:rPr>
              <a:t>, </a:t>
            </a:r>
            <a:r>
              <a:rPr lang="ru-RU" sz="2700" dirty="0" err="1" smtClean="0">
                <a:effectLst/>
                <a:latin typeface="Calibri" pitchFamily="34" charset="0"/>
              </a:rPr>
              <a:t>експресіонізм</a:t>
            </a:r>
            <a:r>
              <a:rPr lang="ru-RU" sz="2700" dirty="0" smtClean="0">
                <a:effectLst/>
                <a:latin typeface="Calibri" pitchFamily="34" charset="0"/>
              </a:rPr>
              <a:t>. </a:t>
            </a:r>
            <a:r>
              <a:rPr lang="ru-RU" sz="2700" dirty="0" err="1" smtClean="0">
                <a:effectLst/>
                <a:latin typeface="Calibri" pitchFamily="34" charset="0"/>
              </a:rPr>
              <a:t>Музика</a:t>
            </a:r>
            <a:r>
              <a:rPr lang="ru-RU" sz="2700" dirty="0" smtClean="0">
                <a:effectLst/>
                <a:latin typeface="Calibri" pitchFamily="34" charset="0"/>
              </a:rPr>
              <a:t> XX </a:t>
            </a:r>
            <a:r>
              <a:rPr lang="ru-RU" sz="2700" dirty="0" err="1" smtClean="0">
                <a:effectLst/>
                <a:latin typeface="Calibri" pitchFamily="34" charset="0"/>
              </a:rPr>
              <a:t>століття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багато</a:t>
            </a:r>
            <a:r>
              <a:rPr lang="ru-RU" sz="2700" dirty="0" smtClean="0">
                <a:effectLst/>
                <a:latin typeface="Calibri" pitchFamily="34" charset="0"/>
              </a:rPr>
              <a:t> в </a:t>
            </a:r>
            <a:r>
              <a:rPr lang="ru-RU" sz="2700" dirty="0" err="1" smtClean="0">
                <a:effectLst/>
                <a:latin typeface="Calibri" pitchFamily="34" charset="0"/>
              </a:rPr>
              <a:t>чому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розвивається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під</a:t>
            </a:r>
            <a:r>
              <a:rPr lang="ru-RU" sz="2700" dirty="0" smtClean="0">
                <a:effectLst/>
                <a:latin typeface="Calibri" pitchFamily="34" charset="0"/>
              </a:rPr>
              <a:t> знаком </a:t>
            </a:r>
            <a:r>
              <a:rPr lang="ru-RU" sz="2700" dirty="0" err="1" smtClean="0">
                <a:effectLst/>
                <a:latin typeface="Calibri" pitchFamily="34" charset="0"/>
              </a:rPr>
              <a:t>заперечення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ідей</a:t>
            </a:r>
            <a:r>
              <a:rPr lang="ru-RU" sz="2700" dirty="0" smtClean="0">
                <a:effectLst/>
                <a:latin typeface="Calibri" pitchFamily="34" charset="0"/>
              </a:rPr>
              <a:t> романтизму, </a:t>
            </a:r>
            <a:r>
              <a:rPr lang="ru-RU" sz="2700" dirty="0" err="1" smtClean="0">
                <a:effectLst/>
                <a:latin typeface="Calibri" pitchFamily="34" charset="0"/>
              </a:rPr>
              <a:t>однак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його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традиції</a:t>
            </a:r>
            <a:r>
              <a:rPr lang="ru-RU" sz="2700" dirty="0" smtClean="0">
                <a:effectLst/>
                <a:latin typeface="Calibri" pitchFamily="34" charset="0"/>
              </a:rPr>
              <a:t> </a:t>
            </a:r>
            <a:r>
              <a:rPr lang="ru-RU" sz="2700" dirty="0" err="1" smtClean="0">
                <a:effectLst/>
                <a:latin typeface="Calibri" pitchFamily="34" charset="0"/>
              </a:rPr>
              <a:t>живуть</a:t>
            </a:r>
            <a:r>
              <a:rPr lang="ru-RU" sz="2700" dirty="0" smtClean="0">
                <a:effectLst/>
                <a:latin typeface="Calibri" pitchFamily="34" charset="0"/>
              </a:rPr>
              <a:t> у рамках неоромантизму.</a:t>
            </a:r>
            <a:r>
              <a:rPr lang="ru-RU" sz="3200" dirty="0" smtClean="0">
                <a:effectLst/>
                <a:latin typeface="Calibri" pitchFamily="34" charset="0"/>
              </a:rPr>
              <a:t/>
            </a:r>
            <a:br>
              <a:rPr lang="ru-RU" sz="3200" dirty="0" smtClean="0">
                <a:effectLst/>
                <a:latin typeface="Calibri" pitchFamily="34" charset="0"/>
              </a:rPr>
            </a:br>
            <a:r>
              <a:rPr lang="ru-RU" sz="3200" dirty="0" smtClean="0">
                <a:effectLst/>
                <a:latin typeface="Calibri" pitchFamily="34" charset="0"/>
              </a:rPr>
              <a:t> </a:t>
            </a:r>
            <a:br>
              <a:rPr lang="ru-RU" sz="3200" dirty="0" smtClean="0">
                <a:effectLst/>
                <a:latin typeface="Calibri" pitchFamily="34" charset="0"/>
              </a:rPr>
            </a:br>
            <a:endParaRPr lang="ru-RU" sz="3200" dirty="0">
              <a:effectLst/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572"/>
            <a:ext cx="3214678" cy="213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14686"/>
            <a:ext cx="2405064" cy="340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172075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357562"/>
            <a:ext cx="2500330" cy="199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857232"/>
            <a:ext cx="4686304" cy="4604542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Музичний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Романтизм, як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художній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напрямок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постав на початку XIX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століття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впливом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раннього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німецького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літературно-філософського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романтизму (Ф. В.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Шеллінг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Жан Поль та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ін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.);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надалі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розвивався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тісному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різними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течіями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літератури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живопису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театру (Дж. Г. Байрон, Делакруа, Г. Гейне, А.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Міцкевич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ін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.).</a:t>
            </a:r>
            <a:r>
              <a:rPr lang="ru-RU" sz="2400" dirty="0" smtClean="0">
                <a:effectLst/>
                <a:latin typeface="Calibri" pitchFamily="34" charset="0"/>
              </a:rPr>
              <a:t/>
            </a:r>
            <a:br>
              <a:rPr lang="ru-RU" sz="2400" dirty="0" smtClean="0">
                <a:effectLst/>
                <a:latin typeface="Calibri" pitchFamily="34" charset="0"/>
              </a:rPr>
            </a:br>
            <a:endParaRPr lang="ru-RU" sz="2400" dirty="0">
              <a:effectLst/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42742"/>
            <a:ext cx="3429024" cy="41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643198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Періодизація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4829180" cy="49617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dirty="0" err="1" smtClean="0">
                <a:latin typeface="Calibri" pitchFamily="34" charset="0"/>
              </a:rPr>
              <a:t>Музичний</a:t>
            </a:r>
            <a:r>
              <a:rPr lang="ru-RU" sz="2400" dirty="0" smtClean="0">
                <a:latin typeface="Calibri" pitchFamily="34" charset="0"/>
              </a:rPr>
              <a:t> романтизм </a:t>
            </a:r>
            <a:r>
              <a:rPr lang="ru-RU" sz="2400" dirty="0" err="1" smtClean="0">
                <a:latin typeface="Calibri" pitchFamily="34" charset="0"/>
              </a:rPr>
              <a:t>умовно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поділяють</a:t>
            </a:r>
            <a:r>
              <a:rPr lang="ru-RU" sz="2400" dirty="0" smtClean="0">
                <a:latin typeface="Calibri" pitchFamily="34" charset="0"/>
              </a:rPr>
              <a:t> на три </a:t>
            </a:r>
            <a:r>
              <a:rPr lang="ru-RU" sz="2400" dirty="0" err="1" smtClean="0">
                <a:latin typeface="Calibri" pitchFamily="34" charset="0"/>
              </a:rPr>
              <a:t>етапи</a:t>
            </a:r>
            <a:r>
              <a:rPr lang="ru-RU" sz="2400" dirty="0" smtClean="0">
                <a:latin typeface="Calibri" pitchFamily="34" charset="0"/>
              </a:rPr>
              <a:t>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err="1" smtClean="0">
                <a:latin typeface="Calibri" pitchFamily="34" charset="0"/>
              </a:rPr>
              <a:t>Початковий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етап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музичного</a:t>
            </a:r>
            <a:r>
              <a:rPr lang="ru-RU" sz="2400" dirty="0" smtClean="0">
                <a:latin typeface="Calibri" pitchFamily="34" charset="0"/>
              </a:rPr>
              <a:t> романтизму </a:t>
            </a:r>
            <a:r>
              <a:rPr lang="ru-RU" sz="2400" dirty="0" err="1" smtClean="0">
                <a:latin typeface="Calibri" pitchFamily="34" charset="0"/>
              </a:rPr>
              <a:t>пов'язаний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творчістю</a:t>
            </a:r>
            <a:r>
              <a:rPr lang="ru-RU" sz="2400" dirty="0" smtClean="0">
                <a:latin typeface="Calibri" pitchFamily="34" charset="0"/>
              </a:rPr>
              <a:t> Ф. Шуберта, Н. </a:t>
            </a:r>
            <a:r>
              <a:rPr lang="ru-RU" sz="2400" dirty="0" err="1" smtClean="0">
                <a:latin typeface="Calibri" pitchFamily="34" charset="0"/>
              </a:rPr>
              <a:t>Паганіні</a:t>
            </a:r>
            <a:r>
              <a:rPr lang="ru-RU" sz="2400" dirty="0" smtClean="0">
                <a:latin typeface="Calibri" pitchFamily="34" charset="0"/>
              </a:rPr>
              <a:t>, Дж. </a:t>
            </a:r>
            <a:r>
              <a:rPr lang="ru-RU" sz="2400" dirty="0" err="1" smtClean="0">
                <a:latin typeface="Calibri" pitchFamily="34" charset="0"/>
              </a:rPr>
              <a:t>Россіні</a:t>
            </a:r>
            <a:r>
              <a:rPr lang="ru-RU" sz="2400" dirty="0" smtClean="0">
                <a:latin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</a:rPr>
              <a:t>інших</a:t>
            </a:r>
            <a:r>
              <a:rPr lang="ru-RU" sz="2400" dirty="0" smtClean="0">
                <a:latin typeface="Calibri" pitchFamily="34" charset="0"/>
              </a:rPr>
              <a:t>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err="1" smtClean="0">
                <a:latin typeface="Calibri" pitchFamily="34" charset="0"/>
              </a:rPr>
              <a:t>Наступний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етап</a:t>
            </a:r>
            <a:r>
              <a:rPr lang="ru-RU" sz="2400" dirty="0" smtClean="0">
                <a:latin typeface="Calibri" pitchFamily="34" charset="0"/>
              </a:rPr>
              <a:t> (1830 — 1850-ті </a:t>
            </a:r>
            <a:r>
              <a:rPr lang="ru-RU" sz="2400" dirty="0" err="1" smtClean="0">
                <a:latin typeface="Calibri" pitchFamily="34" charset="0"/>
              </a:rPr>
              <a:t>рр</a:t>
            </a:r>
            <a:r>
              <a:rPr lang="ru-RU" sz="2400" dirty="0" smtClean="0">
                <a:latin typeface="Calibri" pitchFamily="34" charset="0"/>
              </a:rPr>
              <a:t>.) </a:t>
            </a:r>
            <a:r>
              <a:rPr lang="ru-RU" sz="2400" dirty="0" err="1" smtClean="0">
                <a:latin typeface="Calibri" pitchFamily="34" charset="0"/>
              </a:rPr>
              <a:t>пов'язаний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творчістю</a:t>
            </a:r>
            <a:r>
              <a:rPr lang="ru-RU" sz="2400" dirty="0" smtClean="0">
                <a:latin typeface="Calibri" pitchFamily="34" charset="0"/>
              </a:rPr>
              <a:t> Ф. Шопена, Р. Шумана, Г. </a:t>
            </a:r>
            <a:r>
              <a:rPr lang="ru-RU" sz="2400" dirty="0" err="1" smtClean="0">
                <a:latin typeface="Calibri" pitchFamily="34" charset="0"/>
              </a:rPr>
              <a:t>Берліоза</a:t>
            </a:r>
            <a:r>
              <a:rPr lang="ru-RU" sz="2400" dirty="0" smtClean="0">
                <a:latin typeface="Calibri" pitchFamily="34" charset="0"/>
              </a:rPr>
              <a:t>, Ф. </a:t>
            </a:r>
            <a:r>
              <a:rPr lang="ru-RU" sz="2400" dirty="0" err="1" smtClean="0">
                <a:latin typeface="Calibri" pitchFamily="34" charset="0"/>
              </a:rPr>
              <a:t>Ліста</a:t>
            </a:r>
            <a:r>
              <a:rPr lang="ru-RU" sz="2400" dirty="0" smtClean="0">
                <a:latin typeface="Calibri" pitchFamily="34" charset="0"/>
              </a:rPr>
              <a:t>, Дж. </a:t>
            </a:r>
            <a:r>
              <a:rPr lang="ru-RU" sz="2400" dirty="0" err="1" smtClean="0">
                <a:latin typeface="Calibri" pitchFamily="34" charset="0"/>
              </a:rPr>
              <a:t>Верді</a:t>
            </a:r>
            <a:r>
              <a:rPr lang="ru-RU" sz="2400" dirty="0" smtClean="0">
                <a:latin typeface="Calibri" pitchFamily="34" charset="0"/>
              </a:rPr>
              <a:t>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err="1" smtClean="0">
                <a:latin typeface="Calibri" pitchFamily="34" charset="0"/>
              </a:rPr>
              <a:t>Пізній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етап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продовжувався</a:t>
            </a:r>
            <a:r>
              <a:rPr lang="ru-RU" sz="2400" dirty="0" smtClean="0">
                <a:latin typeface="Calibri" pitchFamily="34" charset="0"/>
              </a:rPr>
              <a:t> до </a:t>
            </a:r>
            <a:r>
              <a:rPr lang="ru-RU" sz="2400" dirty="0" err="1" smtClean="0">
                <a:latin typeface="Calibri" pitchFamily="34" charset="0"/>
              </a:rPr>
              <a:t>кінця</a:t>
            </a:r>
            <a:r>
              <a:rPr lang="ru-RU" sz="2400" dirty="0" smtClean="0">
                <a:latin typeface="Calibri" pitchFamily="34" charset="0"/>
              </a:rPr>
              <a:t> XIX </a:t>
            </a:r>
            <a:r>
              <a:rPr lang="ru-RU" sz="2400" dirty="0" err="1" smtClean="0">
                <a:latin typeface="Calibri" pitchFamily="34" charset="0"/>
              </a:rPr>
              <a:t>століття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</a:rPr>
              <a:t> представлений </a:t>
            </a:r>
            <a:r>
              <a:rPr lang="ru-RU" sz="2400" dirty="0" err="1" smtClean="0">
                <a:latin typeface="Calibri" pitchFamily="34" charset="0"/>
              </a:rPr>
              <a:t>творчістю</a:t>
            </a:r>
            <a:r>
              <a:rPr lang="ru-RU" sz="2400" dirty="0" smtClean="0">
                <a:latin typeface="Calibri" pitchFamily="34" charset="0"/>
              </a:rPr>
              <a:t> Й. Брамса, А. </a:t>
            </a:r>
            <a:r>
              <a:rPr lang="ru-RU" sz="2400" dirty="0" err="1" smtClean="0">
                <a:latin typeface="Calibri" pitchFamily="34" charset="0"/>
              </a:rPr>
              <a:t>Брукнера</a:t>
            </a:r>
            <a:r>
              <a:rPr lang="ru-RU" sz="2400" dirty="0" smtClean="0">
                <a:latin typeface="Calibri" pitchFamily="34" charset="0"/>
              </a:rPr>
              <a:t>, Р.Вагнера та </a:t>
            </a:r>
            <a:r>
              <a:rPr lang="ru-RU" sz="2400" dirty="0" err="1" smtClean="0">
                <a:latin typeface="Calibri" pitchFamily="34" charset="0"/>
              </a:rPr>
              <a:t>інших</a:t>
            </a:r>
            <a:r>
              <a:rPr lang="ru-RU" sz="2400" dirty="0" smtClean="0">
                <a:latin typeface="Calibri" pitchFamily="34" charset="0"/>
              </a:rPr>
              <a:t>.</a:t>
            </a:r>
            <a:br>
              <a:rPr lang="ru-RU" sz="2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3851">
            <a:off x="5357818" y="285728"/>
            <a:ext cx="1928826" cy="258189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939">
            <a:off x="5913738" y="2556761"/>
            <a:ext cx="2286000" cy="227647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69439">
            <a:off x="5253094" y="4482367"/>
            <a:ext cx="1702586" cy="23211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3643338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Образна сфера та </a:t>
            </a:r>
            <a:r>
              <a:rPr lang="ru-RU" sz="5400" b="1" dirty="0" err="1" smtClean="0">
                <a:solidFill>
                  <a:srgbClr val="FF0000"/>
                </a:solidFill>
              </a:rPr>
              <a:t>естетика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5572164"/>
          </a:xfr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порівнянні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попередніми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епохами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музичний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романтизм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вирізняється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глибшим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розкриттям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індивідуального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світу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особистості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висуванням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психологічно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складного,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відзначеними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рисами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роздвоєності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ліричного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героя. При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цьому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ставлення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романтиків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традицій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класицизму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було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неоднозначним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: у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творчості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Шуберта, Шопена, Мендельсона, Брамса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ці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традиції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органічно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перепліталися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романтичними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у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творчості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Шумана,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Ліста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, Вагнера,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Берліоза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вони радикально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переосмислювалися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14876" cy="35718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Провідною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стала тема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особистої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драми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самотнього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непорозумілого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художника, тема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безмовної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любові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й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соціальної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нерівності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. У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творчості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ряду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композиторів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ця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тематика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набуває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рис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автобіографічності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 (Шуберт, Шуман,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Берліоз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4400" dirty="0" err="1" smtClean="0">
                <a:solidFill>
                  <a:srgbClr val="7030A0"/>
                </a:solidFill>
                <a:latin typeface="Calibri" pitchFamily="34" charset="0"/>
              </a:rPr>
              <a:t>Ліст</a:t>
            </a:r>
            <a:r>
              <a:rPr lang="ru-RU" sz="4400" dirty="0" smtClean="0">
                <a:solidFill>
                  <a:srgbClr val="7030A0"/>
                </a:solidFill>
                <a:latin typeface="Calibri" pitchFamily="34" charset="0"/>
              </a:rPr>
              <a:t>, Вагнер).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1"/>
            <a:ext cx="2428892" cy="302397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3000372"/>
            <a:ext cx="4929190" cy="38576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Важливим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моментом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естетики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музичного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романтизму стала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ідея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синтезу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мистецтв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що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знайшла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найяскравіше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вираження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в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оперній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творчості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Вагнера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й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у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програмній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музиці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(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Ліст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Шуман,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Берліоз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),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котра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відзначається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більшою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розмаїтістю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джерел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програми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(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література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живопис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скульптура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й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ін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.).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Виразні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прийоми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що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постали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в рамках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програмної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музики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проникнули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в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непрограмні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твори,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що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сприяло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посиленню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їхньої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образної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конкретності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індивідуалізації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</a:rPr>
              <a:t>драматургії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000396" cy="296509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429000"/>
            <a:ext cx="4857752" cy="3429000"/>
          </a:xfrm>
          <a:gradFill flip="none" rotWithShape="1">
            <a:gsLst>
              <a:gs pos="99000">
                <a:srgbClr val="DDEBCF">
                  <a:alpha val="3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r>
              <a:rPr lang="ru-RU" sz="3600" i="1" dirty="0" err="1" smtClean="0">
                <a:latin typeface="Calibri" pitchFamily="34" charset="0"/>
              </a:rPr>
              <a:t>Різноманітно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трактується</a:t>
            </a:r>
            <a:r>
              <a:rPr lang="ru-RU" sz="3600" i="1" dirty="0" smtClean="0">
                <a:latin typeface="Calibri" pitchFamily="34" charset="0"/>
              </a:rPr>
              <a:t> романтиками сфера фантастики — </a:t>
            </a:r>
            <a:r>
              <a:rPr lang="ru-RU" sz="3600" i="1" dirty="0" err="1" smtClean="0">
                <a:latin typeface="Calibri" pitchFamily="34" charset="0"/>
              </a:rPr>
              <a:t>від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витонченої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скерцозності</a:t>
            </a:r>
            <a:r>
              <a:rPr lang="ru-RU" sz="3600" i="1" dirty="0" smtClean="0">
                <a:latin typeface="Calibri" pitchFamily="34" charset="0"/>
              </a:rPr>
              <a:t>, </a:t>
            </a:r>
            <a:r>
              <a:rPr lang="ru-RU" sz="3600" i="1" dirty="0" err="1" smtClean="0">
                <a:latin typeface="Calibri" pitchFamily="34" charset="0"/>
              </a:rPr>
              <a:t>народної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казковості</a:t>
            </a:r>
            <a:r>
              <a:rPr lang="ru-RU" sz="3600" i="1" dirty="0" smtClean="0">
                <a:latin typeface="Calibri" pitchFamily="34" charset="0"/>
              </a:rPr>
              <a:t> («Сон у </a:t>
            </a:r>
            <a:r>
              <a:rPr lang="ru-RU" sz="3600" i="1" dirty="0" err="1" smtClean="0">
                <a:latin typeface="Calibri" pitchFamily="34" charset="0"/>
              </a:rPr>
              <a:t>літню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ніч</a:t>
            </a:r>
            <a:r>
              <a:rPr lang="ru-RU" sz="3600" i="1" dirty="0" smtClean="0">
                <a:latin typeface="Calibri" pitchFamily="34" charset="0"/>
              </a:rPr>
              <a:t>» Мендельсона, «</a:t>
            </a:r>
            <a:r>
              <a:rPr lang="ru-RU" sz="3600" i="1" dirty="0" err="1" smtClean="0">
                <a:latin typeface="Calibri" pitchFamily="34" charset="0"/>
              </a:rPr>
              <a:t>Вільний</a:t>
            </a:r>
            <a:r>
              <a:rPr lang="ru-RU" sz="3600" i="1" dirty="0" smtClean="0">
                <a:latin typeface="Calibri" pitchFamily="34" charset="0"/>
              </a:rPr>
              <a:t> </a:t>
            </a:r>
            <a:r>
              <a:rPr lang="ru-RU" sz="3600" i="1" dirty="0" err="1" smtClean="0">
                <a:latin typeface="Calibri" pitchFamily="34" charset="0"/>
              </a:rPr>
              <a:t>стрілець</a:t>
            </a:r>
            <a:r>
              <a:rPr lang="ru-RU" sz="3600" i="1" dirty="0" smtClean="0">
                <a:latin typeface="Calibri" pitchFamily="34" charset="0"/>
              </a:rPr>
              <a:t>» Вебера) до гротеску («Фантастична </a:t>
            </a:r>
            <a:r>
              <a:rPr lang="ru-RU" sz="3600" i="1" dirty="0" err="1" smtClean="0">
                <a:latin typeface="Calibri" pitchFamily="34" charset="0"/>
              </a:rPr>
              <a:t>симфонія</a:t>
            </a:r>
            <a:r>
              <a:rPr lang="ru-RU" sz="3600" i="1" dirty="0" smtClean="0">
                <a:latin typeface="Calibri" pitchFamily="34" charset="0"/>
              </a:rPr>
              <a:t>» </a:t>
            </a:r>
            <a:r>
              <a:rPr lang="ru-RU" sz="3600" i="1" dirty="0" err="1" smtClean="0">
                <a:latin typeface="Calibri" pitchFamily="34" charset="0"/>
              </a:rPr>
              <a:t>Берліоза</a:t>
            </a:r>
            <a:r>
              <a:rPr lang="ru-RU" sz="3600" i="1" dirty="0" smtClean="0">
                <a:latin typeface="Calibri" pitchFamily="34" charset="0"/>
              </a:rPr>
              <a:t>, «</a:t>
            </a:r>
            <a:r>
              <a:rPr lang="ru-RU" sz="3600" i="1" dirty="0" err="1" smtClean="0">
                <a:latin typeface="Calibri" pitchFamily="34" charset="0"/>
              </a:rPr>
              <a:t>Фауст-симфонія</a:t>
            </a:r>
            <a:r>
              <a:rPr lang="ru-RU" sz="3600" i="1" dirty="0" smtClean="0">
                <a:latin typeface="Calibri" pitchFamily="34" charset="0"/>
              </a:rPr>
              <a:t>» </a:t>
            </a:r>
            <a:r>
              <a:rPr lang="ru-RU" sz="3600" i="1" dirty="0" err="1" smtClean="0">
                <a:latin typeface="Calibri" pitchFamily="34" charset="0"/>
              </a:rPr>
              <a:t>Ліста</a:t>
            </a:r>
            <a:r>
              <a:rPr lang="ru-RU" sz="3600" i="1" dirty="0" smtClean="0">
                <a:latin typeface="Calibri" pitchFamily="34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3786190"/>
          </a:xfrm>
          <a:gradFill flip="none" rotWithShape="1">
            <a:gsLst>
              <a:gs pos="9000">
                <a:srgbClr val="DDEBCF">
                  <a:alpha val="6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r>
              <a:rPr lang="ru-RU" sz="3100" i="1" dirty="0" smtClean="0">
                <a:latin typeface="Calibri" pitchFamily="34" charset="0"/>
              </a:rPr>
              <a:t>По-новому, </a:t>
            </a:r>
            <a:r>
              <a:rPr lang="ru-RU" sz="3100" i="1" dirty="0" err="1" smtClean="0">
                <a:latin typeface="Calibri" pitchFamily="34" charset="0"/>
              </a:rPr>
              <a:t>з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небаченої</a:t>
            </a:r>
            <a:r>
              <a:rPr lang="ru-RU" sz="3100" i="1" dirty="0" smtClean="0">
                <a:latin typeface="Calibri" pitchFamily="34" charset="0"/>
              </a:rPr>
              <a:t> до того </a:t>
            </a:r>
            <a:r>
              <a:rPr lang="ru-RU" sz="3100" i="1" dirty="0" err="1" smtClean="0">
                <a:latin typeface="Calibri" pitchFamily="34" charset="0"/>
              </a:rPr>
              <a:t>конкретністю</a:t>
            </a:r>
            <a:r>
              <a:rPr lang="ru-RU" sz="3100" i="1" dirty="0" smtClean="0">
                <a:latin typeface="Calibri" pitchFamily="34" charset="0"/>
              </a:rPr>
              <a:t>, </a:t>
            </a:r>
            <a:r>
              <a:rPr lang="ru-RU" sz="3100" i="1" dirty="0" err="1" smtClean="0">
                <a:latin typeface="Calibri" pitchFamily="34" charset="0"/>
              </a:rPr>
              <a:t>мальовничістю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й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натхненністю</a:t>
            </a:r>
            <a:r>
              <a:rPr lang="ru-RU" sz="3100" i="1" dirty="0" smtClean="0">
                <a:latin typeface="Calibri" pitchFamily="34" charset="0"/>
              </a:rPr>
              <a:t>, </a:t>
            </a:r>
            <a:r>
              <a:rPr lang="ru-RU" sz="3100" i="1" dirty="0" err="1" smtClean="0">
                <a:latin typeface="Calibri" pitchFamily="34" charset="0"/>
              </a:rPr>
              <a:t>відтворять</a:t>
            </a:r>
            <a:r>
              <a:rPr lang="ru-RU" sz="3100" i="1" dirty="0" smtClean="0">
                <a:latin typeface="Calibri" pitchFamily="34" charset="0"/>
              </a:rPr>
              <a:t> романтики </a:t>
            </a:r>
            <a:r>
              <a:rPr lang="ru-RU" sz="3100" i="1" dirty="0" err="1" smtClean="0">
                <a:latin typeface="Calibri" pitchFamily="34" charset="0"/>
              </a:rPr>
              <a:t>образи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природи</a:t>
            </a:r>
            <a:r>
              <a:rPr lang="ru-RU" sz="3100" i="1" dirty="0" smtClean="0">
                <a:latin typeface="Calibri" pitchFamily="34" charset="0"/>
              </a:rPr>
              <a:t>. </a:t>
            </a:r>
            <a:r>
              <a:rPr lang="ru-RU" sz="3100" i="1" dirty="0" err="1" smtClean="0">
                <a:latin typeface="Calibri" pitchFamily="34" charset="0"/>
              </a:rPr>
              <a:t>Із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цією</a:t>
            </a:r>
            <a:r>
              <a:rPr lang="ru-RU" sz="3100" i="1" dirty="0" smtClean="0">
                <a:latin typeface="Calibri" pitchFamily="34" charset="0"/>
              </a:rPr>
              <a:t> образною сферою </a:t>
            </a:r>
            <a:r>
              <a:rPr lang="ru-RU" sz="3100" i="1" dirty="0" err="1" smtClean="0">
                <a:latin typeface="Calibri" pitchFamily="34" charset="0"/>
              </a:rPr>
              <a:t>тісно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зв'язаний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розвиток</a:t>
            </a:r>
            <a:r>
              <a:rPr lang="ru-RU" sz="3100" i="1" dirty="0" smtClean="0">
                <a:latin typeface="Calibri" pitchFamily="34" charset="0"/>
              </a:rPr>
              <a:t> жанрового </a:t>
            </a:r>
            <a:r>
              <a:rPr lang="ru-RU" sz="3100" i="1" dirty="0" err="1" smtClean="0">
                <a:latin typeface="Calibri" pitchFamily="34" charset="0"/>
              </a:rPr>
              <a:t>й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лірико-епічного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симфонізму</a:t>
            </a:r>
            <a:r>
              <a:rPr lang="ru-RU" sz="3100" i="1" dirty="0" smtClean="0">
                <a:latin typeface="Calibri" pitchFamily="34" charset="0"/>
              </a:rPr>
              <a:t> (</a:t>
            </a:r>
            <a:r>
              <a:rPr lang="ru-RU" sz="3100" i="1" dirty="0" err="1" smtClean="0">
                <a:latin typeface="Calibri" pitchFamily="34" charset="0"/>
              </a:rPr>
              <a:t>одне</a:t>
            </a:r>
            <a:r>
              <a:rPr lang="ru-RU" sz="3100" i="1" dirty="0" smtClean="0">
                <a:latin typeface="Calibri" pitchFamily="34" charset="0"/>
              </a:rPr>
              <a:t> </a:t>
            </a:r>
            <a:r>
              <a:rPr lang="ru-RU" sz="3100" i="1" dirty="0" err="1" smtClean="0">
                <a:latin typeface="Calibri" pitchFamily="34" charset="0"/>
              </a:rPr>
              <a:t>з</a:t>
            </a:r>
            <a:r>
              <a:rPr lang="ru-RU" sz="3100" i="1" dirty="0" smtClean="0">
                <a:latin typeface="Calibri" pitchFamily="34" charset="0"/>
              </a:rPr>
              <a:t> перших </a:t>
            </a:r>
            <a:r>
              <a:rPr lang="ru-RU" sz="3100" i="1" dirty="0" err="1" smtClean="0">
                <a:latin typeface="Calibri" pitchFamily="34" charset="0"/>
              </a:rPr>
              <a:t>творів</a:t>
            </a:r>
            <a:r>
              <a:rPr lang="ru-RU" sz="3100" i="1" dirty="0" smtClean="0">
                <a:latin typeface="Calibri" pitchFamily="34" charset="0"/>
              </a:rPr>
              <a:t> - «Велика </a:t>
            </a:r>
            <a:r>
              <a:rPr lang="ru-RU" sz="3100" i="1" dirty="0" err="1" smtClean="0">
                <a:latin typeface="Calibri" pitchFamily="34" charset="0"/>
              </a:rPr>
              <a:t>симфонія</a:t>
            </a:r>
            <a:r>
              <a:rPr lang="ru-RU" sz="3100" i="1" dirty="0" smtClean="0">
                <a:latin typeface="Calibri" pitchFamily="34" charset="0"/>
              </a:rPr>
              <a:t>» </a:t>
            </a:r>
            <a:r>
              <a:rPr lang="ru-RU" sz="3100" i="1" dirty="0" err="1" smtClean="0">
                <a:latin typeface="Calibri" pitchFamily="34" charset="0"/>
              </a:rPr>
              <a:t>C-dur</a:t>
            </a:r>
            <a:r>
              <a:rPr lang="ru-RU" sz="3100" i="1" dirty="0" smtClean="0">
                <a:latin typeface="Calibri" pitchFamily="34" charset="0"/>
              </a:rPr>
              <a:t> Шуберта).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3643308" cy="2428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786214" cy="2886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3357586"/>
          </a:xfrm>
        </p:spPr>
        <p:txBody>
          <a:bodyPr>
            <a:prstTxWarp prst="textInflateBottom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Виникнення</a:t>
            </a:r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національних</a:t>
            </a:r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шкіл</a:t>
            </a: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</a:br>
            <a:endParaRPr lang="ru-RU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269</TotalTime>
  <Words>595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Романтизм в музиці</vt:lpstr>
      <vt:lpstr>Музичний Романтизм, як художній напрямок, постав на початку XIX століття під впливом раннього німецького літературно-філософського романтизму (Ф. В. Шеллінг, Жан Поль та ін.); надалі розвивався в тісному зв'язку з різними течіями літератури, живопису і театру (Дж. Г. Байрон, Делакруа, Г. Гейне, А. Міцкевич та ін.). </vt:lpstr>
      <vt:lpstr>Періодизація </vt:lpstr>
      <vt:lpstr>Музичний романтизм умовно поділяють на три етапи. Початковий етап музичного романтизму пов'язаний з творчістю Ф. Шуберта, Н. Паганіні, Дж. Россіні та інших. Наступний етап (1830 — 1850-ті рр.) пов'язаний з творчістю Ф. Шопена, Р. Шумана, Г. Берліоза, Ф. Ліста, Дж. Верді. Пізній етап продовжувався до кінця XIX століття і представлений творчістю Й. Брамса, А. Брукнера, Р.Вагнера та інших. </vt:lpstr>
      <vt:lpstr>Образна сфера та естетика </vt:lpstr>
      <vt:lpstr>У порівнянні з попередніми епохами, музичний романтизм вирізняється глибшим розкриттям індивідуального світу особистості, висуванням психологічно складного, відзначеними рисами роздвоєності ліричного героя. При цьому ставлення романтиків до традицій класицизму було неоднозначним: у творчості Шуберта, Шопена, Мендельсона, Брамса ці традиції органічно перепліталися з романтичними, у творчості Шумана, Ліста, Вагнера, Берліоза вони радикально переосмислювалися.</vt:lpstr>
      <vt:lpstr>Презентация PowerPoint</vt:lpstr>
      <vt:lpstr>Презентация PowerPoint</vt:lpstr>
      <vt:lpstr>Виникнення національних шкіл </vt:lpstr>
      <vt:lpstr>Презентация PowerPoint</vt:lpstr>
      <vt:lpstr>В романтичному ключі проходить і становлення української композиторської школи, зокрема у 1863 році С. Гулак-Артемовський написав першу українську оперу, а з 1870-х до українського фольклору і поезії звертаються Микола Лисенко, Анатоль Вахнянин та інші.</vt:lpstr>
      <vt:lpstr>Презентация PowerPoint</vt:lpstr>
      <vt:lpstr>Музична мова </vt:lpstr>
      <vt:lpstr> Нові теми й образи зажадали від романтиків розробки нових засобів музичної мови й принципів формоутворення. Поряд з методом образних антитез великого значення набуває і метод послідовної еволюції та трансформації образів, що спричинив появу техніки лейтмотивів (найбільш розгалуженої - у творчості Вагнера), та монотематизму (Ф. Ліст). Романтичній музиці також властива індивідуалізація мелодики і впровадження мовних інтонацій, розширення тембрової й гармонічної палітри музики. Так, наприклад у симфонічній творчості таких композиторів, як Берліоз, Вагнер, Малер спостерігається тенденція до розширення складу симфонічного оркестру за рахунок введення видових дерев'яних духових, а іноді й розширення групи мідних та ударних інструментів. Гармонічна система збагачується натуральними ладами, барвистими зіставленнями мажору й мінору й т.д., а в кінці XIX століття процес її розширення підготував повну відмову від неї наступників німецьких романтиків - композиторів нововіденської школи. </vt:lpstr>
      <vt:lpstr>Послідовники</vt:lpstr>
      <vt:lpstr>Музика романтизму, будучи провідним напрямком у мистецтві 19 століття, на пізньому своєму етапі породила нові напрямки й течії в музичному мистецтві - веризм, імпресіонізм, експресіонізм. Музика XX століття багато в чому розвивається під знаком заперечення ідей романтизму, однак його традиції живуть у рамках неоромантизму.  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 в музиці</dc:title>
  <dc:creator>Admin</dc:creator>
  <cp:lastModifiedBy>Elizaveta</cp:lastModifiedBy>
  <cp:revision>28</cp:revision>
  <dcterms:created xsi:type="dcterms:W3CDTF">2003-12-11T00:40:25Z</dcterms:created>
  <dcterms:modified xsi:type="dcterms:W3CDTF">2013-05-22T12:26:19Z</dcterms:modified>
</cp:coreProperties>
</file>