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3" r:id="rId13"/>
    <p:sldId id="274" r:id="rId14"/>
    <p:sldId id="275" r:id="rId15"/>
    <p:sldId id="276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92D9-B46F-498B-BA2D-9002ED912D5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CA13-C974-4A04-ABC2-81A450AC54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92D9-B46F-498B-BA2D-9002ED912D5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CA13-C974-4A04-ABC2-81A450AC54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92D9-B46F-498B-BA2D-9002ED912D5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CA13-C974-4A04-ABC2-81A450AC54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92D9-B46F-498B-BA2D-9002ED912D5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CA13-C974-4A04-ABC2-81A450AC54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92D9-B46F-498B-BA2D-9002ED912D5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CA13-C974-4A04-ABC2-81A450AC54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92D9-B46F-498B-BA2D-9002ED912D5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CA13-C974-4A04-ABC2-81A450AC54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92D9-B46F-498B-BA2D-9002ED912D5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CA13-C974-4A04-ABC2-81A450AC54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92D9-B46F-498B-BA2D-9002ED912D5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CA13-C974-4A04-ABC2-81A450AC54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92D9-B46F-498B-BA2D-9002ED912D5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CA13-C974-4A04-ABC2-81A450AC54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92D9-B46F-498B-BA2D-9002ED912D5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CA13-C974-4A04-ABC2-81A450AC54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92D9-B46F-498B-BA2D-9002ED912D5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CA13-C974-4A04-ABC2-81A450AC54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3B92D9-B46F-498B-BA2D-9002ED912D5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6ACA13-C974-4A04-ABC2-81A450AC54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814400"/>
            <a:ext cx="7128792" cy="54006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uk-UA" sz="3500" dirty="0" smtClean="0"/>
              <a:t> </a:t>
            </a:r>
            <a:endParaRPr lang="ru-RU" sz="3500" dirty="0" smtClean="0"/>
          </a:p>
          <a:p>
            <a:pPr algn="ctr"/>
            <a:r>
              <a:rPr lang="uk-UA" sz="3500" b="1" dirty="0" smtClean="0"/>
              <a:t> </a:t>
            </a:r>
            <a:endParaRPr lang="ru-RU" sz="3500" dirty="0" smtClean="0"/>
          </a:p>
          <a:p>
            <a:pPr algn="ctr"/>
            <a:r>
              <a:rPr lang="uk-UA" sz="5800" b="1" dirty="0" smtClean="0"/>
              <a:t>Англіцизми </a:t>
            </a:r>
            <a:r>
              <a:rPr lang="uk-UA" sz="5800" b="1" dirty="0"/>
              <a:t>в сучасній українській </a:t>
            </a:r>
            <a:r>
              <a:rPr lang="uk-UA" sz="5800" b="1" dirty="0" smtClean="0"/>
              <a:t>мові</a:t>
            </a:r>
          </a:p>
          <a:p>
            <a:pPr algn="ctr"/>
            <a:r>
              <a:rPr lang="uk-UA" sz="3500" dirty="0"/>
              <a:t> </a:t>
            </a:r>
            <a:endParaRPr lang="uk-UA" sz="3500" dirty="0" smtClean="0"/>
          </a:p>
          <a:p>
            <a:pPr algn="ctr"/>
            <a:endParaRPr lang="uk-UA" sz="3500" dirty="0"/>
          </a:p>
          <a:p>
            <a:pPr algn="ctr"/>
            <a:endParaRPr lang="ru-RU" sz="3500" dirty="0"/>
          </a:p>
          <a:p>
            <a:r>
              <a:rPr lang="uk-UA" sz="3300" dirty="0"/>
              <a:t>                                                       </a:t>
            </a:r>
            <a:r>
              <a:rPr lang="uk-UA" sz="3300" dirty="0" smtClean="0"/>
              <a:t>Науково-дослідницька </a:t>
            </a:r>
            <a:r>
              <a:rPr lang="uk-UA" sz="3300" dirty="0"/>
              <a:t>робота</a:t>
            </a:r>
            <a:endParaRPr lang="ru-RU" sz="3300" dirty="0"/>
          </a:p>
          <a:p>
            <a:r>
              <a:rPr lang="uk-UA" sz="3300" dirty="0"/>
              <a:t>                                                       </a:t>
            </a:r>
            <a:r>
              <a:rPr lang="uk-UA" sz="3300" dirty="0" smtClean="0"/>
              <a:t>               учениці 6 (10) класу</a:t>
            </a:r>
            <a:endParaRPr lang="ru-RU" sz="3300" dirty="0"/>
          </a:p>
          <a:p>
            <a:r>
              <a:rPr lang="uk-UA" sz="3300" dirty="0"/>
              <a:t>                                                       </a:t>
            </a:r>
            <a:r>
              <a:rPr lang="uk-UA" sz="3300" dirty="0" smtClean="0"/>
              <a:t>              Мукачівської гімназії</a:t>
            </a:r>
          </a:p>
          <a:p>
            <a:r>
              <a:rPr lang="uk-UA" sz="3300" dirty="0" smtClean="0"/>
              <a:t>                                                                        Буркало </a:t>
            </a:r>
            <a:r>
              <a:rPr lang="uk-UA" sz="3300" dirty="0" err="1" smtClean="0"/>
              <a:t>Ніколетти</a:t>
            </a:r>
            <a:endParaRPr lang="ru-RU" sz="3300" dirty="0"/>
          </a:p>
          <a:p>
            <a:r>
              <a:rPr lang="uk-UA" sz="3300" dirty="0"/>
              <a:t> </a:t>
            </a:r>
            <a:endParaRPr lang="ru-RU" sz="3300" dirty="0"/>
          </a:p>
          <a:p>
            <a:r>
              <a:rPr lang="uk-UA" sz="3300" dirty="0"/>
              <a:t>                                                       </a:t>
            </a:r>
            <a:r>
              <a:rPr lang="uk-UA" sz="3300" dirty="0" smtClean="0"/>
              <a:t>                Науковий </a:t>
            </a:r>
            <a:r>
              <a:rPr lang="uk-UA" sz="3300" dirty="0"/>
              <a:t>керівник:</a:t>
            </a:r>
            <a:endParaRPr lang="ru-RU" sz="3300" dirty="0"/>
          </a:p>
          <a:p>
            <a:r>
              <a:rPr lang="uk-UA" sz="3300" dirty="0"/>
              <a:t>                                                       </a:t>
            </a:r>
            <a:r>
              <a:rPr lang="uk-UA" sz="3300" dirty="0" smtClean="0"/>
              <a:t>       </a:t>
            </a:r>
            <a:r>
              <a:rPr lang="uk-UA" sz="3300" dirty="0" err="1" smtClean="0"/>
              <a:t>Немеш</a:t>
            </a:r>
            <a:r>
              <a:rPr lang="uk-UA" sz="3300" dirty="0" smtClean="0"/>
              <a:t> Любов Степанівна</a:t>
            </a:r>
            <a:endParaRPr lang="ru-RU" sz="3300" dirty="0"/>
          </a:p>
          <a:p>
            <a:r>
              <a:rPr lang="uk-UA" sz="3500" dirty="0" smtClean="0"/>
              <a:t>            </a:t>
            </a:r>
            <a:r>
              <a:rPr lang="uk-UA" sz="3500" dirty="0"/>
              <a:t> </a:t>
            </a:r>
            <a:r>
              <a:rPr lang="uk-UA" sz="3500" dirty="0" smtClean="0"/>
              <a:t>  </a:t>
            </a:r>
            <a:endParaRPr lang="ru-RU" sz="3500" dirty="0" smtClean="0"/>
          </a:p>
          <a:p>
            <a:endParaRPr lang="ru-RU" sz="35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7684" y="764704"/>
            <a:ext cx="7164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 таких сферах,як спорт, культура, економіка, політика нові слова й терміни з</a:t>
            </a:r>
            <a:r>
              <a:rPr lang="ru-RU" dirty="0"/>
              <a:t>'</a:t>
            </a:r>
            <a:r>
              <a:rPr lang="uk-UA" dirty="0"/>
              <a:t>являються постійно. За останні роки з'явилися такі спортивні терміни, як </a:t>
            </a:r>
            <a:r>
              <a:rPr lang="uk-UA" dirty="0" err="1"/>
              <a:t>армреслінг</a:t>
            </a:r>
            <a:r>
              <a:rPr lang="uk-UA" dirty="0"/>
              <a:t> (</a:t>
            </a:r>
            <a:r>
              <a:rPr lang="en-US" dirty="0" err="1"/>
              <a:t>armresling</a:t>
            </a:r>
            <a:r>
              <a:rPr lang="uk-UA" dirty="0"/>
              <a:t>), боулінг (</a:t>
            </a:r>
            <a:r>
              <a:rPr lang="en-US" dirty="0"/>
              <a:t>bowling</a:t>
            </a:r>
            <a:r>
              <a:rPr lang="uk-UA" dirty="0"/>
              <a:t>) та інші.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80928"/>
            <a:ext cx="3810000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41" y="2132854"/>
            <a:ext cx="3063399" cy="23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66859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Даниною моді  можна  вважати і такі нові запозичення, як</a:t>
            </a:r>
            <a:r>
              <a:rPr lang="uk-UA" b="1" dirty="0"/>
              <a:t> </a:t>
            </a:r>
            <a:r>
              <a:rPr lang="uk-UA" b="1" i="1" dirty="0" err="1"/>
              <a:t>бутик</a:t>
            </a:r>
            <a:r>
              <a:rPr lang="uk-UA" b="1" i="1" dirty="0"/>
              <a:t>, бренд, </a:t>
            </a:r>
            <a:r>
              <a:rPr lang="uk-UA" b="1" i="1" dirty="0" err="1"/>
              <a:t>девайс</a:t>
            </a:r>
            <a:r>
              <a:rPr lang="uk-UA" b="1" i="1" dirty="0"/>
              <a:t> (вигадка), біг-мак, </a:t>
            </a:r>
            <a:r>
              <a:rPr lang="uk-UA" b="1" i="1" dirty="0" err="1"/>
              <a:t>хот-дог</a:t>
            </a:r>
            <a:r>
              <a:rPr lang="uk-UA" b="1" i="1" dirty="0"/>
              <a:t>, гамбургер (різновид бутерброда), </a:t>
            </a:r>
            <a:r>
              <a:rPr lang="uk-UA" b="1" i="1" dirty="0" err="1"/>
              <a:t>шопінг</a:t>
            </a:r>
            <a:r>
              <a:rPr lang="uk-UA" b="1" i="1" dirty="0"/>
              <a:t> (прогулянка по магазинах), шоп</a:t>
            </a:r>
            <a:r>
              <a:rPr lang="uk-UA" i="1" dirty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66" y="2060848"/>
            <a:ext cx="3448050" cy="3552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39" y="2420888"/>
            <a:ext cx="3273557" cy="24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035295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effectLst/>
              </a:rPr>
              <a:t>Молодіжні жаргонізми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34076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До найуживаніших слів молоді належать іменники: </a:t>
            </a:r>
            <a:r>
              <a:rPr lang="uk-UA" b="1" i="1" dirty="0" err="1"/>
              <a:t>герл</a:t>
            </a:r>
            <a:r>
              <a:rPr lang="uk-UA" b="1" i="1" dirty="0"/>
              <a:t>, </a:t>
            </a:r>
            <a:r>
              <a:rPr lang="uk-UA" b="1" i="1" dirty="0" err="1"/>
              <a:t>сейшн</a:t>
            </a:r>
            <a:r>
              <a:rPr lang="uk-UA" b="1" i="1" dirty="0"/>
              <a:t>, </a:t>
            </a:r>
            <a:r>
              <a:rPr lang="uk-UA" b="1" i="1" dirty="0" err="1"/>
              <a:t>шузи</a:t>
            </a:r>
            <a:r>
              <a:rPr lang="uk-UA" b="1" i="1" dirty="0"/>
              <a:t>, паті</a:t>
            </a:r>
            <a:r>
              <a:rPr lang="uk-UA" dirty="0"/>
              <a:t> та прикметники: </a:t>
            </a:r>
            <a:r>
              <a:rPr lang="uk-UA" b="1" i="1" dirty="0" err="1"/>
              <a:t>драйвовий</a:t>
            </a:r>
            <a:r>
              <a:rPr lang="uk-UA" b="1" i="1" dirty="0"/>
              <a:t>, </a:t>
            </a:r>
            <a:r>
              <a:rPr lang="uk-UA" b="1" i="1" dirty="0" err="1"/>
              <a:t>о`кейний</a:t>
            </a:r>
            <a:r>
              <a:rPr lang="uk-UA" b="1" i="1" dirty="0"/>
              <a:t>, </a:t>
            </a:r>
            <a:r>
              <a:rPr lang="uk-UA" b="1" i="1" dirty="0" err="1"/>
              <a:t>суперний</a:t>
            </a:r>
            <a:r>
              <a:rPr lang="uk-UA" b="1" i="1" dirty="0"/>
              <a:t> або </a:t>
            </a:r>
            <a:r>
              <a:rPr lang="uk-UA" b="1" i="1" dirty="0" err="1"/>
              <a:t>суперовий</a:t>
            </a:r>
            <a:r>
              <a:rPr lang="uk-UA" b="1" i="1" dirty="0"/>
              <a:t>, </a:t>
            </a:r>
            <a:r>
              <a:rPr lang="uk-UA" b="1" i="1" dirty="0" err="1"/>
              <a:t>крейзи</a:t>
            </a:r>
            <a:r>
              <a:rPr lang="uk-UA" b="1" i="1" dirty="0"/>
              <a:t> «ненормальний» – </a:t>
            </a:r>
            <a:r>
              <a:rPr lang="uk-UA" b="1" i="1" dirty="0" err="1"/>
              <a:t>crazy</a:t>
            </a:r>
            <a:r>
              <a:rPr lang="uk-UA" b="1" i="1" dirty="0"/>
              <a:t> (</a:t>
            </a:r>
            <a:r>
              <a:rPr lang="en-US" b="1" i="1" dirty="0" err="1"/>
              <a:t>kreizi</a:t>
            </a:r>
            <a:r>
              <a:rPr lang="uk-UA" b="1" i="1" dirty="0"/>
              <a:t>), паті «вечірка» -   </a:t>
            </a:r>
            <a:r>
              <a:rPr lang="en-US" b="1" i="1" dirty="0" err="1"/>
              <a:t>parti</a:t>
            </a:r>
            <a:r>
              <a:rPr lang="uk-UA" b="1" i="1" dirty="0"/>
              <a:t>(</a:t>
            </a:r>
            <a:r>
              <a:rPr lang="en-US" b="1" i="1" dirty="0"/>
              <a:t>pa</a:t>
            </a:r>
            <a:r>
              <a:rPr lang="uk-UA" b="1" i="1" dirty="0"/>
              <a:t>:</a:t>
            </a:r>
            <a:r>
              <a:rPr lang="en-US" b="1" i="1" dirty="0" err="1"/>
              <a:t>ti</a:t>
            </a:r>
            <a:r>
              <a:rPr lang="uk-UA" b="1" i="1" dirty="0"/>
              <a:t>), </a:t>
            </a:r>
            <a:r>
              <a:rPr lang="uk-UA" b="1" i="1" dirty="0" err="1"/>
              <a:t>мен</a:t>
            </a:r>
            <a:r>
              <a:rPr lang="uk-UA" b="1" dirty="0"/>
              <a:t> </a:t>
            </a:r>
            <a:r>
              <a:rPr lang="uk-UA" b="1" i="1" dirty="0"/>
              <a:t>«чоловік» - </a:t>
            </a:r>
            <a:r>
              <a:rPr lang="en-US" b="1" i="1" dirty="0"/>
              <a:t>man</a:t>
            </a:r>
            <a:r>
              <a:rPr lang="uk-UA" b="1" i="1" dirty="0"/>
              <a:t> (</a:t>
            </a:r>
            <a:r>
              <a:rPr lang="en-US" b="1" i="1" dirty="0" err="1"/>
              <a:t>maen</a:t>
            </a:r>
            <a:r>
              <a:rPr lang="uk-UA" b="1" i="1" dirty="0"/>
              <a:t>),  </a:t>
            </a:r>
            <a:r>
              <a:rPr lang="uk-UA" b="1" i="1" dirty="0" err="1"/>
              <a:t>супер</a:t>
            </a:r>
            <a:r>
              <a:rPr lang="uk-UA" b="1" i="1" dirty="0"/>
              <a:t> «відмінний»-  </a:t>
            </a:r>
            <a:r>
              <a:rPr lang="en-US" b="1" i="1" dirty="0"/>
              <a:t>super</a:t>
            </a:r>
            <a:r>
              <a:rPr lang="uk-UA" b="1" i="1" dirty="0"/>
              <a:t> (</a:t>
            </a:r>
            <a:r>
              <a:rPr lang="en-US" b="1" i="1" dirty="0" err="1"/>
              <a:t>sju</a:t>
            </a:r>
            <a:r>
              <a:rPr lang="uk-UA" b="1" i="1" dirty="0"/>
              <a:t> :</a:t>
            </a:r>
            <a:r>
              <a:rPr lang="en-US" b="1" i="1" dirty="0"/>
              <a:t>pa</a:t>
            </a:r>
            <a:r>
              <a:rPr lang="uk-UA" b="1" i="1" dirty="0"/>
              <a:t>)</a:t>
            </a:r>
            <a:r>
              <a:rPr lang="uk-UA" b="1" dirty="0"/>
              <a:t>  </a:t>
            </a:r>
            <a:r>
              <a:rPr lang="uk-UA" dirty="0"/>
              <a:t>та інші.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74705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62068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 значенням усі жаргонізми можна поділити на кілька тематичних груп:</a:t>
            </a:r>
            <a:endParaRPr lang="ru-RU" dirty="0"/>
          </a:p>
          <a:p>
            <a:pPr lvl="0"/>
            <a:r>
              <a:rPr lang="uk-UA" dirty="0"/>
              <a:t>лексеми на позначення предметів одягу, взуття, різних побутових речей: </a:t>
            </a:r>
            <a:r>
              <a:rPr lang="uk-UA" b="1" i="1" dirty="0" err="1"/>
              <a:t>шузи</a:t>
            </a:r>
            <a:r>
              <a:rPr lang="uk-UA" b="1" i="1" dirty="0"/>
              <a:t> (</a:t>
            </a:r>
            <a:r>
              <a:rPr lang="uk-UA" b="1" i="1" dirty="0" err="1"/>
              <a:t>ботинки</a:t>
            </a:r>
            <a:r>
              <a:rPr lang="uk-UA" b="1" i="1" dirty="0"/>
              <a:t>), </a:t>
            </a:r>
            <a:r>
              <a:rPr lang="uk-UA" b="1" i="1" dirty="0" err="1"/>
              <a:t>буци</a:t>
            </a:r>
            <a:r>
              <a:rPr lang="uk-UA" b="1" i="1" dirty="0"/>
              <a:t> (туфлі), </a:t>
            </a:r>
            <a:r>
              <a:rPr lang="uk-UA" b="1" i="1" dirty="0" err="1"/>
              <a:t>найки</a:t>
            </a:r>
            <a:r>
              <a:rPr lang="uk-UA" b="1" i="1" dirty="0"/>
              <a:t> (кросівки фірми «</a:t>
            </a:r>
            <a:r>
              <a:rPr lang="uk-UA" b="1" i="1" dirty="0" err="1"/>
              <a:t>Найк</a:t>
            </a:r>
            <a:r>
              <a:rPr lang="uk-UA" b="1" i="1" dirty="0"/>
              <a:t>»);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2857"/>
            <a:ext cx="2848232" cy="1900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9323" y="4035389"/>
            <a:ext cx="6353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dirty="0"/>
              <a:t>видовищні заходи, концерти: </a:t>
            </a:r>
            <a:r>
              <a:rPr lang="uk-UA" b="1" i="1" dirty="0" err="1"/>
              <a:t>сейшн</a:t>
            </a:r>
            <a:r>
              <a:rPr lang="uk-UA" b="1" i="1" dirty="0"/>
              <a:t>, </a:t>
            </a:r>
            <a:r>
              <a:rPr lang="uk-UA" b="1" i="1" dirty="0" err="1"/>
              <a:t>денс</a:t>
            </a:r>
            <a:r>
              <a:rPr lang="uk-UA" b="1" i="1" dirty="0"/>
              <a:t>, паті, диско.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15077"/>
            <a:ext cx="1992743" cy="17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76470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/>
              <a:t>назви людей з диференціацією:</a:t>
            </a:r>
            <a:endParaRPr lang="ru-RU" dirty="0"/>
          </a:p>
          <a:p>
            <a:pPr lvl="0"/>
            <a:r>
              <a:rPr lang="uk-UA" dirty="0"/>
              <a:t>за віком та статтю: </a:t>
            </a:r>
            <a:r>
              <a:rPr lang="uk-UA" b="1" i="1" dirty="0" err="1"/>
              <a:t>бой</a:t>
            </a:r>
            <a:r>
              <a:rPr lang="uk-UA" b="1" i="1" dirty="0"/>
              <a:t>, гай (хлопець), </a:t>
            </a:r>
            <a:r>
              <a:rPr lang="uk-UA" b="1" i="1" dirty="0" err="1"/>
              <a:t>герла</a:t>
            </a:r>
            <a:r>
              <a:rPr lang="uk-UA" b="1" i="1" dirty="0"/>
              <a:t> (дівчина)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dirty="0"/>
              <a:t>за родинними зв`язками: </a:t>
            </a:r>
            <a:r>
              <a:rPr lang="uk-UA" b="1" i="1" dirty="0" err="1"/>
              <a:t>олди</a:t>
            </a:r>
            <a:r>
              <a:rPr lang="uk-UA" b="1" i="1" dirty="0"/>
              <a:t> (батьки), </a:t>
            </a:r>
            <a:r>
              <a:rPr lang="uk-UA" b="1" i="1" dirty="0" err="1"/>
              <a:t>френди</a:t>
            </a:r>
            <a:r>
              <a:rPr lang="uk-UA" b="1" i="1" dirty="0"/>
              <a:t> (друзі)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dirty="0"/>
              <a:t>за професією: </a:t>
            </a:r>
            <a:r>
              <a:rPr lang="uk-UA" b="1" i="1" dirty="0" err="1"/>
              <a:t>сек`юріті</a:t>
            </a:r>
            <a:r>
              <a:rPr lang="uk-UA" b="1" i="1" dirty="0"/>
              <a:t> (охоронець), </a:t>
            </a:r>
            <a:r>
              <a:rPr lang="uk-UA" b="1" i="1" dirty="0" err="1"/>
              <a:t>ді-джей</a:t>
            </a:r>
            <a:r>
              <a:rPr lang="uk-UA" b="1" i="1" dirty="0"/>
              <a:t> (ведучий дискотеки)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dirty="0"/>
              <a:t>за національною та расовою належністю: </a:t>
            </a:r>
            <a:r>
              <a:rPr lang="uk-UA" b="1" i="1" dirty="0" err="1"/>
              <a:t>нігер</a:t>
            </a:r>
            <a:r>
              <a:rPr lang="uk-UA" b="1" i="1" dirty="0"/>
              <a:t> (негр), кайзер (азербайджанець), </a:t>
            </a:r>
            <a:r>
              <a:rPr lang="uk-UA" b="1" i="1" dirty="0" err="1"/>
              <a:t>раша</a:t>
            </a:r>
            <a:r>
              <a:rPr lang="uk-UA" b="1" i="1" dirty="0"/>
              <a:t> (росіянин)</a:t>
            </a:r>
            <a:r>
              <a:rPr lang="uk-UA" dirty="0"/>
              <a:t>;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95" y="3073028"/>
            <a:ext cx="2603905" cy="2466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14092"/>
            <a:ext cx="2664296" cy="33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" y="0"/>
            <a:ext cx="9144000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effectLst/>
              </a:rPr>
              <a:t>ВИСНОВКИ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313744"/>
            <a:ext cx="7272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/>
              <a:t>Таким чином, досліджуючи </a:t>
            </a:r>
            <a:r>
              <a:rPr lang="uk-UA" b="1" i="1" u="sng" dirty="0" smtClean="0"/>
              <a:t>англіцизми в сучасній українській мові </a:t>
            </a:r>
            <a:r>
              <a:rPr lang="uk-UA" b="1" i="1" u="sng" dirty="0" err="1" smtClean="0"/>
              <a:t>можа</a:t>
            </a:r>
            <a:r>
              <a:rPr lang="uk-UA" b="1" i="1" u="sng" dirty="0" smtClean="0"/>
              <a:t> зробити </a:t>
            </a:r>
            <a:r>
              <a:rPr lang="uk-UA" b="1" i="1" u="sng" dirty="0" err="1" smtClean="0"/>
              <a:t>настуні</a:t>
            </a:r>
            <a:r>
              <a:rPr lang="uk-UA" b="1" i="1" u="sng" dirty="0" smtClean="0"/>
              <a:t> висновки:</a:t>
            </a:r>
            <a:endParaRPr lang="ru-RU" dirty="0"/>
          </a:p>
          <a:p>
            <a:pPr marL="285750" indent="-285750">
              <a:buFont typeface="Trebuchet MS" pitchFamily="34" charset="0"/>
              <a:buChar char="−"/>
            </a:pPr>
            <a:r>
              <a:rPr lang="uk-UA" dirty="0" smtClean="0"/>
              <a:t> </a:t>
            </a:r>
            <a:r>
              <a:rPr lang="ru-RU" dirty="0"/>
              <a:t>Абсолютно </a:t>
            </a:r>
            <a:r>
              <a:rPr lang="ru-RU" dirty="0" err="1"/>
              <a:t>чистих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,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запозичень</a:t>
            </a:r>
            <a:r>
              <a:rPr lang="ru-RU" dirty="0"/>
              <a:t>,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 народу,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жив </a:t>
            </a:r>
            <a:r>
              <a:rPr lang="ru-RU" dirty="0" err="1"/>
              <a:t>ізольовано</a:t>
            </a:r>
            <a:r>
              <a:rPr lang="ru-RU" dirty="0"/>
              <a:t>, не </a:t>
            </a:r>
            <a:r>
              <a:rPr lang="ru-RU" dirty="0" err="1"/>
              <a:t>контактуючи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smtClean="0"/>
              <a:t>народами</a:t>
            </a:r>
            <a:r>
              <a:rPr lang="uk-UA" dirty="0"/>
              <a:t>.</a:t>
            </a:r>
            <a:endParaRPr lang="ru-RU" dirty="0" smtClean="0"/>
          </a:p>
          <a:p>
            <a:pPr marL="285750" indent="-285750">
              <a:buFont typeface="Trebuchet MS" pitchFamily="34" charset="0"/>
              <a:buChar char="−"/>
            </a:pP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/>
              <a:t>боротися</a:t>
            </a:r>
            <a:r>
              <a:rPr lang="ru-RU" dirty="0"/>
              <a:t> не </a:t>
            </a:r>
            <a:r>
              <a:rPr lang="ru-RU" dirty="0" err="1"/>
              <a:t>стільки</a:t>
            </a:r>
            <a:r>
              <a:rPr lang="ru-RU" dirty="0"/>
              <a:t> з самим фактом </a:t>
            </a:r>
            <a:r>
              <a:rPr lang="ru-RU" dirty="0" err="1"/>
              <a:t>існування</a:t>
            </a:r>
            <a:r>
              <a:rPr lang="ru-RU" dirty="0"/>
              <a:t> в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ru-RU" dirty="0" err="1"/>
              <a:t>запозичених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з </a:t>
            </a:r>
            <a:r>
              <a:rPr lang="ru-RU" dirty="0" err="1"/>
              <a:t>явищами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засмічення</a:t>
            </a:r>
            <a:r>
              <a:rPr lang="ru-RU" dirty="0"/>
              <a:t>,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суржиковими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руйнують</a:t>
            </a:r>
            <a:r>
              <a:rPr lang="ru-RU" dirty="0"/>
              <a:t> </a:t>
            </a:r>
            <a:r>
              <a:rPr lang="ru-RU" dirty="0" err="1"/>
              <a:t>національне</a:t>
            </a:r>
            <a:r>
              <a:rPr lang="ru-RU" dirty="0"/>
              <a:t> </a:t>
            </a:r>
            <a:r>
              <a:rPr lang="ru-RU" dirty="0" err="1"/>
              <a:t>єство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притуплюють</a:t>
            </a:r>
            <a:r>
              <a:rPr lang="ru-RU" dirty="0"/>
              <a:t> наше </a:t>
            </a:r>
            <a:r>
              <a:rPr lang="ru-RU" dirty="0" err="1"/>
              <a:t>мовне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 і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/>
              <a:t>спричинити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 </a:t>
            </a:r>
            <a:r>
              <a:rPr lang="ru-RU" dirty="0" err="1"/>
              <a:t>питомої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лексики</a:t>
            </a:r>
            <a:r>
              <a:rPr lang="ru-RU" dirty="0" smtClean="0"/>
              <a:t>.</a:t>
            </a:r>
          </a:p>
          <a:p>
            <a:pPr marL="285750" indent="-285750">
              <a:buFont typeface="Trebuchet MS" pitchFamily="34" charset="0"/>
              <a:buChar char="−"/>
            </a:pPr>
            <a:r>
              <a:rPr lang="uk-UA" dirty="0" smtClean="0"/>
              <a:t> </a:t>
            </a:r>
            <a:r>
              <a:rPr lang="uk-UA" dirty="0"/>
              <a:t>Слід відзначити велику вагу англіцизмів у процесі </a:t>
            </a:r>
            <a:r>
              <a:rPr lang="uk-UA" dirty="0" err="1"/>
              <a:t>формуваннясловника</a:t>
            </a:r>
            <a:r>
              <a:rPr lang="uk-UA" dirty="0"/>
              <a:t> молоді. Але не можна допустити, щоб такі процеси проходили </a:t>
            </a:r>
            <a:r>
              <a:rPr lang="uk-UA" dirty="0" smtClean="0"/>
              <a:t>стихійно.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8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292494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«ДЯКУЮ </a:t>
            </a:r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</a:t>
            </a:r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УВАГУ»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1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48680"/>
            <a:ext cx="7560840" cy="6408712"/>
          </a:xfrm>
        </p:spPr>
        <p:txBody>
          <a:bodyPr>
            <a:normAutofit/>
          </a:bodyPr>
          <a:lstStyle/>
          <a:p>
            <a:pPr algn="just"/>
            <a:r>
              <a:rPr lang="uk-UA" sz="1600" dirty="0" smtClean="0"/>
              <a:t>Мета </a:t>
            </a:r>
            <a:r>
              <a:rPr lang="uk-UA" sz="1600" dirty="0"/>
              <a:t>нашого дослідження полягає у встановленні </a:t>
            </a:r>
            <a:r>
              <a:rPr lang="uk-UA" sz="1600" dirty="0" smtClean="0"/>
              <a:t>ролі запозичень, виділенні позитивних і негативних аспектів впливу англіцизмів і основних причин появи запозичень в українській мові.</a:t>
            </a:r>
            <a:endParaRPr lang="ru-RU" sz="1600" dirty="0"/>
          </a:p>
          <a:p>
            <a:pPr algn="just"/>
            <a:r>
              <a:rPr lang="uk-UA" sz="1600" dirty="0"/>
              <a:t> </a:t>
            </a:r>
            <a:r>
              <a:rPr lang="uk-UA" sz="1600" dirty="0" smtClean="0"/>
              <a:t>Відповідно </a:t>
            </a:r>
            <a:r>
              <a:rPr lang="uk-UA" sz="1600" dirty="0"/>
              <a:t>до мети в роботі поставлено та вирішено такі завдання:</a:t>
            </a:r>
            <a:endParaRPr lang="ru-RU" sz="1600" dirty="0"/>
          </a:p>
          <a:p>
            <a:pPr algn="just"/>
            <a:r>
              <a:rPr lang="uk-UA" sz="1600" dirty="0"/>
              <a:t>- розглянуто історію </a:t>
            </a:r>
            <a:r>
              <a:rPr lang="uk-UA" sz="1600" dirty="0" smtClean="0"/>
              <a:t>виникнення англіцизмів;</a:t>
            </a:r>
            <a:endParaRPr lang="ru-RU" sz="1600" dirty="0"/>
          </a:p>
          <a:p>
            <a:pPr algn="just"/>
            <a:r>
              <a:rPr lang="uk-UA" sz="1600" dirty="0" smtClean="0"/>
              <a:t>- </a:t>
            </a:r>
            <a:r>
              <a:rPr lang="uk-UA" sz="1600" dirty="0"/>
              <a:t>зроблена спроба здійснення </a:t>
            </a:r>
            <a:r>
              <a:rPr lang="uk-UA" sz="1600" dirty="0" smtClean="0"/>
              <a:t>класифікацію англіцизмів за сферою їхнього використання;</a:t>
            </a:r>
            <a:endParaRPr lang="ru-RU" sz="1600" dirty="0"/>
          </a:p>
          <a:p>
            <a:pPr algn="just"/>
            <a:r>
              <a:rPr lang="uk-UA" sz="1600" dirty="0" smtClean="0"/>
              <a:t>- встановити причини запозичень іншомовних слів;</a:t>
            </a:r>
          </a:p>
          <a:p>
            <a:pPr algn="just"/>
            <a:r>
              <a:rPr lang="uk-UA" sz="1600" dirty="0" smtClean="0"/>
              <a:t>- </a:t>
            </a:r>
            <a:r>
              <a:rPr lang="uk-UA" sz="1600" dirty="0"/>
              <a:t>виявлено сфери використання запозичень в усній і писемній формах української мови, молодіжному жаргоні</a:t>
            </a:r>
            <a:r>
              <a:rPr lang="uk-UA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966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48680"/>
            <a:ext cx="7452320" cy="1944216"/>
          </a:xfrm>
        </p:spPr>
        <p:txBody>
          <a:bodyPr>
            <a:normAutofit/>
          </a:bodyPr>
          <a:lstStyle/>
          <a:p>
            <a:pPr algn="just"/>
            <a:r>
              <a:rPr lang="uk-UA" sz="1600" b="1" dirty="0" smtClean="0"/>
              <a:t>Об </a:t>
            </a:r>
            <a:r>
              <a:rPr lang="uk-UA" sz="1600" b="1" dirty="0" err="1"/>
              <a:t>'єктом</a:t>
            </a:r>
            <a:r>
              <a:rPr lang="uk-UA" sz="1600" b="1" dirty="0"/>
              <a:t> дослідження</a:t>
            </a:r>
            <a:r>
              <a:rPr lang="uk-UA" sz="1600" dirty="0"/>
              <a:t> є процес запозичення лексичних одиниць з англійської мови в українську, що посилився у зв'язку з суспільно-політичними та економічними змінами в українському </a:t>
            </a:r>
            <a:r>
              <a:rPr lang="uk-UA" sz="1600" dirty="0" smtClean="0"/>
              <a:t>суспільстві.   </a:t>
            </a:r>
            <a:endParaRPr lang="ru-RU" sz="1600" dirty="0"/>
          </a:p>
          <a:p>
            <a:pPr algn="just"/>
            <a:r>
              <a:rPr lang="uk-UA" sz="1600" b="1" dirty="0" smtClean="0"/>
              <a:t>Предметом </a:t>
            </a:r>
            <a:r>
              <a:rPr lang="uk-UA" sz="1600" b="1" dirty="0"/>
              <a:t>дослідження </a:t>
            </a:r>
            <a:r>
              <a:rPr lang="uk-UA" sz="1600" dirty="0"/>
              <a:t> є запозичені </a:t>
            </a:r>
            <a:r>
              <a:rPr lang="uk-UA" sz="1600" dirty="0" smtClean="0"/>
              <a:t>з </a:t>
            </a:r>
            <a:r>
              <a:rPr lang="uk-UA" sz="1600" dirty="0"/>
              <a:t>англійської мови слова та </a:t>
            </a:r>
            <a:r>
              <a:rPr lang="uk-UA" sz="1600" dirty="0" smtClean="0"/>
              <a:t>їхній вплив на молодіжний сленг.</a:t>
            </a:r>
            <a:endParaRPr lang="ru-RU" sz="1600" dirty="0"/>
          </a:p>
        </p:txBody>
      </p:sp>
      <p:sp>
        <p:nvSpPr>
          <p:cNvPr id="2" name="AutoShape 2" descr="http://shkola.ostriv.in.ua/images/publications/4/4613/13160313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shkola.ostriv.in.ua/images/publications/4/4613/131603137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52936"/>
            <a:ext cx="3165948" cy="294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1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06"/>
            <a:ext cx="9144000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effectLst/>
              </a:rPr>
              <a:t>Методи дослідження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1268760"/>
            <a:ext cx="745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Основним методом є описовий.</a:t>
            </a:r>
            <a:endParaRPr lang="ru-RU" dirty="0"/>
          </a:p>
          <a:p>
            <a:r>
              <a:rPr lang="uk-UA" dirty="0"/>
              <a:t>Джерельною базою нашого дослідження є англомовні словники, тлумачні словники, </a:t>
            </a:r>
            <a:r>
              <a:rPr lang="uk-UA" dirty="0" err="1"/>
              <a:t>словники</a:t>
            </a:r>
            <a:r>
              <a:rPr lang="uk-UA" dirty="0"/>
              <a:t> іншомовних слів.</a:t>
            </a:r>
            <a:endParaRPr lang="ru-RU" dirty="0"/>
          </a:p>
          <a:p>
            <a:endParaRPr lang="ru-RU" dirty="0"/>
          </a:p>
        </p:txBody>
      </p:sp>
      <p:sp>
        <p:nvSpPr>
          <p:cNvPr id="8" name="AutoShape 2" descr="http://spravka.ua/img/imginfo/4d089c17a2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62" y="2492896"/>
            <a:ext cx="3485178" cy="34851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50175"/>
            <a:ext cx="2949547" cy="363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5467" y="764704"/>
            <a:ext cx="644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Останнім часом спостерігається надмірне вживання запозичень, що обумовлює актуальність даної теми.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42032"/>
            <a:ext cx="3406826" cy="2267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61048"/>
            <a:ext cx="3541862" cy="221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6206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effectLst/>
              </a:rPr>
              <a:t>Лексичні групи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484784"/>
            <a:ext cx="745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Англійські лексичні запозичення, наявні в сучасній українській мові, </a:t>
            </a:r>
            <a:r>
              <a:rPr lang="uk-UA" dirty="0" smtClean="0"/>
              <a:t>можна </a:t>
            </a:r>
            <a:r>
              <a:rPr lang="uk-UA" dirty="0"/>
              <a:t>поділити на кілька груп.</a:t>
            </a:r>
            <a:endParaRPr lang="ru-RU" dirty="0"/>
          </a:p>
          <a:p>
            <a:r>
              <a:rPr lang="uk-UA" dirty="0"/>
              <a:t>До </a:t>
            </a:r>
            <a:r>
              <a:rPr lang="uk-UA" i="1" dirty="0"/>
              <a:t>першої групи</a:t>
            </a:r>
            <a:r>
              <a:rPr lang="uk-UA" dirty="0"/>
              <a:t> належать давно запозичені слова.</a:t>
            </a:r>
            <a:endParaRPr lang="ru-RU" dirty="0"/>
          </a:p>
          <a:p>
            <a:r>
              <a:rPr lang="uk-UA" dirty="0"/>
              <a:t>Наприклад: Бекон(</a:t>
            </a:r>
            <a:r>
              <a:rPr lang="en-US" dirty="0"/>
              <a:t>bacon</a:t>
            </a:r>
            <a:r>
              <a:rPr lang="uk-UA" dirty="0"/>
              <a:t>), Хуліган(</a:t>
            </a:r>
            <a:r>
              <a:rPr lang="en-US" dirty="0"/>
              <a:t>hooligan</a:t>
            </a:r>
            <a:r>
              <a:rPr lang="uk-UA" dirty="0"/>
              <a:t>), футбол(</a:t>
            </a:r>
            <a:r>
              <a:rPr lang="en-US" dirty="0"/>
              <a:t>football</a:t>
            </a:r>
            <a:r>
              <a:rPr lang="uk-UA" dirty="0"/>
              <a:t>).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352" y="3284984"/>
            <a:ext cx="3380888" cy="253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620688"/>
            <a:ext cx="745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До другої групи можна віднести слова, відомі в українській мові, але розташовані на периферії української лексичної системи.</a:t>
            </a:r>
            <a:endParaRPr lang="ru-RU" dirty="0"/>
          </a:p>
          <a:p>
            <a:r>
              <a:rPr lang="uk-UA" dirty="0"/>
              <a:t>Наприклад: </a:t>
            </a:r>
            <a:r>
              <a:rPr lang="uk-UA" dirty="0" err="1"/>
              <a:t>О-кей</a:t>
            </a:r>
            <a:r>
              <a:rPr lang="uk-UA" dirty="0"/>
              <a:t>(о-</a:t>
            </a:r>
            <a:r>
              <a:rPr lang="en-US" dirty="0"/>
              <a:t>key</a:t>
            </a:r>
            <a:r>
              <a:rPr lang="ru-RU" dirty="0"/>
              <a:t>), вестерн( </a:t>
            </a:r>
            <a:r>
              <a:rPr lang="en-US" dirty="0"/>
              <a:t>western</a:t>
            </a:r>
            <a:r>
              <a:rPr lang="ru-RU" dirty="0"/>
              <a:t>), ланч(</a:t>
            </a:r>
            <a:r>
              <a:rPr lang="en-US" dirty="0"/>
              <a:t>lunch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3241543" cy="2431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1466"/>
            <a:ext cx="3909405" cy="2438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79" y="4059957"/>
            <a:ext cx="7345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Третя </a:t>
            </a:r>
            <a:r>
              <a:rPr lang="uk-UA" dirty="0" err="1"/>
              <a:t>група-</a:t>
            </a:r>
            <a:r>
              <a:rPr lang="uk-UA" dirty="0"/>
              <a:t> це слова вже давно запозичені, але маловживані й тому маловідомі</a:t>
            </a:r>
            <a:endParaRPr lang="ru-RU" dirty="0"/>
          </a:p>
          <a:p>
            <a:r>
              <a:rPr lang="uk-UA" dirty="0"/>
              <a:t>Наприклад: Брокер(</a:t>
            </a:r>
            <a:r>
              <a:rPr lang="en-US" dirty="0"/>
              <a:t>broker</a:t>
            </a:r>
            <a:r>
              <a:rPr lang="uk-UA" dirty="0"/>
              <a:t>), менеджмент(</a:t>
            </a:r>
            <a:r>
              <a:rPr lang="en-US" dirty="0"/>
              <a:t>management</a:t>
            </a:r>
            <a:r>
              <a:rPr lang="uk-UA" dirty="0"/>
              <a:t>), імпічмент(</a:t>
            </a:r>
            <a:r>
              <a:rPr lang="en-US" dirty="0" err="1"/>
              <a:t>impichment</a:t>
            </a:r>
            <a:r>
              <a:rPr lang="uk-UA" dirty="0"/>
              <a:t>)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uk-UA" dirty="0"/>
              <a:t>До четвертої групи відносимо нові слова, що ввійшли або входять до вжитку за останні 15-20 років.</a:t>
            </a:r>
            <a:endParaRPr lang="ru-RU" dirty="0"/>
          </a:p>
          <a:p>
            <a:r>
              <a:rPr lang="uk-UA" dirty="0"/>
              <a:t>Прикладом можуть бути слова: </a:t>
            </a:r>
            <a:r>
              <a:rPr lang="uk-UA" dirty="0" err="1"/>
              <a:t>Грумінг</a:t>
            </a:r>
            <a:r>
              <a:rPr lang="uk-UA" dirty="0"/>
              <a:t>,</a:t>
            </a:r>
            <a:r>
              <a:rPr lang="uk-UA" dirty="0" err="1"/>
              <a:t>кайф</a:t>
            </a:r>
            <a:r>
              <a:rPr lang="uk-UA" dirty="0"/>
              <a:t>,піар,маркетинг.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8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69269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 </a:t>
            </a:r>
            <a:r>
              <a:rPr lang="uk-UA" dirty="0"/>
              <a:t>нових запозичень частина відразу входить в активний обіг, наприклад: маркетинг(</a:t>
            </a:r>
            <a:r>
              <a:rPr lang="en-US" dirty="0"/>
              <a:t>marketing</a:t>
            </a:r>
            <a:r>
              <a:rPr lang="uk-UA" dirty="0"/>
              <a:t>), менеджмент(</a:t>
            </a:r>
            <a:r>
              <a:rPr lang="en-US" dirty="0"/>
              <a:t>management</a:t>
            </a:r>
            <a:r>
              <a:rPr lang="uk-UA" dirty="0"/>
              <a:t>), </a:t>
            </a:r>
            <a:r>
              <a:rPr lang="uk-UA" dirty="0" err="1"/>
              <a:t>кайф</a:t>
            </a:r>
            <a:r>
              <a:rPr lang="uk-UA" dirty="0"/>
              <a:t>(</a:t>
            </a:r>
            <a:r>
              <a:rPr lang="en-US" dirty="0" err="1"/>
              <a:t>keif</a:t>
            </a:r>
            <a:r>
              <a:rPr lang="uk-UA" dirty="0"/>
              <a:t>), шоп(</a:t>
            </a:r>
            <a:r>
              <a:rPr lang="en-US" dirty="0"/>
              <a:t>shop</a:t>
            </a:r>
            <a:r>
              <a:rPr lang="uk-UA" dirty="0"/>
              <a:t>), </a:t>
            </a:r>
            <a:r>
              <a:rPr lang="uk-UA" dirty="0" err="1"/>
              <a:t>маркет</a:t>
            </a:r>
            <a:r>
              <a:rPr lang="uk-UA" dirty="0"/>
              <a:t>(</a:t>
            </a:r>
            <a:r>
              <a:rPr lang="en-US" dirty="0"/>
              <a:t>market</a:t>
            </a:r>
            <a:r>
              <a:rPr lang="uk-UA" dirty="0"/>
              <a:t>), імідж(</a:t>
            </a:r>
            <a:r>
              <a:rPr lang="en-US" dirty="0" smtClean="0"/>
              <a:t>image</a:t>
            </a:r>
            <a:r>
              <a:rPr lang="uk-UA" dirty="0" smtClean="0"/>
              <a:t>).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60848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668595"/>
            <a:ext cx="6876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англіцизми</a:t>
            </a:r>
            <a:r>
              <a:rPr lang="ru-RU" dirty="0" smtClean="0"/>
              <a:t> </a:t>
            </a:r>
            <a:r>
              <a:rPr lang="ru-RU" dirty="0" err="1" smtClean="0"/>
              <a:t>стосуються</a:t>
            </a:r>
            <a:r>
              <a:rPr lang="ru-RU" dirty="0" smtClean="0"/>
              <a:t> 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техніки: блюмінг, бульдозер, буфер, </a:t>
            </a:r>
            <a:r>
              <a:rPr lang="uk-UA" dirty="0" err="1" smtClean="0"/>
              <a:t>конвейєр</a:t>
            </a:r>
            <a:r>
              <a:rPr lang="uk-UA" dirty="0"/>
              <a:t>, </a:t>
            </a:r>
            <a:r>
              <a:rPr lang="uk-UA" dirty="0" err="1" smtClean="0"/>
              <a:t>кренінг</a:t>
            </a:r>
            <a:r>
              <a:rPr lang="uk-UA" dirty="0" smtClean="0"/>
              <a:t>, </a:t>
            </a:r>
            <a:r>
              <a:rPr lang="uk-UA" dirty="0" err="1" smtClean="0"/>
              <a:t>тендерфільм</a:t>
            </a:r>
            <a:r>
              <a:rPr lang="uk-UA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політики, економіки та торгівлі: </a:t>
            </a:r>
            <a:r>
              <a:rPr lang="uk-UA" dirty="0" smtClean="0"/>
              <a:t>банк, </a:t>
            </a:r>
            <a:r>
              <a:rPr lang="uk-UA" dirty="0"/>
              <a:t>бюджет, гангстер, </a:t>
            </a:r>
            <a:r>
              <a:rPr lang="uk-UA" dirty="0" smtClean="0"/>
              <a:t>демпінг, інтерв’ю</a:t>
            </a:r>
            <a:r>
              <a:rPr lang="uk-UA" dirty="0"/>
              <a:t>, лідер, мітинг, </a:t>
            </a:r>
            <a:r>
              <a:rPr lang="uk-UA" dirty="0"/>
              <a:t>бізнес, бізнесмен, прас, </a:t>
            </a:r>
            <a:r>
              <a:rPr lang="uk-UA" dirty="0" err="1"/>
              <a:t>ділер</a:t>
            </a:r>
            <a:r>
              <a:rPr lang="uk-UA" dirty="0"/>
              <a:t>, </a:t>
            </a:r>
            <a:r>
              <a:rPr lang="uk-UA" dirty="0" smtClean="0"/>
              <a:t>імпічмент;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спорту: аут, бокс, боксер, </a:t>
            </a:r>
            <a:r>
              <a:rPr lang="uk-UA" dirty="0" smtClean="0"/>
              <a:t>волейбол</a:t>
            </a:r>
            <a:r>
              <a:rPr lang="uk-UA" dirty="0"/>
              <a:t>, гол, голкіпер, матч, </a:t>
            </a:r>
            <a:r>
              <a:rPr lang="uk-UA" dirty="0" smtClean="0"/>
              <a:t>нокаут</a:t>
            </a:r>
            <a:r>
              <a:rPr lang="uk-UA" dirty="0"/>
              <a:t>, раунд, рекорд, </a:t>
            </a:r>
            <a:r>
              <a:rPr lang="uk-UA" dirty="0" smtClean="0"/>
              <a:t>старт</a:t>
            </a:r>
            <a:r>
              <a:rPr lang="uk-UA" dirty="0"/>
              <a:t>, </a:t>
            </a:r>
            <a:r>
              <a:rPr lang="uk-UA" dirty="0" smtClean="0"/>
              <a:t>фініш;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одягу й тканин: </a:t>
            </a:r>
            <a:r>
              <a:rPr lang="uk-UA" dirty="0" err="1" smtClean="0"/>
              <a:t>бджемпер</a:t>
            </a:r>
            <a:r>
              <a:rPr lang="uk-UA" dirty="0"/>
              <a:t>, піджак, </a:t>
            </a:r>
            <a:r>
              <a:rPr lang="uk-UA" dirty="0" smtClean="0"/>
              <a:t>піжама, смокінг;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їжі та напоїв: біфштекс, кекс, пудинг, пунш, </a:t>
            </a:r>
            <a:r>
              <a:rPr lang="uk-UA" dirty="0" smtClean="0"/>
              <a:t>ром, сандвіч;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культури</a:t>
            </a:r>
            <a:r>
              <a:rPr lang="ru-RU" dirty="0"/>
              <a:t>: </a:t>
            </a:r>
            <a:r>
              <a:rPr lang="ru-RU" dirty="0" smtClean="0"/>
              <a:t>джаз</a:t>
            </a:r>
            <a:r>
              <a:rPr lang="ru-RU" dirty="0"/>
              <a:t>, клоун, клуб, </a:t>
            </a:r>
            <a:r>
              <a:rPr lang="ru-RU" dirty="0" smtClean="0"/>
              <a:t>комфорт, сквер, </a:t>
            </a:r>
            <a:r>
              <a:rPr lang="ru-RU" dirty="0" err="1" smtClean="0"/>
              <a:t>хол</a:t>
            </a:r>
            <a:r>
              <a:rPr lang="ru-RU" dirty="0" smtClean="0"/>
              <a:t> </a:t>
            </a:r>
            <a:r>
              <a:rPr lang="uk-UA" dirty="0" smtClean="0"/>
              <a:t>шоу-бізнес, </a:t>
            </a:r>
            <a:r>
              <a:rPr lang="uk-UA" dirty="0"/>
              <a:t>фан-клуб, </a:t>
            </a:r>
            <a:r>
              <a:rPr lang="uk-UA" dirty="0" err="1"/>
              <a:t>сингл</a:t>
            </a:r>
            <a:r>
              <a:rPr lang="uk-UA" dirty="0"/>
              <a:t>, </a:t>
            </a:r>
            <a:r>
              <a:rPr lang="uk-UA" dirty="0" err="1" smtClean="0"/>
              <a:t>саунд-трек</a:t>
            </a:r>
            <a:r>
              <a:rPr lang="uk-UA" dirty="0"/>
              <a:t>;</a:t>
            </a:r>
            <a:endParaRPr lang="ru-RU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у сфері побуту: </a:t>
            </a:r>
            <a:r>
              <a:rPr lang="uk-UA" dirty="0" err="1"/>
              <a:t>відеоплеєр</a:t>
            </a:r>
            <a:r>
              <a:rPr lang="uk-UA" dirty="0"/>
              <a:t>, </a:t>
            </a:r>
            <a:r>
              <a:rPr lang="uk-UA" dirty="0" err="1"/>
              <a:t>сі-ді-плейер</a:t>
            </a:r>
            <a:r>
              <a:rPr lang="uk-UA" dirty="0"/>
              <a:t>, міксер, тостер, маркер, </a:t>
            </a:r>
            <a:r>
              <a:rPr lang="uk-UA" dirty="0" err="1"/>
              <a:t>пейджер</a:t>
            </a:r>
            <a:r>
              <a:rPr lang="uk-UA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642025"/>
            <a:ext cx="1972794" cy="1590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64591"/>
            <a:ext cx="1944216" cy="16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</TotalTime>
  <Words>786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Методи дослідження</vt:lpstr>
      <vt:lpstr>Презентация PowerPoint</vt:lpstr>
      <vt:lpstr>Лексичні групи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Молодіжні жаргонізми</vt:lpstr>
      <vt:lpstr>Презентация PowerPoint</vt:lpstr>
      <vt:lpstr>Презентация PowerPoint</vt:lpstr>
      <vt:lpstr>ВИСНОВКИ</vt:lpstr>
      <vt:lpstr>Презентация PowerPoint</vt:lpstr>
    </vt:vector>
  </TitlesOfParts>
  <Company>SPecialiST RePack &amp;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17</cp:revision>
  <dcterms:created xsi:type="dcterms:W3CDTF">2013-11-30T11:20:05Z</dcterms:created>
  <dcterms:modified xsi:type="dcterms:W3CDTF">2014-01-30T22:22:04Z</dcterms:modified>
</cp:coreProperties>
</file>