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D00709"/>
    <a:srgbClr val="4A0608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3296" autoAdjust="0"/>
  </p:normalViewPr>
  <p:slideViewPr>
    <p:cSldViewPr>
      <p:cViewPr>
        <p:scale>
          <a:sx n="100" d="100"/>
          <a:sy n="100" d="100"/>
        </p:scale>
        <p:origin x="-510" y="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02C88D-937E-41A5-B5F8-2A29A94296D0}" type="datetimeFigureOut">
              <a:rPr lang="ru-RU"/>
              <a:pPr>
                <a:defRPr/>
              </a:pPr>
              <a:t>07.04.2013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9E7A59-83E9-494E-BB5E-9E8F286ED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719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630BD-ED6A-4CB7-A637-8736FA04EC34}" type="datetimeFigureOut">
              <a:rPr lang="ru-RU" smtClean="0"/>
              <a:pPr>
                <a:defRPr/>
              </a:pPr>
              <a:t>07.04.2013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4019FF-C523-4FF6-827A-8402AE1394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521FD-CE83-4A4F-9940-D0E52A786637}" type="datetimeFigureOut">
              <a:rPr lang="ru-RU" smtClean="0"/>
              <a:pPr>
                <a:defRPr/>
              </a:pPr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5031-BADF-4134-B62A-4704B525BF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01A7C-8721-4F12-8D6F-6EDF7C5F9678}" type="datetimeFigureOut">
              <a:rPr lang="ru-RU" smtClean="0"/>
              <a:pPr>
                <a:defRPr/>
              </a:pPr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6885C-7AE5-44C4-92EA-CB7E471BB8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E75D4BF-D8DC-4D92-ABFB-EC28F8F15ED4}" type="datetimeFigureOut">
              <a:rPr lang="ru-RU" smtClean="0"/>
              <a:pPr>
                <a:defRPr/>
              </a:pPr>
              <a:t>07.04.2013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FC0F680-44F1-4C7C-9E6A-3EA0A5E270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6E90B-EAE0-41CA-88BE-D3F0FD103E38}" type="datetimeFigureOut">
              <a:rPr lang="ru-RU" smtClean="0"/>
              <a:pPr>
                <a:defRPr/>
              </a:pPr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13B9C-9D39-4212-98B7-F58560FB82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5D4FF-CA21-4469-A100-32C3464DCDDE}" type="datetimeFigureOut">
              <a:rPr lang="ru-RU" smtClean="0"/>
              <a:pPr>
                <a:defRPr/>
              </a:pPr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3467C-CF78-464C-A2F6-D0BA428518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DE03A-95E1-40C5-BAF9-F85070EEDC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04B93C-64EF-4447-B310-D733B1C9FE29}" type="datetimeFigureOut">
              <a:rPr lang="ru-RU" smtClean="0"/>
              <a:pPr>
                <a:defRPr/>
              </a:pPr>
              <a:t>07.04.2013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50F26-98FF-4DD1-BC7F-5F4E82FAA970}" type="datetimeFigureOut">
              <a:rPr lang="ru-RU" smtClean="0"/>
              <a:pPr>
                <a:defRPr/>
              </a:pPr>
              <a:t>07.04.2013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6547D-7E00-40E4-9C61-97E449A8FB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4EFA60-BB81-490B-ABE5-1B6F1BDAA29F}" type="datetimeFigureOut">
              <a:rPr lang="ru-RU" smtClean="0"/>
              <a:pPr>
                <a:defRPr/>
              </a:pPr>
              <a:t>07.04.2013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3E51-F5A6-4496-A71B-58650A162D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CB82A34-BE23-45D2-A889-1A8DF93CE981}" type="datetimeFigureOut">
              <a:rPr lang="ru-RU" smtClean="0"/>
              <a:pPr>
                <a:defRPr/>
              </a:pPr>
              <a:t>07.04.2013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862D2F2-BE41-431B-B8B9-55F2E15BB4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C23A7-AD6F-4AEF-A451-769AFE7A2FCD}" type="datetimeFigureOut">
              <a:rPr lang="ru-RU" smtClean="0"/>
              <a:pPr>
                <a:defRPr/>
              </a:pPr>
              <a:t>07.04.2013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761339-59E1-44A2-BE43-79769B4060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522528-63DB-4A94-8F3F-E0DE3B7ED19D}" type="datetimeFigureOut">
              <a:rPr lang="ru-RU" smtClean="0"/>
              <a:pPr>
                <a:defRPr/>
              </a:pPr>
              <a:t>07.04.2013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3F436D-ED72-4EE0-9C99-80715869D4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0"/>
            <a:ext cx="8439472" cy="1268760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Фінансове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право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847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005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23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Фінансове право </a:t>
            </a:r>
            <a:r>
              <a:rPr lang="uk-UA" dirty="0"/>
              <a:t>- галузь юридичної науки, а також галузь права, предметом якої є суспільні відносини, пов'язані з утворенням і витрачанням публічних фінансів (</a:t>
            </a:r>
            <a:r>
              <a:rPr lang="uk-UA" dirty="0" err="1"/>
              <a:t>фінансів</a:t>
            </a:r>
            <a:r>
              <a:rPr lang="uk-UA" dirty="0"/>
              <a:t> держави та місцевого самоврядування), необхідних для реалізації публічних функцій.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4" y="1700807"/>
            <a:ext cx="6523198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7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FF0000"/>
                </a:solidFill>
              </a:rPr>
              <a:t>Предмет фінансового права</a:t>
            </a:r>
          </a:p>
          <a:p>
            <a:endParaRPr lang="uk-UA" sz="1600" dirty="0"/>
          </a:p>
          <a:p>
            <a:r>
              <a:rPr lang="uk-UA" sz="1600" dirty="0"/>
              <a:t>Предмет фінансового права - суспільні відносини з освіти і витрачання публічних фінансів, призначених для здійснення публічних функцій. У предмет фінансового права входять, в основному, податкові відносини і діяльність щодо витрачання публічних коштів. В умовах державної монополії на фінансова справа в Росії в радянський період частинами предмета фінансового права вважалися так звані кредитно-розрахункові відносини та подібні їм (страхові, валютні тощо). Відповідно, після роздержавлення фінансової справи відповідні області зазвичай продовжували розглядатися як частини фінансового права. У той же час, класичний підхід до фінансового права передбачає, що воно є відносно самостійної (з точки зору предмета) </a:t>
            </a:r>
            <a:r>
              <a:rPr lang="uk-UA" sz="1600" dirty="0" err="1"/>
              <a:t>подотраслью</a:t>
            </a:r>
            <a:r>
              <a:rPr lang="uk-UA" sz="1600" dirty="0"/>
              <a:t> публічного права, а останнє характеризується так званим «методом влади-підпорядкування» (більш правильно - суспільно-службовим методом). Відносини, що виходять за рамки публічного права і регульовані «методом рівності», повинні розглядатися як частина цивільного (приватного), а не фінансового права. Наприклад, такими є відносини громадян і організацій з приватними банками і страховиками (під приватними тут розуміються будь недержавні та </a:t>
            </a:r>
            <a:r>
              <a:rPr lang="uk-UA" sz="1600" dirty="0" err="1"/>
              <a:t>немуніціпальние</a:t>
            </a:r>
            <a:r>
              <a:rPr lang="uk-UA" sz="1600" dirty="0"/>
              <a:t>, а не тільки належать одній групі осіб). Нарешті, і з публічного права в фінансове право як відносно самостійну підгалузь з точки зору предмета виділяються лише ті області, які прямо регулюють утворення і витрачання публічних </a:t>
            </a:r>
          </a:p>
        </p:txBody>
      </p:sp>
    </p:spTree>
    <p:extLst>
      <p:ext uri="{BB962C8B-B14F-4D97-AF65-F5344CB8AC3E}">
        <p14:creationId xmlns:p14="http://schemas.microsoft.com/office/powerpoint/2010/main" val="196629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3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фінансів. Так, відносини з ліцензування тієї ж банківської або страхової діяльності, валютний контроль, регулювання аудиту і т. п. тяжіють до предмета «спільного» адміністративного права, нерозривно пов'язані з </a:t>
            </a:r>
            <a:r>
              <a:rPr lang="uk-UA" sz="1600" dirty="0" err="1"/>
              <a:t>загальноадміністративної</a:t>
            </a:r>
            <a:r>
              <a:rPr lang="uk-UA" sz="1600" dirty="0"/>
              <a:t> доктриною нагляду, а в частині економіки більш тяжіють до цивільного (приватного) права , значить, відносно самостійну галузь за своєю природою не утворюють. Лише податковий контроль і фінансово-бюджетний нагляд, оскільки вони тісно пов'язані з особливим економічним, а не тільки управлінським наповненням публічних функцій, можуть розглядатися як частина предмета фінансового права, суміжна з </a:t>
            </a:r>
            <a:r>
              <a:rPr lang="uk-UA" sz="1600" dirty="0" err="1"/>
              <a:t>Загальноадміністративні</a:t>
            </a:r>
            <a:r>
              <a:rPr lang="uk-UA" sz="1600" dirty="0"/>
              <a:t> правом. Концепція фінансового права як підгалузі публічного права про утворення та витрачання публічних фінансів заснована на тому, що саме ці області публічних функцій мають особливе економічне наповнення, якого немає в «</a:t>
            </a:r>
            <a:r>
              <a:rPr lang="uk-UA" sz="1600" dirty="0" err="1"/>
              <a:t>Загальноадміністративні</a:t>
            </a:r>
            <a:r>
              <a:rPr lang="uk-UA" sz="1600" dirty="0"/>
              <a:t>» право, яке регулює публічне управління. Разом з тим, повної самостійності фінансового права не може бути: характер економічного наповнення норм фінансового права </a:t>
            </a:r>
            <a:r>
              <a:rPr lang="uk-UA" sz="1600" dirty="0" err="1"/>
              <a:t>грунтується</a:t>
            </a:r>
            <a:r>
              <a:rPr lang="uk-UA" sz="1600" dirty="0"/>
              <a:t> на </a:t>
            </a:r>
            <a:r>
              <a:rPr lang="uk-UA" sz="1600" dirty="0" err="1"/>
              <a:t>загальноадміністративних</a:t>
            </a:r>
            <a:r>
              <a:rPr lang="uk-UA" sz="1600" dirty="0"/>
              <a:t> засадах, таких, як службова, функціональна заданість, обмеженість публічно-правових майнових обтяжень (на відміну від класичної, в радянській доктрині, йшлося виключно про владному характері), в тому числі податкових зобов'язань, а також прямий зв'язок витрачання публічних фінансів з адміністративно-правовим розкриттям публічних </a:t>
            </a:r>
            <a:r>
              <a:rPr lang="uk-UA" sz="1600" dirty="0" smtClean="0"/>
              <a:t>функцій</a:t>
            </a:r>
            <a:r>
              <a:rPr lang="en-US" sz="1600" dirty="0"/>
              <a:t>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64353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rgbClr val="FF0000"/>
                </a:solidFill>
              </a:rPr>
              <a:t>Фінансові правовідносини</a:t>
            </a:r>
          </a:p>
          <a:p>
            <a:endParaRPr lang="uk-UA" sz="1400" dirty="0"/>
          </a:p>
          <a:p>
            <a:endParaRPr lang="uk-UA" sz="1400" dirty="0"/>
          </a:p>
          <a:p>
            <a:r>
              <a:rPr lang="uk-UA" sz="1400" dirty="0"/>
              <a:t>Верховна Рада України як суб’єкт фінансових правовідносин</a:t>
            </a:r>
          </a:p>
          <a:p>
            <a:r>
              <a:rPr lang="uk-UA" sz="1400" dirty="0"/>
              <a:t> Повноваження Верховної Ради України у сфері фінансів:</a:t>
            </a:r>
          </a:p>
          <a:p>
            <a:r>
              <a:rPr lang="uk-UA" sz="1400" dirty="0"/>
              <a:t> · прийняття законів, у тому числі у сфері фінансів (п.3 ст.85 Конституції України) – зокрема виключно законами України встановлюються: державний бюджет України і бюджетна система України; система оподаткування, податки і збори; засади створення і функціонування фінансового, грошового, кредитного та інвестиційного ринків; статус національної валюти, а також статус іноземних валют на території України; порядок утворення і погашення державного внутрішнього і зовнішнього боргу; порядок випуску та обігу державних цінних паперів, їх види і типи (п.1 ч.2 ст.92 Конституції України);</a:t>
            </a:r>
          </a:p>
          <a:p>
            <a:r>
              <a:rPr lang="uk-UA" sz="1400" dirty="0"/>
              <a:t> · затвердження Державного бюджету України та внесення змін до нього; контроль за виконанням Державного бюджету України, прийняття рішення щодо звіту про його виконання (п.4; </a:t>
            </a:r>
          </a:p>
          <a:p>
            <a:r>
              <a:rPr lang="uk-UA" sz="1400" dirty="0"/>
              <a:t> · затвердження загальнодержавних програм економічного, розвитку (п.6 ст.85 Конституції України);</a:t>
            </a:r>
          </a:p>
          <a:p>
            <a:r>
              <a:rPr lang="uk-UA" sz="1400" dirty="0"/>
              <a:t> · здійснення контролю за діяльністю Кабінету Міністрів України відповідно до Конституції (п.13 ст.85 Конституції України);</a:t>
            </a:r>
          </a:p>
          <a:p>
            <a:r>
              <a:rPr lang="uk-UA" sz="1400" dirty="0"/>
              <a:t> · затвердження рішень про надання Україною позик і економічної допомоги іноземним державам та міжнародним організаціям, а також про одержання Україною від іноземних держав, банків і міжнародних фінансових організацій позик, не передбачених Державним бюджетом України, здійснення контролю за їх використанням (п.14 ст.85 Конституції України);</a:t>
            </a:r>
          </a:p>
          <a:p>
            <a:r>
              <a:rPr lang="uk-UA" sz="1400" dirty="0"/>
              <a:t> · призначення чи обрання на посади, звільнення з посад посадових осіб, зокрема: </a:t>
            </a:r>
          </a:p>
          <a:p>
            <a:r>
              <a:rPr lang="uk-UA" sz="1400" dirty="0"/>
              <a:t> 1) призначення на посади та звільнення з посад Голови та інших членів Рахункової палати;</a:t>
            </a:r>
          </a:p>
          <a:p>
            <a:r>
              <a:rPr lang="uk-UA" sz="1400" dirty="0"/>
              <a:t> 2) призначення на посаду та звільнення з посади Голови</a:t>
            </a:r>
          </a:p>
          <a:p>
            <a:r>
              <a:rPr lang="uk-UA" sz="1400" dirty="0"/>
              <a:t> Національного банку України за поданням Президента України;</a:t>
            </a:r>
          </a:p>
          <a:p>
            <a:r>
              <a:rPr lang="uk-UA" sz="1400" dirty="0"/>
              <a:t> 3) призначення та звільнення половини складу Ради</a:t>
            </a:r>
          </a:p>
          <a:p>
            <a:r>
              <a:rPr lang="uk-UA" sz="1400" dirty="0"/>
              <a:t> Національного банку України (пп.16,18,19 ст.85 Конституції України</a:t>
            </a:r>
            <a:r>
              <a:rPr lang="uk-UA" sz="1400" dirty="0" smtClean="0"/>
              <a:t>);Верховна </a:t>
            </a:r>
            <a:r>
              <a:rPr lang="uk-UA" sz="1400" dirty="0"/>
              <a:t>Рада України здійснює інші повноваження, які відповідно до Конституції України віднесені до її відання</a:t>
            </a:r>
            <a:r>
              <a:rPr lang="uk-UA" sz="1400" dirty="0" smtClean="0"/>
              <a:t>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6116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Президент України як суб’єкт фінансових правовідносин</a:t>
            </a:r>
          </a:p>
          <a:p>
            <a:r>
              <a:rPr lang="uk-UA" sz="1600" dirty="0"/>
              <a:t> Повноваження Президента України у сфері фінансів:</a:t>
            </a:r>
          </a:p>
          <a:p>
            <a:r>
              <a:rPr lang="uk-UA" sz="1600" dirty="0"/>
              <a:t> - підписання законів/накладення вето на закони у сфері фінансів;</a:t>
            </a:r>
          </a:p>
          <a:p>
            <a:r>
              <a:rPr lang="uk-UA" sz="1600" dirty="0"/>
              <a:t> - призначення половини складу Ради Національного банку України;</a:t>
            </a:r>
          </a:p>
          <a:p>
            <a:r>
              <a:rPr lang="uk-UA" sz="1600" dirty="0"/>
              <a:t> - призначення Міністра фінансів України, Міністра економіки України;</a:t>
            </a:r>
          </a:p>
          <a:p>
            <a:r>
              <a:rPr lang="uk-UA" sz="1600" dirty="0"/>
              <a:t> - призначає на посаду та звільняє з посади Голову Державної податкової Адміністрації України за поданням Прем'єр-міністра України; </a:t>
            </a:r>
          </a:p>
          <a:p>
            <a:r>
              <a:rPr lang="uk-UA" sz="1600" dirty="0"/>
              <a:t> - скасовує акти КМУ, у тому числі у сфері фінансів; </a:t>
            </a:r>
          </a:p>
          <a:p>
            <a:r>
              <a:rPr lang="uk-UA" sz="1600" dirty="0"/>
              <a:t> - видає укази, у тому числі у сфері фінансів.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08920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rgbClr val="FF0000"/>
                </a:solidFill>
              </a:rPr>
              <a:t>Кабінет Міністрів України як суб’єкт фінансових правовідносин</a:t>
            </a:r>
          </a:p>
          <a:p>
            <a:endParaRPr lang="uk-UA" sz="1400" dirty="0"/>
          </a:p>
          <a:p>
            <a:r>
              <a:rPr lang="uk-UA" sz="1400" dirty="0"/>
              <a:t> Повноваження КМУ у сфері фінансів:</a:t>
            </a:r>
          </a:p>
          <a:p>
            <a:r>
              <a:rPr lang="uk-UA" sz="1400" dirty="0"/>
              <a:t> 1) забезпечує економічну самостійність України;</a:t>
            </a:r>
          </a:p>
          <a:p>
            <a:r>
              <a:rPr lang="uk-UA" sz="1400" dirty="0"/>
              <a:t> 2) забезпечує проведення фінансової, цінової, інвестиційної та податкової політики;</a:t>
            </a:r>
          </a:p>
          <a:p>
            <a:r>
              <a:rPr lang="uk-UA" sz="1400" dirty="0"/>
              <a:t> 3) розробляє і здійснює загальнодержавну програму</a:t>
            </a:r>
          </a:p>
          <a:p>
            <a:r>
              <a:rPr lang="uk-UA" sz="1400" dirty="0"/>
              <a:t> економічного розвитку України;</a:t>
            </a:r>
          </a:p>
          <a:p>
            <a:r>
              <a:rPr lang="uk-UA" sz="1400" dirty="0"/>
              <a:t> 4) розробляє проект закону про Державний бюджет України і забезпечує виконання затвердженого Верховною Радою України Державного бюджету України, подає Верховній Раді України звіт про його виконання;</a:t>
            </a:r>
          </a:p>
          <a:p>
            <a:r>
              <a:rPr lang="uk-UA" sz="1400" dirty="0"/>
              <a:t> 5) організовує і забезпечує здійснення зовнішньоекономічної діяльності України, митної справи; </a:t>
            </a:r>
          </a:p>
          <a:p>
            <a:r>
              <a:rPr lang="uk-UA" sz="1400" dirty="0"/>
              <a:t> 6) спрямовує і координує роботу міністерств, зокрема, міністерства фінансів, міністерства економіки, інших органів</a:t>
            </a:r>
          </a:p>
          <a:p>
            <a:r>
              <a:rPr lang="uk-UA" sz="1400" dirty="0"/>
              <a:t> виконавчої влади, зокрема, ДПА;</a:t>
            </a:r>
          </a:p>
          <a:p>
            <a:r>
              <a:rPr lang="uk-UA" sz="1400" dirty="0"/>
              <a:t> 7) виконує інші функції, визначені Конституцією та законами</a:t>
            </a:r>
          </a:p>
          <a:p>
            <a:r>
              <a:rPr lang="uk-UA" sz="1400" dirty="0"/>
              <a:t> України, актами Президента України.</a:t>
            </a:r>
          </a:p>
          <a:p>
            <a:r>
              <a:rPr lang="uk-UA" sz="1400" dirty="0"/>
              <a:t> 8) подає до ВРУ Основні напрямки бюджетної політики на наступний бюджетний період.</a:t>
            </a:r>
          </a:p>
        </p:txBody>
      </p:sp>
    </p:spTree>
    <p:extLst>
      <p:ext uri="{BB962C8B-B14F-4D97-AF65-F5344CB8AC3E}">
        <p14:creationId xmlns:p14="http://schemas.microsoft.com/office/powerpoint/2010/main" val="2446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1519</TotalTime>
  <Words>1022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Фінансове право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</dc:creator>
  <cp:lastModifiedBy>Win7</cp:lastModifiedBy>
  <cp:revision>148</cp:revision>
  <dcterms:created xsi:type="dcterms:W3CDTF">2012-06-30T20:30:48Z</dcterms:created>
  <dcterms:modified xsi:type="dcterms:W3CDTF">2013-04-07T19:33:47Z</dcterms:modified>
</cp:coreProperties>
</file>