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1" r:id="rId1"/>
  </p:sldMasterIdLst>
  <p:notesMasterIdLst>
    <p:notesMasterId r:id="rId11"/>
  </p:notesMasterIdLst>
  <p:sldIdLst>
    <p:sldId id="256" r:id="rId2"/>
    <p:sldId id="263" r:id="rId3"/>
    <p:sldId id="257" r:id="rId4"/>
    <p:sldId id="258" r:id="rId5"/>
    <p:sldId id="259" r:id="rId6"/>
    <p:sldId id="260" r:id="rId7"/>
    <p:sldId id="261" r:id="rId8"/>
    <p:sldId id="262"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8" autoAdjust="0"/>
    <p:restoredTop sz="94660"/>
  </p:normalViewPr>
  <p:slideViewPr>
    <p:cSldViewPr snapToGrid="0">
      <p:cViewPr varScale="1">
        <p:scale>
          <a:sx n="119" d="100"/>
          <a:sy n="119" d="100"/>
        </p:scale>
        <p:origin x="114"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DAD560-0DFC-4E76-B13A-D55BD1AAFC87}" type="datetimeFigureOut">
              <a:rPr lang="ru-RU"/>
              <a:t>03.02.2015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39C05A-75C9-44F1-B7CF-C13A644DDF4D}" type="slidenum">
              <a:rPr lang="ru-RU"/>
              <a:t>‹#›</a:t>
            </a:fld>
            <a:endParaRPr lang="ru-RU"/>
          </a:p>
        </p:txBody>
      </p:sp>
    </p:spTree>
    <p:extLst>
      <p:ext uri="{BB962C8B-B14F-4D97-AF65-F5344CB8AC3E}">
        <p14:creationId xmlns:p14="http://schemas.microsoft.com/office/powerpoint/2010/main" val="1208126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1</a:t>
            </a:fld>
            <a:endParaRPr lang="ru-RU"/>
          </a:p>
        </p:txBody>
      </p:sp>
    </p:spTree>
    <p:extLst>
      <p:ext uri="{BB962C8B-B14F-4D97-AF65-F5344CB8AC3E}">
        <p14:creationId xmlns:p14="http://schemas.microsoft.com/office/powerpoint/2010/main" val="26019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2</a:t>
            </a:fld>
            <a:endParaRPr lang="ru-RU"/>
          </a:p>
        </p:txBody>
      </p:sp>
    </p:spTree>
    <p:extLst>
      <p:ext uri="{BB962C8B-B14F-4D97-AF65-F5344CB8AC3E}">
        <p14:creationId xmlns:p14="http://schemas.microsoft.com/office/powerpoint/2010/main" val="779717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3</a:t>
            </a:fld>
            <a:endParaRPr lang="ru-RU"/>
          </a:p>
        </p:txBody>
      </p:sp>
    </p:spTree>
    <p:extLst>
      <p:ext uri="{BB962C8B-B14F-4D97-AF65-F5344CB8AC3E}">
        <p14:creationId xmlns:p14="http://schemas.microsoft.com/office/powerpoint/2010/main" val="2703486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4</a:t>
            </a:fld>
            <a:endParaRPr lang="ru-RU"/>
          </a:p>
        </p:txBody>
      </p:sp>
    </p:spTree>
    <p:extLst>
      <p:ext uri="{BB962C8B-B14F-4D97-AF65-F5344CB8AC3E}">
        <p14:creationId xmlns:p14="http://schemas.microsoft.com/office/powerpoint/2010/main" val="3923641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5</a:t>
            </a:fld>
            <a:endParaRPr lang="ru-RU"/>
          </a:p>
        </p:txBody>
      </p:sp>
    </p:spTree>
    <p:extLst>
      <p:ext uri="{BB962C8B-B14F-4D97-AF65-F5344CB8AC3E}">
        <p14:creationId xmlns:p14="http://schemas.microsoft.com/office/powerpoint/2010/main" val="15007050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6</a:t>
            </a:fld>
            <a:endParaRPr lang="ru-RU"/>
          </a:p>
        </p:txBody>
      </p:sp>
    </p:spTree>
    <p:extLst>
      <p:ext uri="{BB962C8B-B14F-4D97-AF65-F5344CB8AC3E}">
        <p14:creationId xmlns:p14="http://schemas.microsoft.com/office/powerpoint/2010/main" val="3732505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7</a:t>
            </a:fld>
            <a:endParaRPr lang="ru-RU"/>
          </a:p>
        </p:txBody>
      </p:sp>
    </p:spTree>
    <p:extLst>
      <p:ext uri="{BB962C8B-B14F-4D97-AF65-F5344CB8AC3E}">
        <p14:creationId xmlns:p14="http://schemas.microsoft.com/office/powerpoint/2010/main" val="3267240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8</a:t>
            </a:fld>
            <a:endParaRPr lang="ru-RU"/>
          </a:p>
        </p:txBody>
      </p:sp>
    </p:spTree>
    <p:extLst>
      <p:ext uri="{BB962C8B-B14F-4D97-AF65-F5344CB8AC3E}">
        <p14:creationId xmlns:p14="http://schemas.microsoft.com/office/powerpoint/2010/main" val="2404341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C239C05A-75C9-44F1-B7CF-C13A644DDF4D}" type="slidenum">
              <a:rPr lang="ru-RU"/>
              <a:t>‹#›</a:t>
            </a:fld>
            <a:endParaRPr lang="ru-RU"/>
          </a:p>
        </p:txBody>
      </p:sp>
    </p:spTree>
    <p:extLst>
      <p:ext uri="{BB962C8B-B14F-4D97-AF65-F5344CB8AC3E}">
        <p14:creationId xmlns:p14="http://schemas.microsoft.com/office/powerpoint/2010/main" val="569011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899159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7496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120250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492750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5565283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673248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003611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28001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907462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536845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796027F-7875-4030-9381-8BD8C4F21935}" type="datetimeFigureOut">
              <a:rPr lang="en-US" smtClean="0"/>
              <a:t>2/3/2015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607971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690698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2/3/2015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386582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94137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20809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755733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509A250-FF31-4206-8172-F9D3106AACB1}" type="datetimeFigureOut">
              <a:rPr lang="en-US" smtClean="0"/>
              <a:t>2/3/2015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51794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smtClean="0"/>
              <a:t>2/3/2015</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4109894235"/>
      </p:ext>
    </p:extLst>
  </p:cSld>
  <p:clrMap bg1="dk1" tx1="lt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 id="2147483685" r:id="rId14"/>
    <p:sldLayoutId id="2147483686" r:id="rId15"/>
    <p:sldLayoutId id="2147483687" r:id="rId16"/>
    <p:sldLayoutId id="2147483688"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ua-referat.com/%D0%9F%D0%BE%D0%B6%D0%B5%D0%B6%D0%B0" TargetMode="External"/><Relationship Id="rId3" Type="http://schemas.openxmlformats.org/officeDocument/2006/relationships/hyperlink" Target="http://ua-referat.com/%D0%95%D0%BB%D0%B5%D0%BA%D1%82%D1%80%D0%BE%D0%BF%D1%80%D0%B8%D0%B2%D0%BE%D0%B4" TargetMode="External"/><Relationship Id="rId7" Type="http://schemas.openxmlformats.org/officeDocument/2006/relationships/hyperlink" Target="http://ua-referat.com/%D0%9F%D0%BE%D0%B6%D0%B5%D0%B6"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hyperlink" Target="http://ua-referat.com/%D0%9B%D1%8E%D0%B4%D0%B8" TargetMode="External"/><Relationship Id="rId5" Type="http://schemas.openxmlformats.org/officeDocument/2006/relationships/hyperlink" Target="http://ua-referat.com/%D0%A5%D0%BE%D0%BB%D0%BE%D0%B4%D0%B8%D0%BB%D1%8C%D0%BD%D0%B8%D0%BA" TargetMode="External"/><Relationship Id="rId10" Type="http://schemas.openxmlformats.org/officeDocument/2006/relationships/image" Target="../media/image7.jpeg"/><Relationship Id="rId4" Type="http://schemas.openxmlformats.org/officeDocument/2006/relationships/hyperlink" Target="http://ua-referat.com/%D0%95%D0%BB%D0%B5%D0%BA%D1%82%D1%80%D0%B8%D0%BA%D0%B0" TargetMode="External"/><Relationship Id="rId9" Type="http://schemas.openxmlformats.org/officeDocument/2006/relationships/image" Target="../media/image6.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1.gif"/><Relationship Id="rId5" Type="http://schemas.openxmlformats.org/officeDocument/2006/relationships/image" Target="../media/image10.gif"/><Relationship Id="rId4" Type="http://schemas.openxmlformats.org/officeDocument/2006/relationships/image" Target="../media/image9.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89840" y="1325431"/>
            <a:ext cx="8825658" cy="3329581"/>
          </a:xfrm>
        </p:spPr>
        <p:txBody>
          <a:bodyPr/>
          <a:lstStyle/>
          <a:p>
            <a:r>
              <a:rPr lang="ru-RU"/>
              <a:t>Безпека людини</a:t>
            </a:r>
          </a:p>
        </p:txBody>
      </p:sp>
      <p:sp>
        <p:nvSpPr>
          <p:cNvPr id="3" name="Подзаголовок 2"/>
          <p:cNvSpPr>
            <a:spLocks noGrp="1"/>
          </p:cNvSpPr>
          <p:nvPr>
            <p:ph type="subTitle" idx="1"/>
          </p:nvPr>
        </p:nvSpPr>
        <p:spPr/>
        <p:txBody>
          <a:bodyPr/>
          <a:lstStyle/>
          <a:p>
            <a:r>
              <a:rPr lang="ru-RU">
                <a:latin typeface="Century Gothic"/>
              </a:rPr>
              <a:t>при роботі з електричними приладами і пристроями</a:t>
            </a:r>
            <a:endParaRPr lang="ru-RU"/>
          </a:p>
        </p:txBody>
      </p:sp>
      <p:sp>
        <p:nvSpPr>
          <p:cNvPr id="4" name="TextBox 3"/>
          <p:cNvSpPr txBox="1"/>
          <p:nvPr/>
        </p:nvSpPr>
        <p:spPr>
          <a:xfrm>
            <a:off x="10394538" y="49685"/>
            <a:ext cx="733630" cy="830997"/>
          </a:xfrm>
          <a:prstGeom prst="rect">
            <a:avLst/>
          </a:prstGeom>
        </p:spPr>
        <p:txBody>
          <a:bodyPr rtlCol="0">
            <a:spAutoFit/>
          </a:bodyPr>
          <a:lstStyle/>
          <a:p>
            <a:pPr algn="ctr"/>
            <a:r>
              <a:rPr lang="ru-RU" sz="4800">
                <a:latin typeface=""/>
              </a:rPr>
              <a:t>1</a:t>
            </a:r>
            <a:endParaRPr lang="ru-RU"/>
          </a:p>
        </p:txBody>
      </p:sp>
      <p:sp>
        <p:nvSpPr>
          <p:cNvPr id="5" name="TextBox 4"/>
          <p:cNvSpPr txBox="1"/>
          <p:nvPr/>
        </p:nvSpPr>
        <p:spPr>
          <a:xfrm>
            <a:off x="8966114" y="5956055"/>
            <a:ext cx="2743200" cy="369332"/>
          </a:xfrm>
          <a:prstGeom prst="rect">
            <a:avLst/>
          </a:prstGeom>
        </p:spPr>
        <p:txBody>
          <a:bodyPr rtlCol="0">
            <a:spAutoFit/>
          </a:bodyPr>
          <a:lstStyle/>
          <a:p>
            <a:pPr algn="ctr"/>
            <a:r>
              <a:rPr lang="ru-RU">
                <a:latin typeface=""/>
              </a:rPr>
              <a:t>Дмитро Бойчук</a:t>
            </a:r>
            <a:endParaRPr lang="ru-RU"/>
          </a:p>
        </p:txBody>
      </p:sp>
    </p:spTree>
    <p:extLst>
      <p:ext uri="{BB962C8B-B14F-4D97-AF65-F5344CB8AC3E}">
        <p14:creationId xmlns:p14="http://schemas.microsoft.com/office/powerpoint/2010/main" val="3687054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20365" y="347739"/>
            <a:ext cx="2743200" cy="769441"/>
          </a:xfrm>
          <a:prstGeom prst="rect">
            <a:avLst/>
          </a:prstGeom>
        </p:spPr>
        <p:txBody>
          <a:bodyPr rtlCol="0">
            <a:spAutoFit/>
          </a:bodyPr>
          <a:lstStyle/>
          <a:p>
            <a:pPr algn="just"/>
            <a:r>
              <a:rPr lang="ru-RU" sz="4400" b="1">
                <a:latin typeface="Times New Roman" charset="0"/>
                <a:cs typeface="Times New Roman" charset="0"/>
              </a:rPr>
              <a:t>Введення</a:t>
            </a:r>
            <a:endParaRPr lang="ru-RU" sz="4400">
              <a:latin typeface="Times New Roman" charset="0"/>
              <a:cs typeface="Times New Roman" charset="0"/>
            </a:endParaRPr>
          </a:p>
        </p:txBody>
      </p:sp>
      <p:sp>
        <p:nvSpPr>
          <p:cNvPr id="3" name="TextBox 2"/>
          <p:cNvSpPr txBox="1"/>
          <p:nvPr/>
        </p:nvSpPr>
        <p:spPr>
          <a:xfrm>
            <a:off x="2354774" y="2377266"/>
            <a:ext cx="6751043" cy="3970318"/>
          </a:xfrm>
          <a:prstGeom prst="rect">
            <a:avLst/>
          </a:prstGeom>
        </p:spPr>
        <p:txBody>
          <a:bodyPr rtlCol="0">
            <a:spAutoFit/>
          </a:bodyPr>
          <a:lstStyle/>
          <a:p>
            <a:pPr algn="just"/>
            <a:r>
              <a:rPr lang="ru-RU">
                <a:solidFill>
                  <a:srgbClr val="CDE584"/>
                </a:solidFill>
                <a:latin typeface="Times New Roman" charset="0"/>
                <a:cs typeface="Times New Roman" charset="0"/>
              </a:rPr>
              <a:t>Електрика і </a:t>
            </a:r>
            <a:r>
              <a:rPr lang="ru-RU">
                <a:solidFill>
                  <a:srgbClr val="CDE584"/>
                </a:solidFill>
                <a:latin typeface="Times New Roman" charset="0"/>
                <a:cs typeface="Times New Roman" charset="0"/>
                <a:hlinkClick r:id="rId3"/>
              </a:rPr>
              <a:t>електроприлади</a:t>
            </a:r>
            <a:r>
              <a:rPr lang="ru-RU">
                <a:solidFill>
                  <a:srgbClr val="CDE584"/>
                </a:solidFill>
                <a:latin typeface="Times New Roman" charset="0"/>
                <a:cs typeface="Times New Roman" charset="0"/>
              </a:rPr>
              <a:t> міцно увійшли в сучасне життя. З кожним днем збільшується асортимент електроприладів, пристроїв і машин, без яких уже не мислиться побут сучасного жителя. Це </a:t>
            </a:r>
            <a:r>
              <a:rPr lang="ru-RU">
                <a:solidFill>
                  <a:srgbClr val="CDE584"/>
                </a:solidFill>
                <a:latin typeface="Times New Roman" charset="0"/>
                <a:cs typeface="Times New Roman" charset="0"/>
                <a:hlinkClick r:id="rId4"/>
              </a:rPr>
              <a:t>електричні</a:t>
            </a:r>
            <a:r>
              <a:rPr lang="ru-RU">
                <a:solidFill>
                  <a:srgbClr val="CDE584"/>
                </a:solidFill>
                <a:latin typeface="Times New Roman" charset="0"/>
                <a:cs typeface="Times New Roman" charset="0"/>
              </a:rPr>
              <a:t> праски, плитки, рефлектори, каміни, радіатори, натирачі, пральні машини, </a:t>
            </a:r>
            <a:r>
              <a:rPr lang="ru-RU">
                <a:solidFill>
                  <a:srgbClr val="CDE584"/>
                </a:solidFill>
                <a:latin typeface="Times New Roman" charset="0"/>
                <a:cs typeface="Times New Roman" charset="0"/>
                <a:hlinkClick r:id="rId5"/>
              </a:rPr>
              <a:t>холодильники</a:t>
            </a:r>
            <a:r>
              <a:rPr lang="ru-RU">
                <a:solidFill>
                  <a:srgbClr val="CDE584"/>
                </a:solidFill>
                <a:latin typeface="Times New Roman" charset="0"/>
                <a:cs typeface="Times New Roman" charset="0"/>
              </a:rPr>
              <a:t>,</a:t>
            </a:r>
            <a:r>
              <a:rPr lang="ru-RU">
                <a:solidFill>
                  <a:srgbClr val="CDE584"/>
                </a:solidFill>
                <a:latin typeface="Times New Roman" charset="0"/>
                <a:cs typeface="Times New Roman" charset="0"/>
                <a:hlinkClick r:id="rId4"/>
              </a:rPr>
              <a:t> електричні</a:t>
            </a:r>
            <a:r>
              <a:rPr lang="ru-RU">
                <a:solidFill>
                  <a:srgbClr val="CDE584"/>
                </a:solidFill>
                <a:latin typeface="Times New Roman" charset="0"/>
                <a:cs typeface="Times New Roman" charset="0"/>
              </a:rPr>
              <a:t> дрилі та інші</a:t>
            </a:r>
            <a:r>
              <a:rPr lang="ru-RU">
                <a:solidFill>
                  <a:srgbClr val="CDE584"/>
                </a:solidFill>
                <a:latin typeface="Times New Roman" charset="0"/>
                <a:cs typeface="Times New Roman" charset="0"/>
                <a:hlinkClick r:id="rId3"/>
              </a:rPr>
              <a:t>електроприлади</a:t>
            </a:r>
            <a:r>
              <a:rPr lang="ru-RU">
                <a:solidFill>
                  <a:srgbClr val="CDE584"/>
                </a:solidFill>
                <a:latin typeface="Times New Roman" charset="0"/>
                <a:cs typeface="Times New Roman" charset="0"/>
              </a:rPr>
              <a:t>. Щоправда, часто </a:t>
            </a:r>
            <a:r>
              <a:rPr lang="ru-RU">
                <a:solidFill>
                  <a:srgbClr val="CDE584"/>
                </a:solidFill>
                <a:latin typeface="Times New Roman" charset="0"/>
                <a:cs typeface="Times New Roman" charset="0"/>
                <a:hlinkClick r:id="rId6"/>
              </a:rPr>
              <a:t>люди</a:t>
            </a:r>
            <a:r>
              <a:rPr lang="ru-RU">
                <a:solidFill>
                  <a:srgbClr val="CDE584"/>
                </a:solidFill>
                <a:latin typeface="Times New Roman" charset="0"/>
                <a:cs typeface="Times New Roman" charset="0"/>
              </a:rPr>
              <a:t> нехтують правилами користування цими продуктами цивілізації, що нерідко призводить до сумних наслідків. Щоб цього не трапилося з вами, необхідно дотримуватися вимог безпеки при роботі з електропобутовими приладами. У своєму рефераті я назву причини виникнення </a:t>
            </a:r>
            <a:r>
              <a:rPr lang="ru-RU">
                <a:solidFill>
                  <a:srgbClr val="CDE584"/>
                </a:solidFill>
                <a:latin typeface="Times New Roman" charset="0"/>
                <a:cs typeface="Times New Roman" charset="0"/>
                <a:hlinkClick r:id="rId7"/>
              </a:rPr>
              <a:t>пожеж</a:t>
            </a:r>
            <a:r>
              <a:rPr lang="ru-RU">
                <a:solidFill>
                  <a:srgbClr val="CDE584"/>
                </a:solidFill>
                <a:latin typeface="Times New Roman" charset="0"/>
                <a:cs typeface="Times New Roman" charset="0"/>
              </a:rPr>
              <a:t> та ураження струмом, а також розповім, як запобігти небезпечним для здоров'я людини і для його майна явища і тому, що треба робити, якщо почалася </a:t>
            </a:r>
            <a:r>
              <a:rPr lang="ru-RU">
                <a:solidFill>
                  <a:srgbClr val="CDE584"/>
                </a:solidFill>
                <a:latin typeface="Times New Roman" charset="0"/>
                <a:cs typeface="Times New Roman" charset="0"/>
                <a:hlinkClick r:id="rId8"/>
              </a:rPr>
              <a:t>пожежа</a:t>
            </a:r>
            <a:r>
              <a:rPr lang="ru-RU">
                <a:solidFill>
                  <a:srgbClr val="CDE584"/>
                </a:solidFill>
                <a:latin typeface="Times New Roman" charset="0"/>
                <a:cs typeface="Times New Roman" charset="0"/>
              </a:rPr>
              <a:t> або людини вдарило струмом.</a:t>
            </a:r>
            <a:endParaRPr lang="ru-RU">
              <a:solidFill>
                <a:srgbClr val="CDE584"/>
              </a:solidFill>
            </a:endParaRPr>
          </a:p>
        </p:txBody>
      </p:sp>
      <p:pic>
        <p:nvPicPr>
          <p:cNvPr id="4" name="Рисунок 3" descr="images (56).jpg"/>
          <p:cNvPicPr>
            <a:picLocks noChangeAspect="1"/>
          </p:cNvPicPr>
          <p:nvPr/>
        </p:nvPicPr>
        <p:blipFill>
          <a:blip r:embed="rId9"/>
          <a:stretch>
            <a:fillRect/>
          </a:stretch>
        </p:blipFill>
        <p:spPr>
          <a:xfrm>
            <a:off x="460349" y="455034"/>
            <a:ext cx="1590675" cy="1828800"/>
          </a:xfrm>
          <a:prstGeom prst="rect">
            <a:avLst/>
          </a:prstGeom>
        </p:spPr>
      </p:pic>
      <p:pic>
        <p:nvPicPr>
          <p:cNvPr id="5" name="Рисунок 4" descr="strym1.JPG"/>
          <p:cNvPicPr>
            <a:picLocks noChangeAspect="1"/>
          </p:cNvPicPr>
          <p:nvPr/>
        </p:nvPicPr>
        <p:blipFill>
          <a:blip r:embed="rId10"/>
          <a:stretch>
            <a:fillRect/>
          </a:stretch>
        </p:blipFill>
        <p:spPr>
          <a:xfrm>
            <a:off x="9276093" y="3748423"/>
            <a:ext cx="2743200" cy="2734293"/>
          </a:xfrm>
          <a:prstGeom prst="rect">
            <a:avLst/>
          </a:prstGeom>
        </p:spPr>
      </p:pic>
      <p:sp>
        <p:nvSpPr>
          <p:cNvPr id="6" name="TextBox 5"/>
          <p:cNvSpPr txBox="1"/>
          <p:nvPr/>
        </p:nvSpPr>
        <p:spPr>
          <a:xfrm>
            <a:off x="10392280" y="-65468"/>
            <a:ext cx="727075" cy="769441"/>
          </a:xfrm>
          <a:prstGeom prst="rect">
            <a:avLst/>
          </a:prstGeom>
        </p:spPr>
        <p:txBody>
          <a:bodyPr rtlCol="0">
            <a:spAutoFit/>
          </a:bodyPr>
          <a:lstStyle/>
          <a:p>
            <a:pPr algn="ctr"/>
            <a:r>
              <a:rPr lang="ru-RU" sz="4400">
                <a:latin typeface=""/>
              </a:rPr>
              <a:t>2</a:t>
            </a:r>
            <a:endParaRPr lang="ru-RU"/>
          </a:p>
        </p:txBody>
      </p:sp>
    </p:spTree>
    <p:extLst>
      <p:ext uri="{BB962C8B-B14F-4D97-AF65-F5344CB8AC3E}">
        <p14:creationId xmlns:p14="http://schemas.microsoft.com/office/powerpoint/2010/main" val="1694641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06550" y="3062288"/>
            <a:ext cx="9132697" cy="3139321"/>
          </a:xfrm>
          <a:prstGeom prst="rect">
            <a:avLst/>
          </a:prstGeom>
        </p:spPr>
        <p:txBody>
          <a:bodyPr rtlCol="0">
            <a:spAutoFit/>
          </a:bodyPr>
          <a:lstStyle/>
          <a:p>
            <a:pPr algn="ctr"/>
            <a:r>
              <a:rPr lang="ru-RU">
                <a:solidFill>
                  <a:srgbClr val="CDE584"/>
                </a:solidFill>
                <a:latin typeface="Arial" charset="0"/>
                <a:cs typeface="Arial" charset="0"/>
              </a:rPr>
              <a:t>Кожен день ти користуєшся електричними приладами, але потрібно знати, що вони криють у собі небезпеку. Так, дія електричного струму на людину може призводити до електричних травм та пошкоджень, таких як скорочення м’язів, що супроводжується сильним болем, втратою свідомості, порушенням роботи серця чи дихання (або обох цих порушень разом). Іноді трапляються нещасні випадки від дії електричного струму, які приводять до смерті людини. Та щоб уникнути багатьох неприємностей, тобі достатньо завжди пам’ятати та дотримуватись правил поводження з електричними приладами: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Електронагрівальні прилади, такі як електрочайник, електросамовар, електропраска, електрокамін та інші, потрібно включати в електромережу справними.</a:t>
            </a:r>
            <a:endParaRPr lang="ru-RU">
              <a:solidFill>
                <a:srgbClr val="CDE584"/>
              </a:solidFill>
            </a:endParaRPr>
          </a:p>
        </p:txBody>
      </p:sp>
      <p:sp>
        <p:nvSpPr>
          <p:cNvPr id="3" name="TextBox 2"/>
          <p:cNvSpPr txBox="1"/>
          <p:nvPr/>
        </p:nvSpPr>
        <p:spPr>
          <a:xfrm>
            <a:off x="1330325" y="526008"/>
            <a:ext cx="9132888" cy="2123658"/>
          </a:xfrm>
          <a:prstGeom prst="rect">
            <a:avLst/>
          </a:prstGeom>
        </p:spPr>
        <p:txBody>
          <a:bodyPr rtlCol="0">
            <a:spAutoFit/>
          </a:bodyPr>
          <a:lstStyle/>
          <a:p>
            <a:pPr algn="ctr"/>
            <a:r>
              <a:rPr lang="ru-RU" sz="4400">
                <a:solidFill>
                  <a:srgbClr val="FFFFFF"/>
                </a:solidFill>
                <a:latin typeface="Arial" charset="0"/>
                <a:cs typeface="Arial" charset="0"/>
              </a:rPr>
              <a:t>Безпека людини при роботі з електричними приладами і пристроями</a:t>
            </a:r>
            <a:endParaRPr lang="ru-RU" sz="4400">
              <a:solidFill>
                <a:srgbClr val="FFFFFF"/>
              </a:solidFill>
            </a:endParaRPr>
          </a:p>
        </p:txBody>
      </p:sp>
      <p:sp>
        <p:nvSpPr>
          <p:cNvPr id="4" name="TextBox 3"/>
          <p:cNvSpPr txBox="1"/>
          <p:nvPr/>
        </p:nvSpPr>
        <p:spPr>
          <a:xfrm>
            <a:off x="12107822" y="1912522"/>
            <a:ext cx="2743200" cy="734785"/>
          </a:xfrm>
          <a:prstGeom prst="rect">
            <a:avLst/>
          </a:prstGeom>
        </p:spPr>
        <p:txBody>
          <a:bodyPr rtlCol="0">
            <a:spAutoFit/>
          </a:bodyPr>
          <a:lstStyle/>
          <a:p>
            <a:pPr algn="ctr"/>
            <a:r>
              <a:rPr lang="ru-RU"/>
              <a:t>Текст слайда</a:t>
            </a:r>
          </a:p>
        </p:txBody>
      </p:sp>
      <p:sp>
        <p:nvSpPr>
          <p:cNvPr id="5" name="TextBox 4"/>
          <p:cNvSpPr txBox="1"/>
          <p:nvPr/>
        </p:nvSpPr>
        <p:spPr>
          <a:xfrm>
            <a:off x="10404889" y="-13237"/>
            <a:ext cx="773112" cy="830997"/>
          </a:xfrm>
          <a:prstGeom prst="rect">
            <a:avLst/>
          </a:prstGeom>
        </p:spPr>
        <p:txBody>
          <a:bodyPr rtlCol="0">
            <a:spAutoFit/>
          </a:bodyPr>
          <a:lstStyle/>
          <a:p>
            <a:pPr algn="ctr"/>
            <a:r>
              <a:rPr lang="ru-RU" sz="4800">
                <a:latin typeface=""/>
              </a:rPr>
              <a:t>3</a:t>
            </a:r>
            <a:endParaRPr lang="ru-RU"/>
          </a:p>
        </p:txBody>
      </p:sp>
    </p:spTree>
    <p:extLst>
      <p:ext uri="{BB962C8B-B14F-4D97-AF65-F5344CB8AC3E}">
        <p14:creationId xmlns:p14="http://schemas.microsoft.com/office/powerpoint/2010/main" val="730969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1695" y="512359"/>
            <a:ext cx="9610725" cy="1018087"/>
          </a:xfrm>
        </p:spPr>
        <p:txBody>
          <a:bodyPr/>
          <a:lstStyle/>
          <a:p>
            <a:pPr algn="ctr"/>
            <a:r>
              <a:rPr lang="ru-RU">
                <a:latin typeface="Arial" charset="0"/>
                <a:cs typeface="Arial" charset="0"/>
              </a:rPr>
              <a:t>Безпека людини при роботі з електричними приладами і пристроями </a:t>
            </a:r>
          </a:p>
        </p:txBody>
      </p:sp>
      <p:sp>
        <p:nvSpPr>
          <p:cNvPr id="3" name="Объект 2"/>
          <p:cNvSpPr>
            <a:spLocks noGrp="1"/>
          </p:cNvSpPr>
          <p:nvPr>
            <p:ph idx="1"/>
          </p:nvPr>
        </p:nvSpPr>
        <p:spPr>
          <a:xfrm>
            <a:off x="1083716" y="2473370"/>
            <a:ext cx="8966747" cy="3775030"/>
          </a:xfrm>
        </p:spPr>
        <p:txBody>
          <a:bodyPr>
            <a:normAutofit fontScale="92500" lnSpcReduction="10000"/>
          </a:bodyPr>
          <a:lstStyle/>
          <a:p>
            <a:r>
              <a:rPr lang="ru-RU">
                <a:solidFill>
                  <a:srgbClr val="CDE584"/>
                </a:solidFill>
                <a:latin typeface="Arial" charset="0"/>
                <a:cs typeface="Arial" charset="0"/>
              </a:rPr>
              <a:t>Якщо ти дивишся телевізор, а екран погас або почав миготіти, ні в якому разі не можна по ньому стукати. Він може загорітися або навіть вибухнути. Його треба негайно вимкнути.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Якщо щось потрапило до телевізора, радіоприймача та інших електроприладів, які працюють, треба в першу чергу їх вимкнути. Ні в якому разі не можна лізти туди олівцем чи іншим предметом, коли електроприлад увімкнутий.</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Переважна кількість побутових електроприладів є переносними, і при цьому часто виникає пошкодження їх ізоляції. Також буває, що електричний дріт обірвався чи оголився. У таких випадках ні в якому разі не торкайся оголених місць, бо це може призвести до травми.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Не залишайте без нагляду увімкненими в розетку електроприлади.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Забороняється тягнути за електричний шнур руками, тому що він може обірватися і вразити електричним струмом.</a:t>
            </a:r>
          </a:p>
        </p:txBody>
      </p:sp>
      <p:sp>
        <p:nvSpPr>
          <p:cNvPr id="4" name="TextBox 3"/>
          <p:cNvSpPr txBox="1"/>
          <p:nvPr/>
        </p:nvSpPr>
        <p:spPr>
          <a:xfrm>
            <a:off x="10441836" y="-41905"/>
            <a:ext cx="685612" cy="769441"/>
          </a:xfrm>
          <a:prstGeom prst="rect">
            <a:avLst/>
          </a:prstGeom>
        </p:spPr>
        <p:txBody>
          <a:bodyPr rtlCol="0">
            <a:spAutoFit/>
          </a:bodyPr>
          <a:lstStyle/>
          <a:p>
            <a:pPr algn="ctr"/>
            <a:r>
              <a:rPr lang="ru-RU" sz="4400">
                <a:latin typeface=""/>
              </a:rPr>
              <a:t>4</a:t>
            </a:r>
            <a:endParaRPr lang="ru-RU"/>
          </a:p>
        </p:txBody>
      </p:sp>
    </p:spTree>
    <p:extLst>
      <p:ext uri="{BB962C8B-B14F-4D97-AF65-F5344CB8AC3E}">
        <p14:creationId xmlns:p14="http://schemas.microsoft.com/office/powerpoint/2010/main" val="902430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a:latin typeface="Arial" charset="0"/>
                <a:cs typeface="Arial" charset="0"/>
              </a:rPr>
              <a:t>Безпека людини при роботі з електричними приладами і пристроями</a:t>
            </a:r>
          </a:p>
        </p:txBody>
      </p:sp>
      <p:sp>
        <p:nvSpPr>
          <p:cNvPr id="3" name="Объект 2"/>
          <p:cNvSpPr>
            <a:spLocks noGrp="1"/>
          </p:cNvSpPr>
          <p:nvPr>
            <p:ph idx="1"/>
          </p:nvPr>
        </p:nvSpPr>
        <p:spPr>
          <a:xfrm>
            <a:off x="1103313" y="2464118"/>
            <a:ext cx="8947150" cy="3784282"/>
          </a:xfrm>
        </p:spPr>
        <p:txBody>
          <a:bodyPr>
            <a:normAutofit fontScale="85000" lnSpcReduction="10000"/>
          </a:bodyPr>
          <a:lstStyle/>
          <a:p>
            <a:r>
              <a:rPr lang="ru-RU">
                <a:solidFill>
                  <a:srgbClr val="CDE584"/>
                </a:solidFill>
                <a:latin typeface="Arial" charset="0"/>
                <a:cs typeface="Arial" charset="0"/>
              </a:rPr>
              <a:t>Не можна заповнювати водою ввімкнені в електромережу чайники, кавоварки, каструлі.</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Не торкайся мокрими руками та не витирай вологою ганчіркою електричні кабелі, штепсельні розетки, вимикачі, інші електроприлади, ввімкнені в електромережу.</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Не можна підвішувати речі на кабелі.</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Не можна бавитись із штепсельними розетками – це загрожує твоєму життю.</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Коли ідеш з дому – всі електроприлади мають бути вимкнені.</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Використання електричних приладів не за призначенням або невміле користування ними, може призвести до пожежі!</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Але якщо вже так сталося, що електричне обладнання загорілося, то перш за все потрібно:</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вимкнути електрорубильник. (А ти знаєш, де знаходиться електрорубильник твого помешкання? Якщо ні, тоді негайно попроси своїх батьків показати тобі його і навчити, як ним користуватися!)</a:t>
            </a:r>
          </a:p>
        </p:txBody>
      </p:sp>
      <p:sp>
        <p:nvSpPr>
          <p:cNvPr id="4" name="TextBox 3"/>
          <p:cNvSpPr txBox="1"/>
          <p:nvPr/>
        </p:nvSpPr>
        <p:spPr>
          <a:xfrm>
            <a:off x="10491788" y="-15875"/>
            <a:ext cx="675714" cy="769441"/>
          </a:xfrm>
          <a:prstGeom prst="rect">
            <a:avLst/>
          </a:prstGeom>
        </p:spPr>
        <p:txBody>
          <a:bodyPr rtlCol="0">
            <a:spAutoFit/>
          </a:bodyPr>
          <a:lstStyle/>
          <a:p>
            <a:pPr algn="ctr"/>
            <a:r>
              <a:rPr lang="ru-RU" sz="4400">
                <a:latin typeface=""/>
              </a:rPr>
              <a:t>5</a:t>
            </a:r>
            <a:endParaRPr lang="ru-RU"/>
          </a:p>
        </p:txBody>
      </p:sp>
    </p:spTree>
    <p:extLst>
      <p:ext uri="{BB962C8B-B14F-4D97-AF65-F5344CB8AC3E}">
        <p14:creationId xmlns:p14="http://schemas.microsoft.com/office/powerpoint/2010/main" val="281957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a:latin typeface="Arial" charset="0"/>
                <a:cs typeface="Arial" charset="0"/>
              </a:rPr>
              <a:t>Безпека людини при роботі з електричними приладами і пристроями </a:t>
            </a:r>
          </a:p>
        </p:txBody>
      </p:sp>
      <p:sp>
        <p:nvSpPr>
          <p:cNvPr id="3" name="Объект 2"/>
          <p:cNvSpPr>
            <a:spLocks noGrp="1"/>
          </p:cNvSpPr>
          <p:nvPr>
            <p:ph idx="1"/>
          </p:nvPr>
        </p:nvSpPr>
        <p:spPr>
          <a:xfrm>
            <a:off x="1189537" y="2387477"/>
            <a:ext cx="8946541" cy="4195481"/>
          </a:xfrm>
        </p:spPr>
        <p:txBody>
          <a:bodyPr>
            <a:normAutofit fontScale="92500" lnSpcReduction="20000"/>
          </a:bodyPr>
          <a:lstStyle/>
          <a:p>
            <a:r>
              <a:rPr lang="ru-RU">
                <a:solidFill>
                  <a:srgbClr val="CDE584"/>
                </a:solidFill>
                <a:latin typeface="Arial" charset="0"/>
                <a:cs typeface="Arial" charset="0"/>
              </a:rPr>
              <a:t>Якщо знеструмити електромережу неможливо, то слід пам’ятати: не можна застосовувати для гасіння воду та пінні вогнегасники, можна лише порошкові; терміново телефонуй за номером 101 і викликай пожежників на допомогу.</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Якщо електроприлад зайнявся, спробуй діяти за такою схемою:</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обмотай руку сухою ганчіркою, висмикни вилку з розетки;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накрий палаючий предмет ковдрою;</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повідом дорослих про пожежу.</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Під час прогулянки ЗАБОРОНЯЄТЬСЯ:</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підходити до оголених дротів і чіпати їх руками;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розводити багаття, запускати повітряних зміїв під лініями електропередач;</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гратись поблизу підстанцій.</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Якщо не забувати ці прості правила, то можна уникнути багатьох неприємностей.</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Пам’ятай, несправності в електромережі й електричних приладах може усунути лише спеціаліст-електрик!</a:t>
            </a:r>
          </a:p>
        </p:txBody>
      </p:sp>
      <p:sp>
        <p:nvSpPr>
          <p:cNvPr id="4" name="TextBox 3"/>
          <p:cNvSpPr txBox="1"/>
          <p:nvPr/>
        </p:nvSpPr>
        <p:spPr>
          <a:xfrm>
            <a:off x="10494963" y="-17463"/>
            <a:ext cx="624858" cy="769441"/>
          </a:xfrm>
          <a:prstGeom prst="rect">
            <a:avLst/>
          </a:prstGeom>
        </p:spPr>
        <p:txBody>
          <a:bodyPr rtlCol="0">
            <a:spAutoFit/>
          </a:bodyPr>
          <a:lstStyle/>
          <a:p>
            <a:pPr algn="ctr"/>
            <a:r>
              <a:rPr lang="ru-RU" sz="4400">
                <a:latin typeface=""/>
              </a:rPr>
              <a:t>6</a:t>
            </a:r>
            <a:endParaRPr lang="ru-RU"/>
          </a:p>
        </p:txBody>
      </p:sp>
    </p:spTree>
    <p:extLst>
      <p:ext uri="{BB962C8B-B14F-4D97-AF65-F5344CB8AC3E}">
        <p14:creationId xmlns:p14="http://schemas.microsoft.com/office/powerpoint/2010/main" val="1818572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a:latin typeface="Arial" charset="0"/>
                <a:cs typeface="Arial" charset="0"/>
              </a:rPr>
              <a:t>Безпека людини при роботі з електричними приладами і пристроями </a:t>
            </a:r>
          </a:p>
        </p:txBody>
      </p:sp>
      <p:sp>
        <p:nvSpPr>
          <p:cNvPr id="3" name="Объект 2"/>
          <p:cNvSpPr>
            <a:spLocks noGrp="1"/>
          </p:cNvSpPr>
          <p:nvPr>
            <p:ph idx="1"/>
          </p:nvPr>
        </p:nvSpPr>
        <p:spPr>
          <a:xfrm>
            <a:off x="1062152" y="2400448"/>
            <a:ext cx="8946541" cy="4195481"/>
          </a:xfrm>
        </p:spPr>
        <p:txBody>
          <a:bodyPr>
            <a:normAutofit fontScale="92500" lnSpcReduction="20000"/>
          </a:bodyPr>
          <a:lstStyle/>
          <a:p>
            <a:r>
              <a:rPr lang="ru-RU">
                <a:solidFill>
                  <a:srgbClr val="CDE584"/>
                </a:solidFill>
                <a:latin typeface="Arial" charset="0"/>
                <a:cs typeface="Arial" charset="0"/>
              </a:rPr>
              <a:t>Ви знаєте, що прикладом грандіозного іскрового розряду в природі є блискавка.</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У результаті наукових досліджень було встановлено, що під час грози відбувається перерозподіл зарядів у грозовій хмарі, у результаті різні частини хмари заряджаються зарядами протилежних знаків. Напруга між двома хмарами, зверненими одна до одної різнойменно зарядженими частинами, та напруга між хмарою і Землею сягають кількох сотень мільйонів вольтів. Від ударної йонізації та йонізації випромінюванням, яке супроводжує розряд, в електричному полі між хмарами з’являються лавини вільних йонів та електронів, тобто виникає короткочасний самостійний газовий розряд блискавка. Сила струму в каналі блискавки сягає сотень тисяч амперів.</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Бережемося від удару блискавки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Підраховано, що в атмосфері земної кулі щосекунди проскакує близько 100 блискавок, а кожна двадцята з них ударяє в землю, завдаючи чималої шкоди. Удар блискавки може викликати лісові пожежі, вивести з ладу лінії електропередач і навіть призвести до загибелі людей.</a:t>
            </a:r>
          </a:p>
        </p:txBody>
      </p:sp>
      <p:sp>
        <p:nvSpPr>
          <p:cNvPr id="4" name="TextBox 3"/>
          <p:cNvSpPr txBox="1"/>
          <p:nvPr/>
        </p:nvSpPr>
        <p:spPr>
          <a:xfrm>
            <a:off x="10409295" y="-52991"/>
            <a:ext cx="717803" cy="769441"/>
          </a:xfrm>
          <a:prstGeom prst="rect">
            <a:avLst/>
          </a:prstGeom>
        </p:spPr>
        <p:txBody>
          <a:bodyPr rtlCol="0">
            <a:spAutoFit/>
          </a:bodyPr>
          <a:lstStyle/>
          <a:p>
            <a:pPr algn="ctr"/>
            <a:r>
              <a:rPr lang="ru-RU" sz="4400">
                <a:latin typeface=""/>
              </a:rPr>
              <a:t>7</a:t>
            </a:r>
            <a:endParaRPr lang="ru-RU"/>
          </a:p>
        </p:txBody>
      </p:sp>
    </p:spTree>
    <p:extLst>
      <p:ext uri="{BB962C8B-B14F-4D97-AF65-F5344CB8AC3E}">
        <p14:creationId xmlns:p14="http://schemas.microsoft.com/office/powerpoint/2010/main" val="1647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a:latin typeface="Arial" charset="0"/>
                <a:cs typeface="Arial" charset="0"/>
              </a:rPr>
              <a:t>Безпека людини при роботі з електричними приладами і пристроями</a:t>
            </a:r>
          </a:p>
        </p:txBody>
      </p:sp>
      <p:sp>
        <p:nvSpPr>
          <p:cNvPr id="3" name="Объект 2"/>
          <p:cNvSpPr>
            <a:spLocks noGrp="1"/>
          </p:cNvSpPr>
          <p:nvPr>
            <p:ph idx="1"/>
          </p:nvPr>
        </p:nvSpPr>
        <p:spPr>
          <a:xfrm>
            <a:off x="1103313" y="2562089"/>
            <a:ext cx="8947150" cy="3686311"/>
          </a:xfrm>
        </p:spPr>
        <p:txBody>
          <a:bodyPr>
            <a:normAutofit fontScale="92500" lnSpcReduction="20000"/>
          </a:bodyPr>
          <a:lstStyle/>
          <a:p>
            <a:r>
              <a:rPr lang="ru-RU">
                <a:solidFill>
                  <a:srgbClr val="CDE584"/>
                </a:solidFill>
                <a:latin typeface="Arial" charset="0"/>
                <a:cs typeface="Arial" charset="0"/>
              </a:rPr>
              <a:t>Щоб не стати жертвою удару блискавки, слід пам’ятати, що блискавка частіше вдаряє у відносно високі предмети, тому слід дотримуватися таких правил.</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 Опинившись під час грози у полі, не можна бігти ним,— навпаки, потрібно лягти, щоб не підноситися над місцевістю.</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 Під час грози у лісі не можна ховатися під високими деревами, а в полі — під поодиноким деревом, копицею сіна тощо, навіть якщо вони здаються дуже надійними прихистками.</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 Під час грози не можна купатись у відкритих водоймах, а перебуваючи високо в горах, краще ховатися в печері або під глибоким уступом.</a:t>
            </a:r>
            <a:r>
              <a:rPr lang="ru-RU">
                <a:solidFill>
                  <a:srgbClr val="4A4A49"/>
                </a:solidFill>
                <a:latin typeface="Arial" charset="0"/>
                <a:cs typeface="Arial" charset="0"/>
              </a:rPr>
              <a:t/>
            </a:r>
            <a:br>
              <a:rPr lang="ru-RU">
                <a:solidFill>
                  <a:srgbClr val="4A4A49"/>
                </a:solidFill>
                <a:latin typeface="Arial" charset="0"/>
                <a:cs typeface="Arial" charset="0"/>
              </a:rPr>
            </a:br>
            <a:r>
              <a:rPr lang="ru-RU">
                <a:solidFill>
                  <a:srgbClr val="CDE584"/>
                </a:solidFill>
                <a:latin typeface="Arial" charset="0"/>
                <a:cs typeface="Arial" charset="0"/>
              </a:rPr>
              <a:t>• Під час грози не можна запускати повітряного змія: мокра мотузка стає провідником електрики й блискавка може вдарити в змія. При цьому заряди пройдуть через руку й тіло людини в землю. До речі, саме так під час експерименту загинув друг і колега М. В. Ломоносова російський учений Г. Ріхман.</a:t>
            </a:r>
          </a:p>
        </p:txBody>
      </p:sp>
      <p:sp>
        <p:nvSpPr>
          <p:cNvPr id="4" name="TextBox 3"/>
          <p:cNvSpPr txBox="1"/>
          <p:nvPr/>
        </p:nvSpPr>
        <p:spPr>
          <a:xfrm>
            <a:off x="10377048" y="-38950"/>
            <a:ext cx="676042" cy="769441"/>
          </a:xfrm>
          <a:prstGeom prst="rect">
            <a:avLst/>
          </a:prstGeom>
        </p:spPr>
        <p:txBody>
          <a:bodyPr rtlCol="0">
            <a:spAutoFit/>
          </a:bodyPr>
          <a:lstStyle/>
          <a:p>
            <a:pPr algn="ctr"/>
            <a:r>
              <a:rPr lang="ru-RU" sz="4400">
                <a:latin typeface=""/>
              </a:rPr>
              <a:t>8</a:t>
            </a:r>
            <a:endParaRPr lang="ru-RU"/>
          </a:p>
        </p:txBody>
      </p:sp>
    </p:spTree>
    <p:extLst>
      <p:ext uri="{BB962C8B-B14F-4D97-AF65-F5344CB8AC3E}">
        <p14:creationId xmlns:p14="http://schemas.microsoft.com/office/powerpoint/2010/main" val="154939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a:t>Правила безпеки поводження з електричними приладами</a:t>
            </a:r>
            <a:r>
              <a:rPr lang="ru-RU"/>
              <a:t/>
            </a:r>
            <a:br>
              <a:rPr lang="ru-RU"/>
            </a:br>
            <a:endParaRPr lang="ru-RU"/>
          </a:p>
        </p:txBody>
      </p:sp>
      <p:sp>
        <p:nvSpPr>
          <p:cNvPr id="3" name="Объект 2"/>
          <p:cNvSpPr>
            <a:spLocks noGrp="1"/>
          </p:cNvSpPr>
          <p:nvPr>
            <p:ph idx="1"/>
          </p:nvPr>
        </p:nvSpPr>
        <p:spPr>
          <a:xfrm>
            <a:off x="307626" y="1984722"/>
            <a:ext cx="8946541" cy="4195481"/>
          </a:xfrm>
        </p:spPr>
        <p:txBody>
          <a:bodyPr>
            <a:normAutofit fontScale="32500" lnSpcReduction="20000"/>
          </a:bodyPr>
          <a:lstStyle/>
          <a:p>
            <a:r>
              <a:rPr lang="ru-RU" sz="3200" b="1">
                <a:solidFill>
                  <a:srgbClr val="CDE584"/>
                </a:solidFill>
                <a:latin typeface="Comic Sans MS" charset="0"/>
              </a:rPr>
              <a:t>Переважна кількість побутових електроприладів є пе­реносними, і при цьому часто виникає пошкодження їх ізоляції. Також буває, що електричний дріт обірвався чи оголився. У таких випадках ні в якому разі не торкайся оголених місць, бо це може призвести до травми.</a:t>
            </a:r>
          </a:p>
          <a:p>
            <a:pPr algn="just"/>
            <a:r>
              <a:rPr lang="ru-RU" sz="3200" b="1">
                <a:solidFill>
                  <a:srgbClr val="CDE584"/>
                </a:solidFill>
                <a:latin typeface="Comic Sans MS" charset="0"/>
              </a:rPr>
              <a:t>Не залишайте без нагляду увімкненими в розетку електро­прилади.</a:t>
            </a:r>
          </a:p>
          <a:p>
            <a:pPr algn="just"/>
            <a:r>
              <a:rPr lang="ru-RU" sz="3200" b="1">
                <a:solidFill>
                  <a:srgbClr val="CDE584"/>
                </a:solidFill>
                <a:latin typeface="Comic Sans MS" charset="0"/>
              </a:rPr>
              <a:t>Забороняється тягнути за електричний шнур руками, тому що він може обірватися і вразити електричним струмом.</a:t>
            </a:r>
          </a:p>
          <a:p>
            <a:pPr algn="just"/>
            <a:r>
              <a:rPr lang="ru-RU" sz="3200" b="1">
                <a:solidFill>
                  <a:srgbClr val="CDE584"/>
                </a:solidFill>
                <a:latin typeface="Comic Sans MS" charset="0"/>
              </a:rPr>
              <a:t>Не можна заповнювати водою ввімкнені в електромережу чайники, кавоварки, каструлі.</a:t>
            </a:r>
          </a:p>
          <a:p>
            <a:pPr algn="just"/>
            <a:r>
              <a:rPr lang="ru-RU" sz="3200" b="1">
                <a:solidFill>
                  <a:srgbClr val="CDE584"/>
                </a:solidFill>
                <a:latin typeface="Comic Sans MS" charset="0"/>
              </a:rPr>
              <a:t>Не торкайся мокрими руками та не витирай вологою ганчіркою електричні кабелі, штепсельні розетки, вимикачі, інші електроприлади, ввімкнені в електромережу.</a:t>
            </a:r>
          </a:p>
          <a:p>
            <a:pPr algn="just"/>
            <a:r>
              <a:rPr lang="ru-RU" sz="3200" b="1">
                <a:solidFill>
                  <a:srgbClr val="CDE584"/>
                </a:solidFill>
                <a:latin typeface="Comic Sans MS" charset="0"/>
              </a:rPr>
              <a:t>Не можна підвішувати речі на кабелі.</a:t>
            </a:r>
          </a:p>
          <a:p>
            <a:pPr algn="just"/>
            <a:r>
              <a:rPr lang="ru-RU" sz="3200" b="1">
                <a:solidFill>
                  <a:srgbClr val="CDE584"/>
                </a:solidFill>
                <a:latin typeface="Comic Sans MS" charset="0"/>
              </a:rPr>
              <a:t>Не можна бавитись із штепсельними розетками – це загрожує твоєму життю.</a:t>
            </a:r>
          </a:p>
          <a:p>
            <a:pPr algn="just"/>
            <a:r>
              <a:rPr lang="ru-RU" sz="3200" b="1">
                <a:solidFill>
                  <a:srgbClr val="CDE584"/>
                </a:solidFill>
                <a:latin typeface="Comic Sans MS" charset="0"/>
              </a:rPr>
              <a:t>Коли ідеш з дому – всі електроприлади мають бути вимкнені.</a:t>
            </a:r>
          </a:p>
          <a:p>
            <a:pPr algn="just"/>
            <a:r>
              <a:rPr lang="ru-RU" sz="3200" b="1">
                <a:solidFill>
                  <a:srgbClr val="215678"/>
                </a:solidFill>
                <a:latin typeface="Comic Sans MS" charset="0"/>
              </a:rPr>
              <a:t> </a:t>
            </a:r>
            <a:r>
              <a:rPr lang="ru-RU" sz="3200" b="1">
                <a:solidFill>
                  <a:srgbClr val="CDE584"/>
                </a:solidFill>
                <a:latin typeface="Comic Sans MS" charset="0"/>
              </a:rPr>
              <a:t>Використання електричних приладів не за призначенням або не­вміле користування ними, може призвести до пожежі</a:t>
            </a:r>
            <a:r>
              <a:rPr lang="ru-RU" sz="3200">
                <a:solidFill>
                  <a:srgbClr val="CDE584"/>
                </a:solidFill>
                <a:latin typeface="Comic Sans MS" charset="0"/>
              </a:rPr>
              <a:t>!</a:t>
            </a:r>
          </a:p>
          <a:p>
            <a:pPr algn="just"/>
            <a:r>
              <a:rPr lang="ru-RU" sz="3200">
                <a:solidFill>
                  <a:srgbClr val="CDE584"/>
                </a:solidFill>
                <a:latin typeface="Comic Sans MS" charset="0"/>
              </a:rPr>
              <a:t>Але якщо вже так сталося, що електричне обладнання загорілося, то перш за все потрібно:</a:t>
            </a:r>
          </a:p>
          <a:p>
            <a:pPr algn="just"/>
            <a:r>
              <a:rPr lang="ru-RU" sz="3200">
                <a:solidFill>
                  <a:srgbClr val="CDE584"/>
                </a:solidFill>
                <a:latin typeface="Comic Sans MS" charset="0"/>
              </a:rPr>
              <a:t>вимкнути електрорубильник. (А ти знаєш, де знаходиться електрорубильник твого помешкання? Якщо ні, тоді негайно попроси своїх батьків показати тобі його і навчити, як ним користуватися!)</a:t>
            </a:r>
          </a:p>
          <a:p>
            <a:pPr algn="just"/>
            <a:r>
              <a:rPr lang="ru-RU" sz="3200">
                <a:solidFill>
                  <a:srgbClr val="215678"/>
                </a:solidFill>
                <a:latin typeface="Comic Sans MS" charset="0"/>
              </a:rPr>
              <a:t> </a:t>
            </a:r>
            <a:r>
              <a:rPr lang="ru-RU" sz="3200">
                <a:solidFill>
                  <a:srgbClr val="CDE584"/>
                </a:solidFill>
                <a:latin typeface="Comic Sans MS" charset="0"/>
              </a:rPr>
              <a:t>Якщо знеструмити електромережу неможливо, то слід пам’ятати: не можна застосовувати для гасіння воду та пінні вогнегасники, можна лише порошкові;</a:t>
            </a:r>
          </a:p>
          <a:p>
            <a:endParaRPr lang="ru-RU"/>
          </a:p>
        </p:txBody>
      </p:sp>
      <p:pic>
        <p:nvPicPr>
          <p:cNvPr id="4" name="Рисунок 3" descr="rosetka.gif"/>
          <p:cNvPicPr>
            <a:picLocks noChangeAspect="1"/>
          </p:cNvPicPr>
          <p:nvPr/>
        </p:nvPicPr>
        <p:blipFill>
          <a:blip r:embed="rId3"/>
          <a:stretch>
            <a:fillRect/>
          </a:stretch>
        </p:blipFill>
        <p:spPr>
          <a:xfrm>
            <a:off x="9362697" y="1539112"/>
            <a:ext cx="2743200" cy="1984248"/>
          </a:xfrm>
          <a:prstGeom prst="rect">
            <a:avLst/>
          </a:prstGeom>
        </p:spPr>
      </p:pic>
      <p:pic>
        <p:nvPicPr>
          <p:cNvPr id="5" name="Рисунок 4" descr="wnur.gif"/>
          <p:cNvPicPr>
            <a:picLocks noChangeAspect="1"/>
          </p:cNvPicPr>
          <p:nvPr/>
        </p:nvPicPr>
        <p:blipFill>
          <a:blip r:embed="rId4"/>
          <a:stretch>
            <a:fillRect/>
          </a:stretch>
        </p:blipFill>
        <p:spPr>
          <a:xfrm>
            <a:off x="8016402" y="1008431"/>
            <a:ext cx="2743200" cy="813816"/>
          </a:xfrm>
          <a:prstGeom prst="rect">
            <a:avLst/>
          </a:prstGeom>
        </p:spPr>
      </p:pic>
      <p:pic>
        <p:nvPicPr>
          <p:cNvPr id="6" name="Рисунок 5" descr="maker.gif"/>
          <p:cNvPicPr>
            <a:picLocks noChangeAspect="1"/>
          </p:cNvPicPr>
          <p:nvPr/>
        </p:nvPicPr>
        <p:blipFill>
          <a:blip r:embed="rId5"/>
          <a:stretch>
            <a:fillRect/>
          </a:stretch>
        </p:blipFill>
        <p:spPr>
          <a:xfrm>
            <a:off x="9456625" y="2807521"/>
            <a:ext cx="2743200" cy="4046017"/>
          </a:xfrm>
          <a:prstGeom prst="rect">
            <a:avLst/>
          </a:prstGeom>
        </p:spPr>
      </p:pic>
      <p:pic>
        <p:nvPicPr>
          <p:cNvPr id="7" name="Рисунок 6" descr="tel_1.gif"/>
          <p:cNvPicPr>
            <a:picLocks noChangeAspect="1"/>
          </p:cNvPicPr>
          <p:nvPr/>
        </p:nvPicPr>
        <p:blipFill>
          <a:blip r:embed="rId6"/>
          <a:stretch>
            <a:fillRect/>
          </a:stretch>
        </p:blipFill>
        <p:spPr>
          <a:xfrm>
            <a:off x="1406984" y="5662685"/>
            <a:ext cx="952500" cy="657225"/>
          </a:xfrm>
          <a:prstGeom prst="rect">
            <a:avLst/>
          </a:prstGeom>
        </p:spPr>
      </p:pic>
      <p:sp>
        <p:nvSpPr>
          <p:cNvPr id="8" name="TextBox 7"/>
          <p:cNvSpPr txBox="1"/>
          <p:nvPr/>
        </p:nvSpPr>
        <p:spPr>
          <a:xfrm>
            <a:off x="2328863" y="5684838"/>
            <a:ext cx="5446307" cy="646331"/>
          </a:xfrm>
          <a:prstGeom prst="rect">
            <a:avLst/>
          </a:prstGeom>
        </p:spPr>
        <p:txBody>
          <a:bodyPr rtlCol="0">
            <a:spAutoFit/>
          </a:bodyPr>
          <a:lstStyle/>
          <a:p>
            <a:pPr marL="285750" indent="-285750" algn="just">
              <a:buFont typeface="Arial" panose="020B0604020202020204" pitchFamily="34" charset="0"/>
              <a:buChar char="•"/>
            </a:pPr>
            <a:r>
              <a:rPr lang="ru-RU" b="1">
                <a:solidFill>
                  <a:srgbClr val="65D6A0"/>
                </a:solidFill>
                <a:latin typeface="Comic Sans MS" charset="0"/>
              </a:rPr>
              <a:t>терміново телефонуй за номером 101</a:t>
            </a:r>
            <a:r>
              <a:rPr lang="ru-RU">
                <a:solidFill>
                  <a:srgbClr val="65D6A0"/>
                </a:solidFill>
                <a:latin typeface="Comic Sans MS" charset="0"/>
              </a:rPr>
              <a:t> і викликай пожежників на допомогу.</a:t>
            </a:r>
            <a:endParaRPr lang="ru-RU">
              <a:solidFill>
                <a:srgbClr val="65D6A0"/>
              </a:solidFill>
            </a:endParaRPr>
          </a:p>
        </p:txBody>
      </p:sp>
      <p:sp>
        <p:nvSpPr>
          <p:cNvPr id="9" name="TextBox 8"/>
          <p:cNvSpPr txBox="1"/>
          <p:nvPr/>
        </p:nvSpPr>
        <p:spPr>
          <a:xfrm>
            <a:off x="10401299" y="-4215"/>
            <a:ext cx="697666" cy="769441"/>
          </a:xfrm>
          <a:prstGeom prst="rect">
            <a:avLst/>
          </a:prstGeom>
        </p:spPr>
        <p:txBody>
          <a:bodyPr rtlCol="0">
            <a:spAutoFit/>
          </a:bodyPr>
          <a:lstStyle/>
          <a:p>
            <a:pPr algn="ctr"/>
            <a:r>
              <a:rPr lang="ru-RU" sz="4400">
                <a:latin typeface=""/>
              </a:rPr>
              <a:t>9</a:t>
            </a:r>
            <a:endParaRPr lang="ru-RU"/>
          </a:p>
        </p:txBody>
      </p:sp>
    </p:spTree>
    <p:extLst>
      <p:ext uri="{BB962C8B-B14F-4D97-AF65-F5344CB8AC3E}">
        <p14:creationId xmlns:p14="http://schemas.microsoft.com/office/powerpoint/2010/main" val="4294560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Широкоэкранный</PresentationFormat>
  <Paragraphs>0</Paragraphs>
  <Slides>9</Slides>
  <Notes>9</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Ион</vt:lpstr>
      <vt:lpstr>Безпека людини</vt:lpstr>
      <vt:lpstr>Презентация PowerPoint</vt:lpstr>
      <vt:lpstr>Презентация PowerPoint</vt:lpstr>
      <vt:lpstr>Безпека людини при роботі з електричними приладами і пристроями </vt:lpstr>
      <vt:lpstr>Безпека людини при роботі з електричними приладами і пристроями</vt:lpstr>
      <vt:lpstr>Безпека людини при роботі з електричними приладами і пристроями </vt:lpstr>
      <vt:lpstr>Безпека людини при роботі з електричними приладами і пристроями </vt:lpstr>
      <vt:lpstr>Безпека людини при роботі з електричними приладами і пристроями</vt:lpstr>
      <vt:lpstr>Правила безпеки поводження з електричними приладами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Petr Barborik</dc:creator>
  <cp:lastModifiedBy>Petr Barborik</cp:lastModifiedBy>
  <cp:revision>4</cp:revision>
  <dcterms:created xsi:type="dcterms:W3CDTF">2013-07-31T16:30:56Z</dcterms:created>
  <dcterms:modified xsi:type="dcterms:W3CDTF">2015-02-03T20:00:12Z</dcterms:modified>
</cp:coreProperties>
</file>