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ogle.com.ua/url?sa=i&amp;rct=j&amp;q=&amp;esrc=s&amp;source=images&amp;cd=&amp;cad=rja&amp;docid=Xf2xnzkUHBHIZM&amp;tbnid=onaRb2LEy3-boM:&amp;ved=&amp;url=http%3A%2F%2Fwww.invictory.org%2Fnews%2Fstory-44086-%25D0%2591%25D0%25BB%25D0%25B0%25D0%25B3%25D0%25B0%25D1%258F-%25D0%25B2%25D0%25B5%25D1%2581%25D1%2582%25D1%258C.html&amp;ei=SnxpUb27A8TOtAb7uYGQDw&amp;psig=AFQjCNG6Kzkh4CrZejX4K-iBTJIzUg1Uow&amp;ust=136595399450635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3200400"/>
          </a:xfrm>
        </p:spPr>
        <p:txBody>
          <a:bodyPr/>
          <a:lstStyle/>
          <a:p>
            <a:r>
              <a:rPr lang="uk-UA" sz="4400" b="1" dirty="0" smtClean="0"/>
              <a:t>Сучасна релігійна ситуація в Україні.</a:t>
            </a:r>
            <a:endParaRPr lang="ru-RU" sz="44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12064"/>
            <a:ext cx="7391400" cy="914400"/>
          </a:xfrm>
        </p:spPr>
        <p:txBody>
          <a:bodyPr/>
          <a:lstStyle/>
          <a:p>
            <a:pPr algn="ctr"/>
            <a:r>
              <a:rPr lang="uk-UA" sz="2800" dirty="0" smtClean="0"/>
              <a:t>Прийняття Закону </a:t>
            </a:r>
            <a:r>
              <a:rPr lang="ru-RU" sz="2800" dirty="0" smtClean="0"/>
              <a:t>«Про свободу совісті </a:t>
            </a:r>
            <a:r>
              <a:rPr lang="ru-RU" sz="2800" dirty="0" smtClean="0"/>
              <a:t>і</a:t>
            </a:r>
            <a:br>
              <a:rPr lang="ru-RU" sz="2800" dirty="0" smtClean="0"/>
            </a:br>
            <a:r>
              <a:rPr lang="ru-RU" sz="2800" dirty="0" smtClean="0"/>
              <a:t>релігійні </a:t>
            </a:r>
            <a:r>
              <a:rPr lang="ru-RU" sz="2800" dirty="0" smtClean="0"/>
              <a:t>організації»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стаття 35 Конституції України 1996 року щодо взаємин церкви і </a:t>
            </a:r>
            <a:r>
              <a:rPr lang="ru-RU" dirty="0" smtClean="0"/>
              <a:t>держави:</a:t>
            </a:r>
          </a:p>
          <a:p>
            <a:pPr algn="r">
              <a:buNone/>
            </a:pPr>
            <a:r>
              <a:rPr lang="uk-UA" sz="2000" dirty="0" smtClean="0"/>
              <a:t>		</a:t>
            </a:r>
            <a:endParaRPr lang="ru-RU" sz="2000" dirty="0"/>
          </a:p>
        </p:txBody>
      </p:sp>
      <p:pic>
        <p:nvPicPr>
          <p:cNvPr id="4" name="Рисунок 3" descr="Конституция Укра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743201"/>
            <a:ext cx="34290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2743200"/>
            <a:ext cx="3352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uk-UA" sz="2000" dirty="0" smtClean="0"/>
              <a:t>	</a:t>
            </a:r>
            <a:r>
              <a:rPr lang="uk-UA" sz="2000" dirty="0" smtClean="0"/>
              <a:t>Кожен </a:t>
            </a:r>
            <a:r>
              <a:rPr lang="uk-UA" sz="2000" dirty="0" smtClean="0"/>
              <a:t>має право на свободу світогляду і віросподівання. Це право включає свободу сповідувати будь-яку релігію або не сповідувати ніякої, безперешкодно відправляти одноособово чи колективно релігійні культи і ритуальні обряди, вести релігійну діяльність</a:t>
            </a:r>
            <a:r>
              <a:rPr lang="uk-UA" sz="2000" dirty="0" smtClean="0"/>
              <a:t>...</a:t>
            </a:r>
            <a:endParaRPr lang="uk-UA" sz="2000" dirty="0" smtClean="0"/>
          </a:p>
          <a:p>
            <a:pPr>
              <a:buNone/>
            </a:pPr>
            <a:r>
              <a:rPr lang="uk-UA" dirty="0" smtClean="0"/>
              <a:t>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Постійне зростання релігійної мережі та </a:t>
            </a:r>
            <a:r>
              <a:rPr lang="ru-RU" sz="2800" dirty="0" smtClean="0">
                <a:solidFill>
                  <a:srgbClr val="FF0000"/>
                </a:solidFill>
              </a:rPr>
              <a:t>релігійно – національного </a:t>
            </a:r>
            <a:r>
              <a:rPr lang="ru-RU" sz="2800" dirty="0" smtClean="0">
                <a:solidFill>
                  <a:srgbClr val="FF0000"/>
                </a:solidFill>
              </a:rPr>
              <a:t>відродження.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IsPCcneCj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1981200"/>
            <a:ext cx="4038600" cy="4343400"/>
          </a:xfrm>
        </p:spPr>
      </p:pic>
      <p:pic>
        <p:nvPicPr>
          <p:cNvPr id="6" name="Содержимое 5" descr="3834615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1981200"/>
            <a:ext cx="4038600" cy="43434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4053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Зростання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кількості віруючих серед молоді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l389dee370ec6a5068d5169bd2153e3c01363248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3236380"/>
            <a:ext cx="4038600" cy="3023664"/>
          </a:xfrm>
        </p:spPr>
      </p:pic>
      <p:pic>
        <p:nvPicPr>
          <p:cNvPr id="7" name="Содержимое 6" descr="lacb8b471573a03538e93b73fa6da317213632480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3236380"/>
            <a:ext cx="4038600" cy="3023664"/>
          </a:xfrm>
        </p:spPr>
      </p:pic>
      <p:sp>
        <p:nvSpPr>
          <p:cNvPr id="5" name="TextBox 4"/>
          <p:cNvSpPr txBox="1"/>
          <p:nvPr/>
        </p:nvSpPr>
        <p:spPr>
          <a:xfrm>
            <a:off x="533400" y="1676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hlinkClick r:id="rId4"/>
              </a:rPr>
              <a:t>Церква </a:t>
            </a:r>
            <a:r>
              <a:rPr lang="ru-RU" sz="2000" u="sng" dirty="0" smtClean="0">
                <a:hlinkClick r:id="rId4"/>
              </a:rPr>
              <a:t>«</a:t>
            </a:r>
            <a:r>
              <a:rPr lang="ru-RU" sz="2000" u="sng" dirty="0" smtClean="0">
                <a:hlinkClick r:id="rId4"/>
              </a:rPr>
              <a:t>Блага вість»</a:t>
            </a:r>
            <a:r>
              <a:rPr lang="ru-RU" sz="2000" u="sng" dirty="0" smtClean="0"/>
              <a:t> </a:t>
            </a:r>
            <a:r>
              <a:rPr lang="ru-RU" sz="2000" dirty="0" smtClean="0"/>
              <a:t>- проводить багато заходів щодо виступу проти СНІДу,  інших хвороб та багато інших  благодійних  заходів  серед  дітей та молоді.  Відбуваються і концерти, і різноманітні ігри та розваги та ще багато іншого.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Україна по праву посідала і продовжує посідати одне з чільних місць у православному світі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українці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становлять приблизно 1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% православних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Європи.</a:t>
            </a:r>
          </a:p>
          <a:p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українці населяють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10% території країн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православ’я.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1828800"/>
            <a:ext cx="4038600" cy="43434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Виникнення багатьох церкв, організацій та інших об'єднань на території України.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3352800" cy="4525963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solidFill>
                  <a:srgbClr val="C00000"/>
                </a:solidFill>
              </a:rPr>
              <a:t>    </a:t>
            </a:r>
            <a:r>
              <a:rPr lang="uk-UA" sz="2400" dirty="0" smtClean="0">
                <a:solidFill>
                  <a:srgbClr val="00B050"/>
                </a:solidFill>
              </a:rPr>
              <a:t>Андріївська церква.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Андреевская церков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2971800" cy="2438400"/>
          </a:xfrm>
        </p:spPr>
      </p:pic>
      <p:pic>
        <p:nvPicPr>
          <p:cNvPr id="6" name="Рисунок 5" descr="Храм Святого Никол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057400"/>
            <a:ext cx="31242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524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70C0"/>
                </a:solidFill>
              </a:rPr>
              <a:t>Храм Святого Миколая.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Михайловский Златоверхий монастир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648200"/>
            <a:ext cx="297180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609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Михайлівський Золотоверхий </a:t>
            </a:r>
            <a:r>
              <a:rPr lang="ru-RU" dirty="0" smtClean="0">
                <a:solidFill>
                  <a:srgbClr val="C00000"/>
                </a:solidFill>
              </a:rPr>
              <a:t>монастир.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676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Михайлівський собор.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10800000">
            <a:off x="3200400" y="6172200"/>
            <a:ext cx="3810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24200" y="5562600"/>
            <a:ext cx="2438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dirty="0" smtClean="0">
                <a:solidFill>
                  <a:srgbClr val="FFC000"/>
                </a:solidFill>
              </a:rPr>
              <a:t>Софіївський собор.</a:t>
            </a:r>
            <a:endParaRPr lang="ru-RU" sz="1900" dirty="0">
              <a:solidFill>
                <a:srgbClr val="FFC000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257800" y="5638800"/>
            <a:ext cx="381000" cy="304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михайловский-собо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2438400"/>
            <a:ext cx="2514599" cy="3019425"/>
          </a:xfrm>
          <a:prstGeom prst="rect">
            <a:avLst/>
          </a:prstGeom>
        </p:spPr>
      </p:pic>
      <p:pic>
        <p:nvPicPr>
          <p:cNvPr id="17" name="Рисунок 16" descr="Софийский-собор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4648201"/>
            <a:ext cx="3124200" cy="2209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Проблеми у сфері релії.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802856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Однією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з найгостріших є проблема глибокого розколу в православ’ї.</a:t>
            </a:r>
          </a:p>
          <a:p>
            <a:endParaRPr lang="ru-RU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в поглибленні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розколу православ’я винні, в першу чергу,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</a:rPr>
              <a:t>політики.</a:t>
            </a: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непоодинокі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конфлікти між греко-католиками і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православними.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Свято-Михайловский_собо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1828800"/>
            <a:ext cx="4038600" cy="4419600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8105776" cy="914400"/>
          </a:xfrm>
        </p:spPr>
        <p:txBody>
          <a:bodyPr/>
          <a:lstStyle/>
          <a:p>
            <a:pPr algn="ctr"/>
            <a:r>
              <a:rPr lang="ru-RU" sz="3600" dirty="0" smtClean="0"/>
              <a:t> Соціально-психологічна напруга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1" y="1809750"/>
            <a:ext cx="8229600" cy="639762"/>
          </a:xfrm>
        </p:spPr>
        <p:txBody>
          <a:bodyPr/>
          <a:lstStyle/>
          <a:p>
            <a:pPr algn="ctr"/>
            <a:r>
              <a:rPr lang="ru-RU" dirty="0" smtClean="0"/>
              <a:t>Підпал церкви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6200" y="2514600"/>
            <a:ext cx="5257800" cy="4191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300" dirty="0" smtClean="0"/>
              <a:t>У </a:t>
            </a:r>
            <a:r>
              <a:rPr lang="ru-RU" sz="2300" dirty="0" err="1" smtClean="0"/>
              <a:t>ніч</a:t>
            </a:r>
            <a:r>
              <a:rPr lang="ru-RU" sz="2300" dirty="0" smtClean="0"/>
              <a:t> на </a:t>
            </a:r>
            <a:r>
              <a:rPr lang="ru-RU" sz="2300" dirty="0" err="1" smtClean="0"/>
              <a:t>суботу</a:t>
            </a:r>
            <a:r>
              <a:rPr lang="ru-RU" sz="2300" dirty="0" smtClean="0"/>
              <a:t>, 15 </a:t>
            </a:r>
            <a:r>
              <a:rPr lang="ru-RU" sz="2300" dirty="0" err="1" smtClean="0"/>
              <a:t>грудня</a:t>
            </a:r>
            <a:r>
              <a:rPr lang="ru-RU" sz="2300" dirty="0" smtClean="0"/>
              <a:t> </a:t>
            </a:r>
            <a:r>
              <a:rPr lang="ru-RU" sz="2300" dirty="0" err="1" smtClean="0"/>
              <a:t>невідомий</a:t>
            </a:r>
            <a:r>
              <a:rPr lang="ru-RU" sz="2300" dirty="0" smtClean="0"/>
              <a:t> </a:t>
            </a:r>
            <a:r>
              <a:rPr lang="ru-RU" sz="2300" dirty="0" err="1" smtClean="0"/>
              <a:t>підпалив</a:t>
            </a:r>
            <a:r>
              <a:rPr lang="ru-RU" sz="2300" dirty="0" smtClean="0"/>
              <a:t> </a:t>
            </a:r>
            <a:r>
              <a:rPr lang="ru-RU" sz="2300" dirty="0" err="1" smtClean="0"/>
              <a:t>дерев'яну</a:t>
            </a:r>
            <a:r>
              <a:rPr lang="ru-RU" sz="2300" dirty="0" smtClean="0"/>
              <a:t> </a:t>
            </a:r>
            <a:r>
              <a:rPr lang="ru-RU" sz="2300" dirty="0" err="1" smtClean="0"/>
              <a:t>церкву</a:t>
            </a:r>
            <a:r>
              <a:rPr lang="ru-RU" sz="2300" dirty="0" smtClean="0"/>
              <a:t> на честь </a:t>
            </a:r>
            <a:r>
              <a:rPr lang="ru-RU" sz="2300" dirty="0" err="1" smtClean="0"/>
              <a:t>Різдва</a:t>
            </a:r>
            <a:r>
              <a:rPr lang="ru-RU" sz="2300" dirty="0" smtClean="0"/>
              <a:t> </a:t>
            </a:r>
            <a:r>
              <a:rPr lang="ru-RU" sz="2300" dirty="0" err="1" smtClean="0"/>
              <a:t>Богородиці</a:t>
            </a:r>
            <a:r>
              <a:rPr lang="ru-RU" sz="2300" dirty="0" smtClean="0"/>
              <a:t> (</a:t>
            </a:r>
            <a:r>
              <a:rPr lang="ru-RU" sz="2300" dirty="0" err="1" smtClean="0"/>
              <a:t>Українська</a:t>
            </a:r>
            <a:r>
              <a:rPr lang="ru-RU" sz="2300" dirty="0" smtClean="0"/>
              <a:t> православна </a:t>
            </a:r>
            <a:r>
              <a:rPr lang="ru-RU" sz="2300" dirty="0" err="1" smtClean="0"/>
              <a:t>церква</a:t>
            </a:r>
            <a:r>
              <a:rPr lang="ru-RU" sz="2300" dirty="0" smtClean="0"/>
              <a:t> </a:t>
            </a:r>
            <a:r>
              <a:rPr lang="ru-RU" sz="2300" dirty="0" err="1" smtClean="0"/>
              <a:t>Московського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патріархату</a:t>
            </a:r>
            <a:r>
              <a:rPr lang="ru-RU" sz="2300" dirty="0" smtClean="0"/>
              <a:t>) в </a:t>
            </a:r>
            <a:r>
              <a:rPr lang="ru-RU" sz="2300" dirty="0" err="1" smtClean="0"/>
              <a:t>однойменному</a:t>
            </a:r>
            <a:r>
              <a:rPr lang="ru-RU" sz="2300" dirty="0" smtClean="0"/>
              <a:t> Десятинному </a:t>
            </a:r>
            <a:r>
              <a:rPr lang="ru-RU" sz="2300" dirty="0" err="1" smtClean="0"/>
              <a:t>монастирі</a:t>
            </a:r>
            <a:r>
              <a:rPr lang="ru-RU" sz="2300" dirty="0" smtClean="0"/>
              <a:t> в </a:t>
            </a:r>
            <a:r>
              <a:rPr lang="ru-RU" sz="2300" dirty="0" err="1" smtClean="0"/>
              <a:t>Києві</a:t>
            </a:r>
            <a:r>
              <a:rPr lang="ru-RU" sz="2300" dirty="0" smtClean="0"/>
              <a:t>, </a:t>
            </a:r>
            <a:r>
              <a:rPr lang="ru-RU" sz="2300" dirty="0" err="1" smtClean="0"/>
              <a:t>неподалік</a:t>
            </a:r>
            <a:r>
              <a:rPr lang="ru-RU" sz="2300" dirty="0" smtClean="0"/>
              <a:t> </a:t>
            </a:r>
            <a:r>
              <a:rPr lang="ru-RU" sz="2300" dirty="0" err="1" smtClean="0"/>
              <a:t>від</a:t>
            </a:r>
            <a:r>
              <a:rPr lang="ru-RU" sz="2300" dirty="0" smtClean="0"/>
              <a:t> фундаменту </a:t>
            </a:r>
            <a:r>
              <a:rPr lang="ru-RU" sz="2300" dirty="0" err="1" smtClean="0"/>
              <a:t>Десятинної</a:t>
            </a:r>
            <a:r>
              <a:rPr lang="ru-RU" sz="2300" dirty="0" smtClean="0"/>
              <a:t> церкви.</a:t>
            </a:r>
          </a:p>
          <a:p>
            <a:pPr>
              <a:buNone/>
            </a:pPr>
            <a:r>
              <a:rPr lang="ru-RU" sz="2300" dirty="0" smtClean="0"/>
              <a:t>	За </a:t>
            </a:r>
            <a:r>
              <a:rPr lang="ru-RU" sz="2300" dirty="0" smtClean="0"/>
              <a:t>словами </a:t>
            </a:r>
            <a:r>
              <a:rPr lang="ru-RU" sz="2300" dirty="0" err="1" smtClean="0"/>
              <a:t>прес-секретаря</a:t>
            </a:r>
            <a:r>
              <a:rPr lang="ru-RU" sz="2300" dirty="0" smtClean="0"/>
              <a:t> </a:t>
            </a:r>
            <a:r>
              <a:rPr lang="ru-RU" sz="2300" dirty="0" err="1" smtClean="0"/>
              <a:t>намісника</a:t>
            </a:r>
            <a:r>
              <a:rPr lang="ru-RU" sz="2300" dirty="0" smtClean="0"/>
              <a:t> </a:t>
            </a:r>
            <a:r>
              <a:rPr lang="ru-RU" sz="2300" dirty="0" err="1" smtClean="0"/>
              <a:t>монастиря</a:t>
            </a:r>
            <a:r>
              <a:rPr lang="ru-RU" sz="2300" dirty="0" smtClean="0"/>
              <a:t> </a:t>
            </a:r>
            <a:r>
              <a:rPr lang="ru-RU" sz="2300" dirty="0" err="1" smtClean="0"/>
              <a:t>архімандрита</a:t>
            </a:r>
            <a:r>
              <a:rPr lang="ru-RU" sz="2300" dirty="0" smtClean="0"/>
              <a:t> Гедеона (Харона) </a:t>
            </a:r>
            <a:r>
              <a:rPr lang="ru-RU" sz="2300" dirty="0" err="1" smtClean="0"/>
              <a:t>отця</a:t>
            </a:r>
            <a:r>
              <a:rPr lang="ru-RU" sz="2300" dirty="0" smtClean="0"/>
              <a:t> </a:t>
            </a:r>
            <a:r>
              <a:rPr lang="ru-RU" sz="2300" dirty="0" err="1" smtClean="0"/>
              <a:t>Антонія</a:t>
            </a:r>
            <a:r>
              <a:rPr lang="ru-RU" sz="2300" dirty="0" smtClean="0"/>
              <a:t>, в 03.45 </a:t>
            </a:r>
            <a:r>
              <a:rPr lang="ru-RU" sz="2300" dirty="0" err="1" smtClean="0"/>
              <a:t>камери</a:t>
            </a:r>
            <a:r>
              <a:rPr lang="ru-RU" sz="2300" dirty="0" smtClean="0"/>
              <a:t> </a:t>
            </a:r>
            <a:r>
              <a:rPr lang="ru-RU" sz="2300" dirty="0" err="1" smtClean="0"/>
              <a:t>спостереження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біля</a:t>
            </a:r>
            <a:r>
              <a:rPr lang="ru-RU" sz="2300" dirty="0" smtClean="0"/>
              <a:t> церкви </a:t>
            </a:r>
            <a:r>
              <a:rPr lang="ru-RU" sz="2300" dirty="0" err="1" smtClean="0"/>
              <a:t>зафіксували</a:t>
            </a:r>
            <a:r>
              <a:rPr lang="ru-RU" sz="2300" dirty="0" smtClean="0"/>
              <a:t> </a:t>
            </a:r>
            <a:r>
              <a:rPr lang="ru-RU" sz="2300" dirty="0" err="1" smtClean="0"/>
              <a:t>людини</a:t>
            </a:r>
            <a:r>
              <a:rPr lang="ru-RU" sz="2300" dirty="0" smtClean="0"/>
              <a:t>, </a:t>
            </a:r>
            <a:r>
              <a:rPr lang="ru-RU" sz="2300" dirty="0" err="1" smtClean="0"/>
              <a:t>який</a:t>
            </a:r>
            <a:r>
              <a:rPr lang="ru-RU" sz="2300" dirty="0" smtClean="0"/>
              <a:t> </a:t>
            </a:r>
            <a:r>
              <a:rPr lang="ru-RU" sz="2300" dirty="0" err="1" smtClean="0"/>
              <a:t>розбив</a:t>
            </a:r>
            <a:r>
              <a:rPr lang="ru-RU" sz="2300" dirty="0" smtClean="0"/>
              <a:t> </a:t>
            </a:r>
            <a:r>
              <a:rPr lang="ru-RU" sz="2300" dirty="0" err="1" smtClean="0"/>
              <a:t>вікно</a:t>
            </a:r>
            <a:r>
              <a:rPr lang="ru-RU" sz="2300" dirty="0" smtClean="0"/>
              <a:t>, налив </a:t>
            </a:r>
            <a:r>
              <a:rPr lang="ru-RU" sz="2300" dirty="0" err="1" smtClean="0"/>
              <a:t>гарячу</a:t>
            </a:r>
            <a:r>
              <a:rPr lang="ru-RU" sz="2300" dirty="0" smtClean="0"/>
              <a:t> </a:t>
            </a:r>
            <a:r>
              <a:rPr lang="ru-RU" sz="2300" dirty="0" err="1" smtClean="0"/>
              <a:t>рідину</a:t>
            </a:r>
            <a:r>
              <a:rPr lang="ru-RU" sz="2300" dirty="0" smtClean="0"/>
              <a:t> і </a:t>
            </a:r>
            <a:r>
              <a:rPr lang="ru-RU" sz="2300" dirty="0" err="1" smtClean="0"/>
              <a:t>підпал</a:t>
            </a:r>
            <a:r>
              <a:rPr lang="ru-RU" sz="2300" dirty="0" smtClean="0"/>
              <a:t> храм.</a:t>
            </a:r>
          </a:p>
          <a:p>
            <a:pPr>
              <a:buNone/>
            </a:pPr>
            <a:r>
              <a:rPr lang="ru-RU" sz="2300" dirty="0" smtClean="0"/>
              <a:t>	</a:t>
            </a:r>
            <a:r>
              <a:rPr lang="ru-RU" sz="2300" dirty="0" err="1" smtClean="0"/>
              <a:t>Пожежа</a:t>
            </a:r>
            <a:r>
              <a:rPr lang="ru-RU" sz="2300" dirty="0" smtClean="0"/>
              <a:t> </a:t>
            </a:r>
            <a:r>
              <a:rPr lang="ru-RU" sz="2300" dirty="0" err="1" smtClean="0"/>
              <a:t>виявили</a:t>
            </a:r>
            <a:r>
              <a:rPr lang="ru-RU" sz="2300" dirty="0" smtClean="0"/>
              <a:t> в </a:t>
            </a:r>
            <a:r>
              <a:rPr lang="ru-RU" sz="2300" dirty="0" err="1" smtClean="0"/>
              <a:t>суботу</a:t>
            </a:r>
            <a:r>
              <a:rPr lang="ru-RU" sz="2300" dirty="0" smtClean="0"/>
              <a:t> </a:t>
            </a:r>
            <a:r>
              <a:rPr lang="ru-RU" sz="2300" dirty="0" err="1" smtClean="0"/>
              <a:t>в</a:t>
            </a:r>
            <a:r>
              <a:rPr lang="ru-RU" sz="2300" dirty="0" smtClean="0"/>
              <a:t> 06.30. У 07.00 </a:t>
            </a:r>
            <a:r>
              <a:rPr lang="ru-RU" sz="2300" dirty="0" err="1" smtClean="0"/>
              <a:t>викликали</a:t>
            </a:r>
            <a:r>
              <a:rPr lang="ru-RU" sz="2300" dirty="0" smtClean="0"/>
              <a:t> наряд </a:t>
            </a:r>
            <a:r>
              <a:rPr lang="ru-RU" sz="2300" dirty="0" err="1" smtClean="0"/>
              <a:t>міліції</a:t>
            </a:r>
            <a:r>
              <a:rPr lang="ru-RU" sz="2300" dirty="0" smtClean="0"/>
              <a:t>.</a:t>
            </a:r>
          </a:p>
          <a:p>
            <a:pPr>
              <a:buNone/>
            </a:pPr>
            <a:r>
              <a:rPr lang="ru-RU" sz="2300" dirty="0" smtClean="0"/>
              <a:t>	За </a:t>
            </a:r>
            <a:r>
              <a:rPr lang="ru-RU" sz="2300" dirty="0" err="1" smtClean="0"/>
              <a:t>інформацією</a:t>
            </a:r>
            <a:r>
              <a:rPr lang="ru-RU" sz="2300" dirty="0" smtClean="0"/>
              <a:t> сайту «</a:t>
            </a:r>
            <a:r>
              <a:rPr lang="ru-RU" sz="2300" dirty="0" err="1" smtClean="0"/>
              <a:t>Православіє</a:t>
            </a:r>
            <a:r>
              <a:rPr lang="ru-RU" sz="2300" dirty="0" smtClean="0"/>
              <a:t> в </a:t>
            </a:r>
            <a:r>
              <a:rPr lang="ru-RU" sz="2300" dirty="0" err="1" smtClean="0"/>
              <a:t>Україні</a:t>
            </a:r>
            <a:r>
              <a:rPr lang="ru-RU" sz="2300" dirty="0" smtClean="0"/>
              <a:t>», </a:t>
            </a:r>
            <a:r>
              <a:rPr lang="ru-RU" sz="2300" dirty="0" err="1" smtClean="0"/>
              <a:t>всередині</a:t>
            </a:r>
            <a:r>
              <a:rPr lang="ru-RU" sz="2300" dirty="0" smtClean="0"/>
              <a:t> </a:t>
            </a:r>
            <a:r>
              <a:rPr lang="ru-RU" sz="2300" dirty="0" err="1" smtClean="0"/>
              <a:t>церква</a:t>
            </a:r>
            <a:r>
              <a:rPr lang="ru-RU" sz="2300" dirty="0" smtClean="0"/>
              <a:t> </a:t>
            </a:r>
            <a:r>
              <a:rPr lang="ru-RU" sz="2300" dirty="0" err="1" smtClean="0"/>
              <a:t>постраждала</a:t>
            </a:r>
            <a:r>
              <a:rPr lang="ru-RU" sz="2300" dirty="0" smtClean="0"/>
              <a:t> </a:t>
            </a:r>
            <a:r>
              <a:rPr lang="ru-RU" sz="2300" dirty="0" err="1" smtClean="0"/>
              <a:t>дуже</a:t>
            </a:r>
            <a:r>
              <a:rPr lang="ru-RU" sz="2300" dirty="0" smtClean="0"/>
              <a:t> сильно, </a:t>
            </a:r>
            <a:r>
              <a:rPr lang="ru-RU" sz="2300" dirty="0" err="1" smtClean="0"/>
              <a:t>звалилася</a:t>
            </a:r>
            <a:r>
              <a:rPr lang="ru-RU" sz="2300" dirty="0" smtClean="0"/>
              <a:t> </a:t>
            </a:r>
            <a:r>
              <a:rPr lang="ru-RU" sz="2300" dirty="0" err="1" smtClean="0"/>
              <a:t>внутрішня</a:t>
            </a:r>
            <a:r>
              <a:rPr lang="ru-RU" sz="2300" dirty="0" smtClean="0"/>
              <a:t> обшивка. </a:t>
            </a:r>
            <a:r>
              <a:rPr lang="ru-RU" sz="2300" dirty="0" err="1" smtClean="0"/>
              <a:t>Ікони</a:t>
            </a:r>
            <a:r>
              <a:rPr lang="ru-RU" sz="2300" dirty="0" smtClean="0"/>
              <a:t> з </a:t>
            </a:r>
            <a:r>
              <a:rPr lang="ru-RU" sz="2300" dirty="0" err="1" smtClean="0"/>
              <a:t>частками</a:t>
            </a:r>
            <a:r>
              <a:rPr lang="ru-RU" sz="2300" dirty="0" smtClean="0"/>
              <a:t> мощей </a:t>
            </a:r>
            <a:r>
              <a:rPr lang="ru-RU" sz="2300" dirty="0" err="1" smtClean="0"/>
              <a:t>цілі</a:t>
            </a:r>
            <a:r>
              <a:rPr lang="ru-RU" sz="2300" dirty="0" smtClean="0"/>
              <a:t>.</a:t>
            </a:r>
          </a:p>
          <a:p>
            <a:pPr>
              <a:buNone/>
            </a:pPr>
            <a:r>
              <a:rPr lang="ru-RU" sz="2300" dirty="0" smtClean="0"/>
              <a:t>	</a:t>
            </a:r>
            <a:r>
              <a:rPr lang="ru-RU" sz="2300" dirty="0" err="1" smtClean="0"/>
              <a:t>Отець</a:t>
            </a:r>
            <a:r>
              <a:rPr lang="ru-RU" sz="2300" dirty="0" smtClean="0"/>
              <a:t> </a:t>
            </a:r>
            <a:r>
              <a:rPr lang="ru-RU" sz="2300" dirty="0" err="1" smtClean="0"/>
              <a:t>Антоній</a:t>
            </a:r>
            <a:r>
              <a:rPr lang="ru-RU" sz="2300" dirty="0" smtClean="0"/>
              <a:t> </a:t>
            </a:r>
            <a:r>
              <a:rPr lang="ru-RU" sz="2300" dirty="0" err="1" smtClean="0"/>
              <a:t>зазначає</a:t>
            </a:r>
            <a:r>
              <a:rPr lang="ru-RU" sz="2300" dirty="0" smtClean="0"/>
              <a:t>, </a:t>
            </a:r>
            <a:r>
              <a:rPr lang="ru-RU" sz="2300" dirty="0" err="1" smtClean="0"/>
              <a:t>що</a:t>
            </a:r>
            <a:r>
              <a:rPr lang="ru-RU" sz="2300" dirty="0" smtClean="0"/>
              <a:t> </a:t>
            </a:r>
            <a:r>
              <a:rPr lang="ru-RU" sz="2300" dirty="0" err="1" smtClean="0"/>
              <a:t>нікого</a:t>
            </a:r>
            <a:r>
              <a:rPr lang="ru-RU" sz="2300" dirty="0" smtClean="0"/>
              <a:t> конкретно в </a:t>
            </a:r>
            <a:r>
              <a:rPr lang="ru-RU" sz="2300" dirty="0" err="1" smtClean="0"/>
              <a:t>підпалі</a:t>
            </a:r>
            <a:r>
              <a:rPr lang="ru-RU" sz="2300" dirty="0" smtClean="0"/>
              <a:t> не </a:t>
            </a:r>
            <a:r>
              <a:rPr lang="ru-RU" sz="2300" dirty="0" err="1" smtClean="0"/>
              <a:t>підозрюють</a:t>
            </a:r>
            <a:r>
              <a:rPr lang="ru-RU" sz="2300" dirty="0" smtClean="0"/>
              <a:t>.</a:t>
            </a:r>
          </a:p>
          <a:p>
            <a:pPr>
              <a:buNone/>
            </a:pPr>
            <a:r>
              <a:rPr lang="ru-RU" sz="2300" dirty="0" smtClean="0"/>
              <a:t>	</a:t>
            </a:r>
            <a:r>
              <a:rPr lang="ru-RU" sz="2300" dirty="0" err="1" smtClean="0"/>
              <a:t>Дерев'яна</a:t>
            </a:r>
            <a:r>
              <a:rPr lang="ru-RU" sz="2300" dirty="0" smtClean="0"/>
              <a:t> </a:t>
            </a:r>
            <a:r>
              <a:rPr lang="ru-RU" sz="2300" dirty="0" err="1" smtClean="0"/>
              <a:t>церква</a:t>
            </a:r>
            <a:r>
              <a:rPr lang="ru-RU" sz="2300" dirty="0" smtClean="0"/>
              <a:t> </a:t>
            </a:r>
            <a:r>
              <a:rPr lang="ru-RU" sz="2300" dirty="0" err="1" smtClean="0"/>
              <a:t>біля</a:t>
            </a:r>
            <a:r>
              <a:rPr lang="ru-RU" sz="2300" dirty="0" smtClean="0"/>
              <a:t> фундаменту </a:t>
            </a:r>
            <a:r>
              <a:rPr lang="ru-RU" sz="2300" dirty="0" err="1" smtClean="0"/>
              <a:t>Десятинної</a:t>
            </a:r>
            <a:r>
              <a:rPr lang="ru-RU" sz="2300" dirty="0" smtClean="0"/>
              <a:t> церкви </a:t>
            </a:r>
            <a:r>
              <a:rPr lang="ru-RU" sz="2300" dirty="0" err="1" smtClean="0"/>
              <a:t>була</a:t>
            </a:r>
            <a:r>
              <a:rPr lang="ru-RU" sz="2300" dirty="0" smtClean="0"/>
              <a:t> </a:t>
            </a:r>
            <a:r>
              <a:rPr lang="ru-RU" sz="2300" dirty="0" err="1" smtClean="0"/>
              <a:t>побудована</a:t>
            </a:r>
            <a:r>
              <a:rPr lang="ru-RU" sz="2300" dirty="0" smtClean="0"/>
              <a:t> в 2007 </a:t>
            </a:r>
            <a:r>
              <a:rPr lang="ru-RU" sz="2300" dirty="0" err="1" smtClean="0"/>
              <a:t>році</a:t>
            </a:r>
            <a:r>
              <a:rPr lang="ru-RU" sz="2300" dirty="0" smtClean="0"/>
              <a:t>. Низка </a:t>
            </a:r>
            <a:r>
              <a:rPr lang="ru-RU" sz="2300" dirty="0" err="1" smtClean="0"/>
              <a:t>громадських</a:t>
            </a:r>
            <a:r>
              <a:rPr lang="ru-RU" sz="2300" dirty="0" smtClean="0"/>
              <a:t> </a:t>
            </a:r>
            <a:r>
              <a:rPr lang="ru-RU" sz="2300" dirty="0" err="1" smtClean="0"/>
              <a:t>організацій</a:t>
            </a:r>
            <a:r>
              <a:rPr lang="ru-RU" sz="2300" dirty="0" smtClean="0"/>
              <a:t> </a:t>
            </a:r>
            <a:r>
              <a:rPr lang="ru-RU" sz="2300" dirty="0" err="1" smtClean="0"/>
              <a:t>періодично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протестують</a:t>
            </a:r>
            <a:r>
              <a:rPr lang="ru-RU" sz="2300" dirty="0" smtClean="0"/>
              <a:t> проти </a:t>
            </a:r>
            <a:r>
              <a:rPr lang="ru-RU" sz="2300" dirty="0" err="1" smtClean="0"/>
              <a:t>цієї</a:t>
            </a:r>
            <a:r>
              <a:rPr lang="ru-RU" sz="2300" dirty="0" smtClean="0"/>
              <a:t> </a:t>
            </a:r>
            <a:r>
              <a:rPr lang="ru-RU" sz="2300" dirty="0" err="1" smtClean="0"/>
              <a:t>забудови</a:t>
            </a:r>
            <a:r>
              <a:rPr lang="ru-RU" sz="2300" dirty="0" smtClean="0"/>
              <a:t>, </a:t>
            </a:r>
            <a:r>
              <a:rPr lang="ru-RU" sz="2300" dirty="0" err="1" smtClean="0"/>
              <a:t>стверджуючи</a:t>
            </a:r>
            <a:r>
              <a:rPr lang="ru-RU" sz="2300" dirty="0" smtClean="0"/>
              <a:t>, </a:t>
            </a:r>
            <a:r>
              <a:rPr lang="ru-RU" sz="2300" dirty="0" err="1" smtClean="0"/>
              <a:t>що</a:t>
            </a:r>
            <a:r>
              <a:rPr lang="ru-RU" sz="2300" dirty="0" smtClean="0"/>
              <a:t> </a:t>
            </a:r>
            <a:r>
              <a:rPr lang="ru-RU" sz="2300" dirty="0" err="1" smtClean="0"/>
              <a:t>відсутні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відповідні</a:t>
            </a:r>
            <a:r>
              <a:rPr lang="ru-RU" sz="2300" dirty="0" smtClean="0"/>
              <a:t> </a:t>
            </a:r>
            <a:r>
              <a:rPr lang="ru-RU" sz="2300" dirty="0" err="1" smtClean="0"/>
              <a:t>дозвільні</a:t>
            </a:r>
            <a:r>
              <a:rPr lang="ru-RU" sz="2300" dirty="0" smtClean="0"/>
              <a:t> </a:t>
            </a:r>
            <a:r>
              <a:rPr lang="ru-RU" sz="2300" dirty="0" err="1" smtClean="0"/>
              <a:t>документи</a:t>
            </a:r>
            <a:r>
              <a:rPr lang="ru-RU" sz="2300" dirty="0" smtClean="0"/>
              <a:t>.</a:t>
            </a:r>
          </a:p>
          <a:p>
            <a:pPr>
              <a:buNone/>
            </a:pPr>
            <a:r>
              <a:rPr lang="ru-RU" sz="2300" dirty="0" smtClean="0"/>
              <a:t>	УПЦ </a:t>
            </a:r>
            <a:r>
              <a:rPr lang="ru-RU" sz="2300" dirty="0" smtClean="0"/>
              <a:t>МП </a:t>
            </a:r>
            <a:r>
              <a:rPr lang="ru-RU" sz="2300" dirty="0" err="1" smtClean="0"/>
              <a:t>домагається</a:t>
            </a:r>
            <a:r>
              <a:rPr lang="ru-RU" sz="2300" dirty="0" smtClean="0"/>
              <a:t> </a:t>
            </a:r>
            <a:r>
              <a:rPr lang="ru-RU" sz="2300" dirty="0" err="1" smtClean="0"/>
              <a:t>відновлення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Десятинної</a:t>
            </a:r>
            <a:r>
              <a:rPr lang="ru-RU" sz="2300" dirty="0" smtClean="0"/>
              <a:t> церкви на </a:t>
            </a:r>
            <a:r>
              <a:rPr lang="ru-RU" sz="2300" dirty="0" err="1" smtClean="0"/>
              <a:t>залишках</a:t>
            </a:r>
            <a:r>
              <a:rPr lang="ru-RU" sz="2300" dirty="0" smtClean="0"/>
              <a:t> </a:t>
            </a:r>
            <a:r>
              <a:rPr lang="ru-RU" sz="2300" dirty="0" err="1" smtClean="0"/>
              <a:t>її</a:t>
            </a:r>
            <a:r>
              <a:rPr lang="ru-RU" sz="2300" dirty="0" smtClean="0"/>
              <a:t> фундаменту. Проти </a:t>
            </a:r>
            <a:r>
              <a:rPr lang="ru-RU" sz="2300" dirty="0" err="1" smtClean="0"/>
              <a:t>цього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виступають</a:t>
            </a:r>
            <a:r>
              <a:rPr lang="ru-RU" sz="2300" dirty="0" smtClean="0"/>
              <a:t> археологи і </a:t>
            </a:r>
            <a:r>
              <a:rPr lang="ru-RU" sz="2300" dirty="0" err="1" smtClean="0"/>
              <a:t>архітектори</a:t>
            </a:r>
            <a:r>
              <a:rPr lang="ru-RU" sz="2300" dirty="0" smtClean="0"/>
              <a:t>.</a:t>
            </a:r>
          </a:p>
          <a:p>
            <a:pPr>
              <a:buNone/>
            </a:pPr>
            <a:r>
              <a:rPr lang="ru-RU" sz="2300" dirty="0" smtClean="0"/>
              <a:t>	У </a:t>
            </a:r>
            <a:r>
              <a:rPr lang="ru-RU" sz="2300" dirty="0" err="1" smtClean="0"/>
              <a:t>кінці</a:t>
            </a:r>
            <a:r>
              <a:rPr lang="ru-RU" sz="2300" dirty="0" smtClean="0"/>
              <a:t> </a:t>
            </a:r>
            <a:r>
              <a:rPr lang="ru-RU" sz="2300" dirty="0" err="1" smtClean="0"/>
              <a:t>грудня</a:t>
            </a:r>
            <a:r>
              <a:rPr lang="ru-RU" sz="2300" dirty="0" smtClean="0"/>
              <a:t> 2011 року фундамент храму б </a:t>
            </a:r>
            <a:r>
              <a:rPr lang="ru-RU" sz="2300" dirty="0" err="1" smtClean="0"/>
              <a:t>тимчасово</a:t>
            </a:r>
            <a:r>
              <a:rPr lang="ru-RU" sz="2300" dirty="0" smtClean="0"/>
              <a:t> </a:t>
            </a:r>
            <a:r>
              <a:rPr lang="ru-RU" sz="2300" dirty="0" err="1" smtClean="0"/>
              <a:t>законсервований</a:t>
            </a:r>
            <a:r>
              <a:rPr lang="ru-RU" sz="2300" dirty="0" smtClean="0"/>
              <a:t>.</a:t>
            </a:r>
          </a:p>
          <a:p>
            <a:pPr>
              <a:buNone/>
            </a:pPr>
            <a:r>
              <a:rPr lang="ru-RU" sz="2300" dirty="0" smtClean="0"/>
              <a:t>	Голова </a:t>
            </a:r>
            <a:r>
              <a:rPr lang="ru-RU" sz="2300" dirty="0" err="1" smtClean="0"/>
              <a:t>Київської</a:t>
            </a:r>
            <a:r>
              <a:rPr lang="ru-RU" sz="2300" dirty="0" smtClean="0"/>
              <a:t> </a:t>
            </a:r>
            <a:r>
              <a:rPr lang="ru-RU" sz="2300" dirty="0" err="1" smtClean="0"/>
              <a:t>міськадміністрації</a:t>
            </a:r>
            <a:r>
              <a:rPr lang="ru-RU" sz="2300" dirty="0" smtClean="0"/>
              <a:t> </a:t>
            </a:r>
            <a:r>
              <a:rPr lang="ru-RU" sz="2300" dirty="0" err="1" smtClean="0"/>
              <a:t>Олександр</a:t>
            </a:r>
            <a:r>
              <a:rPr lang="ru-RU" sz="2300" dirty="0" smtClean="0"/>
              <a:t> Попов заявляв, </a:t>
            </a:r>
            <a:r>
              <a:rPr lang="ru-RU" sz="2300" dirty="0" err="1" smtClean="0"/>
              <a:t>що</a:t>
            </a:r>
            <a:r>
              <a:rPr lang="ru-RU" sz="2300" dirty="0" smtClean="0"/>
              <a:t> </a:t>
            </a:r>
            <a:r>
              <a:rPr lang="ru-RU" sz="2300" dirty="0" err="1" smtClean="0"/>
              <a:t>будь-які</a:t>
            </a:r>
            <a:r>
              <a:rPr lang="ru-RU" sz="2300" dirty="0" smtClean="0"/>
              <a:t> </a:t>
            </a:r>
            <a:r>
              <a:rPr lang="ru-RU" sz="2300" dirty="0" err="1" smtClean="0"/>
              <a:t>роботи</a:t>
            </a:r>
            <a:r>
              <a:rPr lang="ru-RU" sz="2300" dirty="0" smtClean="0"/>
              <a:t> га території </a:t>
            </a:r>
            <a:r>
              <a:rPr lang="ru-RU" sz="2300" dirty="0" err="1" smtClean="0"/>
              <a:t>Десятинної</a:t>
            </a:r>
            <a:r>
              <a:rPr lang="ru-RU" sz="2300" dirty="0" smtClean="0"/>
              <a:t> церкви </a:t>
            </a:r>
            <a:r>
              <a:rPr lang="ru-RU" sz="2300" dirty="0" err="1" smtClean="0"/>
              <a:t>можуть</a:t>
            </a:r>
            <a:r>
              <a:rPr lang="ru-RU" sz="2300" dirty="0" smtClean="0"/>
              <a:t> </a:t>
            </a:r>
            <a:r>
              <a:rPr lang="ru-RU" sz="2300" dirty="0" err="1" smtClean="0"/>
              <a:t>здійснюватися</a:t>
            </a:r>
            <a:r>
              <a:rPr lang="ru-RU" sz="2300" dirty="0" smtClean="0"/>
              <a:t> з метою </a:t>
            </a:r>
            <a:r>
              <a:rPr lang="ru-RU" sz="2300" dirty="0" err="1" smtClean="0"/>
              <a:t>музеєфікації</a:t>
            </a:r>
            <a:r>
              <a:rPr lang="ru-RU" sz="2300" dirty="0" smtClean="0"/>
              <a:t> та </a:t>
            </a:r>
            <a:r>
              <a:rPr lang="ru-RU" sz="2300" dirty="0" err="1" smtClean="0"/>
              <a:t>консервації</a:t>
            </a:r>
            <a:r>
              <a:rPr lang="ru-RU" sz="2300" dirty="0" smtClean="0"/>
              <a:t> </a:t>
            </a:r>
            <a:r>
              <a:rPr lang="ru-RU" sz="2300" dirty="0" err="1" smtClean="0"/>
              <a:t>археологічних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знахідок</a:t>
            </a:r>
            <a:r>
              <a:rPr lang="ru-RU" sz="2300" dirty="0" smtClean="0"/>
              <a:t>, </a:t>
            </a:r>
            <a:r>
              <a:rPr lang="ru-RU" sz="2300" dirty="0" err="1" smtClean="0"/>
              <a:t>підкресливши</a:t>
            </a:r>
            <a:r>
              <a:rPr lang="ru-RU" sz="2300" dirty="0" smtClean="0"/>
              <a:t>, </a:t>
            </a:r>
            <a:r>
              <a:rPr lang="ru-RU" sz="2300" dirty="0" err="1" smtClean="0"/>
              <a:t>що</a:t>
            </a:r>
            <a:r>
              <a:rPr lang="ru-RU" sz="2300" dirty="0" smtClean="0"/>
              <a:t> </a:t>
            </a:r>
            <a:r>
              <a:rPr lang="ru-RU" sz="2300" dirty="0" err="1" smtClean="0"/>
              <a:t>столична</a:t>
            </a:r>
            <a:r>
              <a:rPr lang="ru-RU" sz="2300" dirty="0" smtClean="0"/>
              <a:t> </a:t>
            </a:r>
            <a:r>
              <a:rPr lang="ru-RU" sz="2300" dirty="0" err="1" smtClean="0"/>
              <a:t>влада</a:t>
            </a:r>
            <a:r>
              <a:rPr lang="ru-RU" sz="2300" dirty="0" smtClean="0"/>
              <a:t> не </a:t>
            </a:r>
            <a:r>
              <a:rPr lang="ru-RU" sz="2300" dirty="0" err="1" smtClean="0"/>
              <a:t>погодять</a:t>
            </a:r>
            <a:r>
              <a:rPr lang="ru-RU" sz="2300" dirty="0" smtClean="0"/>
              <a:t> </a:t>
            </a:r>
            <a:r>
              <a:rPr lang="ru-RU" sz="2300" dirty="0" err="1" smtClean="0"/>
              <a:t>жодного</a:t>
            </a:r>
            <a:r>
              <a:rPr lang="ru-RU" sz="2300" dirty="0" smtClean="0"/>
              <a:t> документа на </a:t>
            </a:r>
            <a:r>
              <a:rPr lang="ru-RU" sz="2300" dirty="0" err="1" smtClean="0"/>
              <a:t>дозвіл</a:t>
            </a:r>
            <a:r>
              <a:rPr lang="ru-RU" sz="2300" dirty="0" smtClean="0"/>
              <a:t> </a:t>
            </a:r>
            <a:r>
              <a:rPr lang="ru-RU" sz="2300" dirty="0" err="1" smtClean="0"/>
              <a:t>будівництва</a:t>
            </a:r>
            <a:r>
              <a:rPr lang="ru-RU" sz="2300" dirty="0" smtClean="0"/>
              <a:t> </a:t>
            </a:r>
            <a:r>
              <a:rPr lang="ru-RU" sz="2300" dirty="0" err="1" smtClean="0"/>
              <a:t>на</a:t>
            </a:r>
            <a:r>
              <a:rPr lang="ru-RU" sz="2300" dirty="0" smtClean="0"/>
              <a:t> </a:t>
            </a:r>
            <a:r>
              <a:rPr lang="ru-RU" sz="2300" dirty="0" err="1" smtClean="0"/>
              <a:t>фундаменті</a:t>
            </a:r>
            <a:r>
              <a:rPr lang="ru-RU" sz="2300" dirty="0" smtClean="0"/>
              <a:t> </a:t>
            </a:r>
            <a:r>
              <a:rPr lang="ru-RU" sz="2300" dirty="0" err="1" smtClean="0"/>
              <a:t>цієї</a:t>
            </a:r>
            <a:r>
              <a:rPr lang="ru-RU" sz="2300" dirty="0" smtClean="0"/>
              <a:t> церкви.</a:t>
            </a:r>
          </a:p>
          <a:p>
            <a:endParaRPr lang="ru-RU" dirty="0"/>
          </a:p>
        </p:txBody>
      </p:sp>
      <p:pic>
        <p:nvPicPr>
          <p:cNvPr id="7" name="Рисунок 6" descr="В Киеве неизвестный поджег церкв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514600"/>
            <a:ext cx="3708400" cy="38862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Висновок щодо сучасної релігії в Україні.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8229600" cy="108585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	</a:t>
            </a:r>
            <a:r>
              <a:rPr lang="uk-UA" dirty="0" smtClean="0">
                <a:solidFill>
                  <a:srgbClr val="7030A0"/>
                </a:solidFill>
              </a:rPr>
              <a:t>Отже</a:t>
            </a:r>
            <a:r>
              <a:rPr lang="uk-UA" dirty="0" smtClean="0">
                <a:solidFill>
                  <a:srgbClr val="7030A0"/>
                </a:solidFill>
              </a:rPr>
              <a:t>, </a:t>
            </a:r>
            <a:r>
              <a:rPr lang="uk-UA" dirty="0" smtClean="0">
                <a:solidFill>
                  <a:srgbClr val="7030A0"/>
                </a:solidFill>
              </a:rPr>
              <a:t>ми </a:t>
            </a:r>
            <a:r>
              <a:rPr lang="uk-UA" dirty="0" smtClean="0">
                <a:solidFill>
                  <a:srgbClr val="7030A0"/>
                </a:solidFill>
              </a:rPr>
              <a:t>можемо побачити за сучасним станом української релігії те як вона </a:t>
            </a:r>
            <a:r>
              <a:rPr lang="uk-UA" dirty="0" smtClean="0">
                <a:solidFill>
                  <a:srgbClr val="7030A0"/>
                </a:solidFill>
              </a:rPr>
              <a:t>розвивається та збільшується кількість віруючих, </a:t>
            </a:r>
            <a:r>
              <a:rPr lang="uk-UA" dirty="0" smtClean="0">
                <a:solidFill>
                  <a:srgbClr val="7030A0"/>
                </a:solidFill>
              </a:rPr>
              <a:t>але тільки за умови того, що людям будуть </a:t>
            </a:r>
            <a:r>
              <a:rPr lang="uk-UA" dirty="0" smtClean="0">
                <a:solidFill>
                  <a:srgbClr val="7030A0"/>
                </a:solidFill>
              </a:rPr>
              <a:t>допомагати морально, матеріально та діями </a:t>
            </a:r>
            <a:r>
              <a:rPr lang="uk-UA" dirty="0" smtClean="0">
                <a:solidFill>
                  <a:srgbClr val="7030A0"/>
                </a:solidFill>
              </a:rPr>
              <a:t>інші та буде допомагати сама держава.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409798_image_larg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81000" y="3429000"/>
            <a:ext cx="4286250" cy="2933700"/>
          </a:xfrm>
        </p:spPr>
      </p:pic>
      <p:pic>
        <p:nvPicPr>
          <p:cNvPr id="9" name="Рисунок 8" descr="byzantinischer_mosaizist_um_1020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429000"/>
            <a:ext cx="3886200" cy="28956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144</TotalTime>
  <Words>186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Сучасна релігійна ситуація в Україні.</vt:lpstr>
      <vt:lpstr>Прийняття Закону «Про свободу совісті і релігійні організації»</vt:lpstr>
      <vt:lpstr>Постійне зростання релігійної мережі та релігійно – національного відродження.</vt:lpstr>
      <vt:lpstr>Зростання кількості віруючих серед молоді</vt:lpstr>
      <vt:lpstr>Україна по праву посідала і продовжує посідати одне з чільних місць у православному світі</vt:lpstr>
      <vt:lpstr>Виникнення багатьох церкв, організацій та інших об'єднань на території України.</vt:lpstr>
      <vt:lpstr>Проблеми у сфері релії.</vt:lpstr>
      <vt:lpstr> Соціально-психологічна напруга</vt:lpstr>
      <vt:lpstr>Висновок щодо сучасної релігії в Україні.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релігійна ситуація в Україні.</dc:title>
  <cp:lastModifiedBy>Lera</cp:lastModifiedBy>
  <cp:revision>28</cp:revision>
  <dcterms:modified xsi:type="dcterms:W3CDTF">2013-04-13T19:13:10Z</dcterms:modified>
</cp:coreProperties>
</file>