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6B7B1F-B822-48E6-B397-DD2F89CE52D7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E9D3815-EE57-4811-968D-5936EDFFEE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5817406" cy="1470025"/>
          </a:xfrm>
        </p:spPr>
        <p:txBody>
          <a:bodyPr/>
          <a:lstStyle/>
          <a:p>
            <a:r>
              <a:rPr lang="ru-RU" dirty="0" smtClean="0"/>
              <a:t>Права та обов</a:t>
            </a:r>
            <a:r>
              <a:rPr lang="en-US" dirty="0" smtClean="0"/>
              <a:t>`</a:t>
            </a:r>
            <a:r>
              <a:rPr lang="ru-RU" dirty="0" smtClean="0"/>
              <a:t>язки</a:t>
            </a:r>
            <a:r>
              <a:rPr lang="en-US" dirty="0" smtClean="0"/>
              <a:t> </a:t>
            </a:r>
            <a:r>
              <a:rPr lang="ru-RU" dirty="0" smtClean="0"/>
              <a:t>неповнолітніх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5156" y="4214818"/>
            <a:ext cx="5888844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Підготувала: учениця 11 класу ДЗОШ №40</a:t>
            </a:r>
          </a:p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Юдіна Вікторія</a:t>
            </a:r>
          </a:p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Autofit/>
          </a:bodyPr>
          <a:lstStyle/>
          <a:p>
            <a:r>
              <a:rPr lang="uk-UA" sz="3200" dirty="0" smtClean="0"/>
              <a:t>Трудове право щодо неповнолітніх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378621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Згідно ст. 188 </a:t>
            </a:r>
            <a:r>
              <a:rPr lang="uk-UA" sz="2400" dirty="0" err="1" smtClean="0"/>
              <a:t>КЗпП</a:t>
            </a:r>
            <a:r>
              <a:rPr lang="uk-UA" sz="2400" dirty="0" smtClean="0"/>
              <a:t> України не допускається прийняття на роботу осіб, молодше 16 років. Як виняток, за згодою одного з батьків чи особи, що його заміняє, можуть бути прийняті на роботу особи, які досягли 15 років. Але для підготовки молоді до продуктивної праці допускається прийняття на роботу учнів закладів освіти у вільний від навчання час по досягненню ними 14-річного віку за згодою одного з батьків або особи, що його замінює.</a:t>
            </a:r>
            <a:endParaRPr lang="uk-U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392909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Для неповнолітніх передбачено скорочення тривалості робочого часу (ст. 51 </a:t>
            </a:r>
            <a:r>
              <a:rPr lang="uk-UA" sz="1800" b="1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КЗпП</a:t>
            </a:r>
            <a:r>
              <a:rPr lang="uk-UA" sz="18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України):</a:t>
            </a:r>
            <a: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від 16 до 18 років – 36 годин на тиждень;</a:t>
            </a:r>
            <a:b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від 15 до 16 років – 24 години на тиждень;</a:t>
            </a:r>
            <a:b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для учнів віком від 14 до 15 років, які працюють в період канікул, – 24 години на тиждень.</a:t>
            </a:r>
            <a:b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Оплата праці неповнолітнім при скороченій тривалості щоденної роботи проводиться у такому ж розмірі, як і дорослим працівникам при повній тривалості щоденної роботи.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uk-UA" sz="1800" dirty="0"/>
          </a:p>
        </p:txBody>
      </p:sp>
      <p:pic>
        <p:nvPicPr>
          <p:cNvPr id="4" name="Содержимое 3" descr="13183253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3857628"/>
            <a:ext cx="3166111" cy="259714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My1rYIar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929066"/>
            <a:ext cx="3286116" cy="2464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000628" cy="45005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Будь-яка людина, починаючи з самих юних років, стикається з ситуаціями, коли необхідно знати свої права і обов'язки. У міру дорослішання підлітки часто не знають, як вчинити, як захистити свої права. Що робити, з ким порадитися, куди йти за</a:t>
            </a:r>
          </a:p>
          <a:p>
            <a:pPr>
              <a:buNone/>
            </a:pPr>
            <a:r>
              <a:rPr lang="uk-UA" dirty="0" smtClean="0"/>
              <a:t> допомогою?</a:t>
            </a:r>
            <a:endParaRPr lang="uk-UA" dirty="0"/>
          </a:p>
        </p:txBody>
      </p:sp>
      <p:pic>
        <p:nvPicPr>
          <p:cNvPr id="6" name="Рисунок 5" descr="Pas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810000" cy="4953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543560" cy="1446994"/>
          </a:xfrm>
        </p:spPr>
        <p:txBody>
          <a:bodyPr/>
          <a:lstStyle/>
          <a:p>
            <a:r>
              <a:rPr lang="uk-UA" dirty="0" smtClean="0"/>
              <a:t>Які права має дитина </a:t>
            </a:r>
            <a:r>
              <a:rPr lang="uk-UA" dirty="0" smtClean="0"/>
              <a:t>у </a:t>
            </a:r>
            <a:r>
              <a:rPr lang="uk-UA" dirty="0" smtClean="0"/>
              <a:t>сім‘ї? </a:t>
            </a:r>
            <a:endParaRPr lang="ru-RU" dirty="0"/>
          </a:p>
        </p:txBody>
      </p:sp>
      <p:pic>
        <p:nvPicPr>
          <p:cNvPr id="4" name="Содержимое 3" descr="twitter-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670" y="214290"/>
            <a:ext cx="2500330" cy="2500330"/>
          </a:xfrm>
        </p:spPr>
      </p:pic>
      <p:sp>
        <p:nvSpPr>
          <p:cNvPr id="5" name="TextBox 4"/>
          <p:cNvSpPr txBox="1"/>
          <p:nvPr/>
        </p:nvSpPr>
        <p:spPr>
          <a:xfrm>
            <a:off x="428596" y="2071678"/>
            <a:ext cx="6072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· Жити і виховуватися в сім'ї;</a:t>
            </a:r>
          </a:p>
          <a:p>
            <a:r>
              <a:rPr lang="uk-UA" sz="2400" dirty="0" smtClean="0"/>
              <a:t>  · Знати, хто є його батьками;</a:t>
            </a:r>
          </a:p>
          <a:p>
            <a:r>
              <a:rPr lang="uk-UA" sz="2400" dirty="0" smtClean="0"/>
              <a:t>  · На проживання спільно з ними (крім випадків, коли це суперечить її інтересам) і на турботу з їхнього боку;</a:t>
            </a:r>
          </a:p>
          <a:p>
            <a:r>
              <a:rPr lang="uk-UA" sz="2400" dirty="0" smtClean="0"/>
              <a:t>  · На виховання батьками, а за їх відсутності або позбавлення батьківських прав - на виховання опікуном, піклувальником або дитячим установами</a:t>
            </a:r>
            <a:endParaRPr lang="uk-UA" sz="2400" dirty="0"/>
          </a:p>
        </p:txBody>
      </p:sp>
      <p:pic>
        <p:nvPicPr>
          <p:cNvPr id="6" name="Рисунок 5" descr="be-a-tea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138148"/>
            <a:ext cx="1928794" cy="2500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357166"/>
            <a:ext cx="4829180" cy="5947588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· </a:t>
            </a: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На всебічний розвиток;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 · На повагу людської гідності;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 · На спілкування з батьками, бабусею, дідусем, братами, сестрами та іншими родичами;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  · На захист;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  · На вираження власної думки;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  · На отримання прізвища, імені, по батькові;</a:t>
            </a:r>
            <a:b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</a:br>
            <a:r>
              <a:rPr lang="uk-UA" sz="240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</a:rPr>
              <a:t>   · На отримання коштів на існування і на власні доходи;</a:t>
            </a:r>
            <a:endParaRPr lang="uk-UA" sz="240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</a:endParaRPr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929066"/>
            <a:ext cx="3429024" cy="2714620"/>
          </a:xfrm>
        </p:spPr>
      </p:pic>
      <p:pic>
        <p:nvPicPr>
          <p:cNvPr id="5" name="Рисунок 4" descr="06037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3214710" cy="3593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які за Законом </a:t>
            </a:r>
            <a:r>
              <a:rPr lang="uk-UA" dirty="0" smtClean="0"/>
              <a:t>обов'язки</a:t>
            </a:r>
            <a:r>
              <a:rPr lang="ru-RU" dirty="0" smtClean="0"/>
              <a:t> </a:t>
            </a:r>
            <a:r>
              <a:rPr lang="ru-RU" dirty="0" smtClean="0"/>
              <a:t>неповнолітніх?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882808"/>
            <a:ext cx="461486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Перерахуємо деякі (але не всі) обов'язки неповнолітніх:</a:t>
            </a:r>
          </a:p>
          <a:p>
            <a:pPr>
              <a:buNone/>
            </a:pPr>
            <a:r>
              <a:rPr lang="uk-UA" dirty="0" smtClean="0"/>
              <a:t>  </a:t>
            </a:r>
            <a:r>
              <a:rPr lang="uk-UA" sz="2200" dirty="0" smtClean="0"/>
              <a:t>· Кожен неповнолітній зобов'язаний отримати основну загальну освіту. Цей обов'язок зберігає силу до досягнення нею 15 років (Закон «Про освіту»).</a:t>
            </a:r>
            <a:endParaRPr lang="uk-UA" sz="2200" dirty="0"/>
          </a:p>
        </p:txBody>
      </p:sp>
      <p:pic>
        <p:nvPicPr>
          <p:cNvPr id="4" name="Рисунок 3" descr="pervoklass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3929063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114800" cy="485778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· В освітніх установах середньої (повної) освіти підготовка до військової служби здійснюється в добровільному порядку (Закон «Про військовий обов'язок і військову службу»)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stock-photo-cute-cartoon-illustration-of-a-soldier-1324974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357166"/>
            <a:ext cx="2542024" cy="3511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k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024293"/>
            <a:ext cx="4250561" cy="283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882808"/>
            <a:ext cx="5900750" cy="35464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Особи, які не досягли повноліття, не можуть </a:t>
            </a:r>
            <a:r>
              <a:rPr lang="uk-UA" dirty="0" smtClean="0"/>
              <a:t>купувати</a:t>
            </a:r>
            <a:r>
              <a:rPr lang="uk-UA" dirty="0" smtClean="0"/>
              <a:t>, зберігати, колекціонувати і носити зброю, в тому числі зброю самооборони </a:t>
            </a:r>
            <a:r>
              <a:rPr lang="uk-UA" dirty="0" smtClean="0"/>
              <a:t>(газові </a:t>
            </a:r>
            <a:r>
              <a:rPr lang="uk-UA" dirty="0" smtClean="0"/>
              <a:t>пістолети, аерозолі, </a:t>
            </a:r>
            <a:r>
              <a:rPr lang="uk-UA" dirty="0" smtClean="0"/>
              <a:t>електрошокові пристрої та ін.); </a:t>
            </a:r>
            <a:r>
              <a:rPr lang="uk-UA" dirty="0" smtClean="0"/>
              <a:t>повну заборону на виготовлення, зберігання і носіння </a:t>
            </a:r>
            <a:r>
              <a:rPr lang="uk-UA" dirty="0" smtClean="0"/>
              <a:t>введена </a:t>
            </a:r>
            <a:r>
              <a:rPr lang="uk-UA" dirty="0" smtClean="0"/>
              <a:t>на кастети, бумеранги, </a:t>
            </a:r>
            <a:r>
              <a:rPr lang="uk-UA" dirty="0" smtClean="0"/>
              <a:t>холодну зброю </a:t>
            </a:r>
            <a:r>
              <a:rPr lang="uk-UA" dirty="0" smtClean="0"/>
              <a:t>з </a:t>
            </a:r>
            <a:r>
              <a:rPr lang="uk-UA" dirty="0" err="1" smtClean="0"/>
              <a:t>викидаємим</a:t>
            </a:r>
            <a:r>
              <a:rPr lang="uk-UA" dirty="0" smtClean="0"/>
              <a:t> </a:t>
            </a:r>
            <a:r>
              <a:rPr lang="uk-UA" dirty="0" smtClean="0"/>
              <a:t>лезом.</a:t>
            </a:r>
            <a:endParaRPr lang="uk-UA" dirty="0"/>
          </a:p>
        </p:txBody>
      </p:sp>
      <p:pic>
        <p:nvPicPr>
          <p:cNvPr id="4" name="Рисунок 3" descr="x_77d038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2675210" cy="2214578"/>
          </a:xfrm>
          <a:prstGeom prst="rect">
            <a:avLst/>
          </a:prstGeom>
        </p:spPr>
      </p:pic>
      <p:pic>
        <p:nvPicPr>
          <p:cNvPr id="5" name="Рисунок 4" descr="Colt_Navy_51_Squareb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2763196" cy="1203654"/>
          </a:xfrm>
          <a:prstGeom prst="rect">
            <a:avLst/>
          </a:prstGeom>
        </p:spPr>
      </p:pic>
      <p:pic>
        <p:nvPicPr>
          <p:cNvPr id="6" name="Рисунок 5" descr="80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14818"/>
            <a:ext cx="295277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Відповідальність неповнолітнього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Неповнолітні за певних умов несуть кримінальну, адміністративну та іншу відповідальність.</a:t>
            </a:r>
          </a:p>
          <a:p>
            <a:pPr>
              <a:buNone/>
            </a:pPr>
            <a:r>
              <a:rPr lang="uk-UA" dirty="0" smtClean="0"/>
              <a:t>Цивільний кодекс України передбачає часткову цивільну дієздатність фізичної особи, яка не досягла 14 років. Фізична особа, яка не досягла 14 років (малолітня особа), має право:</a:t>
            </a:r>
          </a:p>
          <a:p>
            <a:r>
              <a:rPr lang="uk-UA" dirty="0" smtClean="0"/>
              <a:t>1) самостійно вчиняти дрібні побутові </a:t>
            </a:r>
            <a:r>
              <a:rPr lang="uk-UA" dirty="0" smtClean="0"/>
              <a:t>правочини</a:t>
            </a:r>
            <a:endParaRPr lang="uk-UA" dirty="0" smtClean="0"/>
          </a:p>
          <a:p>
            <a:r>
              <a:rPr lang="uk-UA" dirty="0" smtClean="0"/>
              <a:t>2) здійснювати особисті немайнові права на результати інтелектуальної, творчої діяльності.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929354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Для фізичної особи у віці від 14 до 18 років статтею 32 ЦК встановлена ​​неповний цивільна дієздатність:</a:t>
            </a:r>
          </a:p>
          <a:p>
            <a:r>
              <a:rPr lang="uk-UA" dirty="0" smtClean="0"/>
              <a:t>1) самостійно розпоряджатися своїм заробітком, стипендією або іншими доходами;</a:t>
            </a:r>
          </a:p>
          <a:p>
            <a:r>
              <a:rPr lang="uk-UA" dirty="0" smtClean="0"/>
              <a:t>2) самостійно здійснювати права на результати інтелектуальної, творчої діяльності;</a:t>
            </a:r>
          </a:p>
          <a:p>
            <a:r>
              <a:rPr lang="uk-UA" dirty="0" smtClean="0"/>
              <a:t>3) бути учасником (засновником) юридичних осіб, якщо це не заборонено законом або установчими документами юридичної особи;</a:t>
            </a:r>
          </a:p>
          <a:p>
            <a:r>
              <a:rPr lang="uk-UA" dirty="0" smtClean="0"/>
              <a:t>4) самостійно укладати договір банківського вкладу (рахунку) та розпоряджатися вкладом, внесеним на своє ім'я (грошовими коштами на рахунку).</a:t>
            </a:r>
            <a:endParaRPr lang="uk-UA" dirty="0"/>
          </a:p>
        </p:txBody>
      </p:sp>
      <p:pic>
        <p:nvPicPr>
          <p:cNvPr id="4" name="Рисунок 3" descr="bMy1rYIar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928670"/>
            <a:ext cx="3000364" cy="2714644"/>
          </a:xfrm>
          <a:prstGeom prst="rect">
            <a:avLst/>
          </a:prstGeom>
          <a:ln w="38100" cap="sq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436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Права та обов`язки неповнолітніх </vt:lpstr>
      <vt:lpstr>Слайд 2</vt:lpstr>
      <vt:lpstr>Які права має дитина у сім‘ї? </vt:lpstr>
      <vt:lpstr>· На всебічний розвиток;   · На повагу людської гідності;   · На спілкування з батьками, бабусею, дідусем, братами, сестрами та іншими родичами;    · На захист;    · На вираження власної думки;    · На отримання прізвища, імені, по батькові;    · На отримання коштів на існування і на власні доходи;</vt:lpstr>
      <vt:lpstr>А які за Законом обов'язки неповнолітніх?</vt:lpstr>
      <vt:lpstr>· В освітніх установах середньої (повної) освіти підготовка до військової служби здійснюється в добровільному порядку (Закон «Про військовий обов'язок і військову службу»)</vt:lpstr>
      <vt:lpstr>Слайд 7</vt:lpstr>
      <vt:lpstr>Відповідальність неповнолітнього</vt:lpstr>
      <vt:lpstr>Слайд 9</vt:lpstr>
      <vt:lpstr>Трудове право щодо неповнолітніх</vt:lpstr>
      <vt:lpstr>Для неповнолітніх передбачено скорочення тривалості робочого часу (ст. 51 КЗпП України): - від 16 до 18 років – 36 годин на тиждень; - від 15 до 16 років – 24 години на тиждень; - для учнів віком від 14 до 15 років, які працюють в період канікул, – 24 години на тиждень. Оплата праці неповнолітнім при скороченій тривалості щоденної роботи проводиться у такому ж розмірі, як і дорослим працівникам при повній тривалості щоденної роботи.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11</cp:revision>
  <dcterms:created xsi:type="dcterms:W3CDTF">2013-10-01T20:00:40Z</dcterms:created>
  <dcterms:modified xsi:type="dcterms:W3CDTF">2013-10-01T21:49:06Z</dcterms:modified>
</cp:coreProperties>
</file>