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58" r:id="rId4"/>
    <p:sldId id="259" r:id="rId5"/>
    <p:sldId id="282" r:id="rId6"/>
    <p:sldId id="260" r:id="rId7"/>
    <p:sldId id="262" r:id="rId8"/>
    <p:sldId id="261" r:id="rId9"/>
    <p:sldId id="263" r:id="rId10"/>
    <p:sldId id="264" r:id="rId11"/>
    <p:sldId id="283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4" r:id="rId23"/>
    <p:sldId id="285" r:id="rId24"/>
    <p:sldId id="286" r:id="rId2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0001"/>
    <a:srgbClr val="74A66B"/>
    <a:srgbClr val="F7E094"/>
    <a:srgbClr val="332B15"/>
    <a:srgbClr val="435E38"/>
    <a:srgbClr val="182214"/>
    <a:srgbClr val="7EAA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AA71-EE87-4C49-BA7D-A3C12D8BD05E}" type="datetimeFigureOut">
              <a:rPr lang="uk-UA" smtClean="0"/>
              <a:t>06.04.2014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FAC38-0E1D-4F72-92C2-0881E04438B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191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AA71-EE87-4C49-BA7D-A3C12D8BD05E}" type="datetimeFigureOut">
              <a:rPr lang="uk-UA" smtClean="0"/>
              <a:t>06.04.2014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FAC38-0E1D-4F72-92C2-0881E04438B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985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AA71-EE87-4C49-BA7D-A3C12D8BD05E}" type="datetimeFigureOut">
              <a:rPr lang="uk-UA" smtClean="0"/>
              <a:t>06.04.2014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FAC38-0E1D-4F72-92C2-0881E04438B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604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AA71-EE87-4C49-BA7D-A3C12D8BD05E}" type="datetimeFigureOut">
              <a:rPr lang="uk-UA" smtClean="0"/>
              <a:t>06.04.2014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FAC38-0E1D-4F72-92C2-0881E04438B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3551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AA71-EE87-4C49-BA7D-A3C12D8BD05E}" type="datetimeFigureOut">
              <a:rPr lang="uk-UA" smtClean="0"/>
              <a:t>06.04.2014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FAC38-0E1D-4F72-92C2-0881E04438B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6787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AA71-EE87-4C49-BA7D-A3C12D8BD05E}" type="datetimeFigureOut">
              <a:rPr lang="uk-UA" smtClean="0"/>
              <a:t>06.04.2014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FAC38-0E1D-4F72-92C2-0881E04438B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5523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AA71-EE87-4C49-BA7D-A3C12D8BD05E}" type="datetimeFigureOut">
              <a:rPr lang="uk-UA" smtClean="0"/>
              <a:t>06.04.2014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FAC38-0E1D-4F72-92C2-0881E04438B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836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AA71-EE87-4C49-BA7D-A3C12D8BD05E}" type="datetimeFigureOut">
              <a:rPr lang="uk-UA" smtClean="0"/>
              <a:t>06.04.2014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FAC38-0E1D-4F72-92C2-0881E04438B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559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AA71-EE87-4C49-BA7D-A3C12D8BD05E}" type="datetimeFigureOut">
              <a:rPr lang="uk-UA" smtClean="0"/>
              <a:t>06.04.2014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FAC38-0E1D-4F72-92C2-0881E04438B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8182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AA71-EE87-4C49-BA7D-A3C12D8BD05E}" type="datetimeFigureOut">
              <a:rPr lang="uk-UA" smtClean="0"/>
              <a:t>06.04.2014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FAC38-0E1D-4F72-92C2-0881E04438B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124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AA71-EE87-4C49-BA7D-A3C12D8BD05E}" type="datetimeFigureOut">
              <a:rPr lang="uk-UA" smtClean="0"/>
              <a:t>06.04.2014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FAC38-0E1D-4F72-92C2-0881E04438B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4083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EAA71-EE87-4C49-BA7D-A3C12D8BD05E}" type="datetimeFigureOut">
              <a:rPr lang="uk-UA" smtClean="0"/>
              <a:t>06.04.2014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FAC38-0E1D-4F72-92C2-0881E04438B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185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422249"/>
            <a:ext cx="7317483" cy="259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45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89892" y="1952234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792342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26924" y="1391753"/>
            <a:ext cx="754905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i="1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Цікаві факти </a:t>
            </a:r>
            <a:endParaRPr lang="en-US" sz="9600" i="1" dirty="0" smtClean="0">
              <a:ln w="0"/>
              <a:solidFill>
                <a:schemeClr val="bg1">
                  <a:lumMod val="95000"/>
                </a:schemeClr>
              </a:solidFill>
              <a:effectLst>
                <a:glow rad="139700">
                  <a:srgbClr val="FF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uk-UA" sz="9600" i="1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з життя</a:t>
            </a:r>
            <a:endParaRPr lang="uk-UA" sz="9600" b="0" i="1" cap="none" spc="0" dirty="0">
              <a:ln w="0"/>
              <a:solidFill>
                <a:schemeClr val="bg1">
                  <a:lumMod val="95000"/>
                </a:schemeClr>
              </a:solidFill>
              <a:effectLst>
                <a:glow rad="139700">
                  <a:srgbClr val="FF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423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86507" y="338039"/>
            <a:ext cx="4814570" cy="17194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i="1" dirty="0" err="1"/>
              <a:t>Мерилін</a:t>
            </a:r>
            <a:r>
              <a:rPr lang="uk-UA" i="1" dirty="0"/>
              <a:t> Монро удостоєна зірки на голлівудській «Алеї слави».</a:t>
            </a:r>
          </a:p>
          <a:p>
            <a:pPr marL="0" indent="0">
              <a:buNone/>
            </a:pPr>
            <a:r>
              <a:rPr lang="uk-UA" i="1" dirty="0"/>
              <a:t>    </a:t>
            </a:r>
          </a:p>
        </p:txBody>
      </p:sp>
      <p:pic>
        <p:nvPicPr>
          <p:cNvPr id="1028" name="Picture 4" descr="http://znaimo.com.ua/images/rubase_1_1844973783_204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56" y="1609847"/>
            <a:ext cx="3181984" cy="3181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roza.ru/pics/2012/08/05/11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182" y="2575355"/>
            <a:ext cx="3407653" cy="4137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ollywoodpsychicinsider.com/wp-content/uploads/2013/11/marilyn_monroe_white_dress_b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19" y="-34388"/>
            <a:ext cx="5303522" cy="6892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4630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03628" y="1276984"/>
            <a:ext cx="4620065" cy="41250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600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Мерилін</a:t>
            </a:r>
            <a:r>
              <a:rPr lang="uk-UA" sz="36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Монро і Радж </a:t>
            </a:r>
            <a:r>
              <a:rPr lang="uk-UA" sz="3600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Капур</a:t>
            </a:r>
            <a:r>
              <a:rPr lang="uk-UA" sz="36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стали першими кіноакторами, розділили премію «Золотий глобус» у 1960 році.</a:t>
            </a:r>
          </a:p>
          <a:p>
            <a:pPr marL="0" indent="0">
              <a:buNone/>
            </a:pPr>
            <a:r>
              <a:rPr lang="uk-UA" sz="36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   </a:t>
            </a:r>
            <a:endParaRPr lang="uk-UA" sz="36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51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279987" y="587669"/>
            <a:ext cx="2912013" cy="57568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i="1" dirty="0" smtClean="0">
                <a:solidFill>
                  <a:schemeClr val="bg1"/>
                </a:solidFill>
              </a:rPr>
              <a:t> Пісні </a:t>
            </a:r>
            <a:r>
              <a:rPr lang="uk-UA" i="1" u="sng" dirty="0" smtClean="0">
                <a:solidFill>
                  <a:schemeClr val="bg1"/>
                </a:solidFill>
              </a:rPr>
              <a:t>Леді Гага </a:t>
            </a:r>
            <a:r>
              <a:rPr lang="uk-UA" i="1" dirty="0" smtClean="0">
                <a:solidFill>
                  <a:schemeClr val="bg1"/>
                </a:solidFill>
              </a:rPr>
              <a:t>«</a:t>
            </a:r>
            <a:r>
              <a:rPr lang="en-US" i="1" dirty="0" smtClean="0">
                <a:solidFill>
                  <a:schemeClr val="bg1"/>
                </a:solidFill>
              </a:rPr>
              <a:t>Government Hooker», Blue System «The Wind Cries (Who Killed Norma Jean)»</a:t>
            </a:r>
            <a:endParaRPr lang="uk-UA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i="1" u="sng" dirty="0" smtClean="0">
                <a:solidFill>
                  <a:schemeClr val="bg1"/>
                </a:solidFill>
              </a:rPr>
              <a:t>Марка </a:t>
            </a:r>
            <a:r>
              <a:rPr lang="uk-UA" i="1" u="sng" dirty="0" err="1" smtClean="0">
                <a:solidFill>
                  <a:schemeClr val="bg1"/>
                </a:solidFill>
              </a:rPr>
              <a:t>Ешлі</a:t>
            </a:r>
            <a:r>
              <a:rPr lang="uk-UA" i="1" u="sng" dirty="0" smtClean="0">
                <a:solidFill>
                  <a:schemeClr val="bg1"/>
                </a:solidFill>
              </a:rPr>
              <a:t> </a:t>
            </a:r>
            <a:r>
              <a:rPr lang="uk-UA" i="1" dirty="0" smtClean="0">
                <a:solidFill>
                  <a:schemeClr val="bg1"/>
                </a:solidFill>
              </a:rPr>
              <a:t>«</a:t>
            </a:r>
            <a:r>
              <a:rPr lang="en-US" i="1" dirty="0" smtClean="0">
                <a:solidFill>
                  <a:schemeClr val="bg1"/>
                </a:solidFill>
              </a:rPr>
              <a:t>Marilyn's Dream» </a:t>
            </a:r>
            <a:endParaRPr lang="uk-UA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i="1" u="sng" dirty="0" smtClean="0">
                <a:solidFill>
                  <a:schemeClr val="bg1"/>
                </a:solidFill>
              </a:rPr>
              <a:t>Елтона Джона </a:t>
            </a:r>
            <a:r>
              <a:rPr lang="uk-UA" i="1" dirty="0" smtClean="0">
                <a:solidFill>
                  <a:schemeClr val="bg1"/>
                </a:solidFill>
              </a:rPr>
              <a:t>- «</a:t>
            </a:r>
            <a:r>
              <a:rPr lang="en-US" i="1" dirty="0" smtClean="0">
                <a:solidFill>
                  <a:schemeClr val="bg1"/>
                </a:solidFill>
              </a:rPr>
              <a:t>Candle in the Wind" (1973) </a:t>
            </a:r>
            <a:endParaRPr lang="uk-UA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b="1" i="1" dirty="0" smtClean="0">
                <a:solidFill>
                  <a:schemeClr val="bg1"/>
                </a:solidFill>
              </a:rPr>
              <a:t>присвячені Мерилін Монро</a:t>
            </a:r>
          </a:p>
          <a:p>
            <a:pPr marL="0" indent="0">
              <a:buNone/>
            </a:pPr>
            <a:r>
              <a:rPr lang="uk-UA" i="1" dirty="0" smtClean="0">
                <a:solidFill>
                  <a:schemeClr val="bg1"/>
                </a:solidFill>
              </a:rPr>
              <a:t>    </a:t>
            </a:r>
          </a:p>
          <a:p>
            <a:pPr marL="0" indent="0">
              <a:buNone/>
            </a:pPr>
            <a:endParaRPr lang="uk-UA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385538" y="675248"/>
            <a:ext cx="4685715" cy="618275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uk-UA" i="1" dirty="0" err="1" smtClean="0">
                <a:solidFill>
                  <a:schemeClr val="bg1"/>
                </a:solidFill>
              </a:rPr>
              <a:t>Мерилін</a:t>
            </a:r>
            <a:r>
              <a:rPr lang="uk-UA" i="1" dirty="0" smtClean="0">
                <a:solidFill>
                  <a:schemeClr val="bg1"/>
                </a:solidFill>
              </a:rPr>
              <a:t> Монро вимовила всесвітньо відомі фрази «Не хвилюватися, а хвилювати», «Я люблю красивих чоловіків! Але серед нас їх дуже мало ... Ви можете назвати ім'я красивого чоловіка? Радж </a:t>
            </a:r>
            <a:r>
              <a:rPr lang="uk-UA" i="1" dirty="0" err="1" smtClean="0">
                <a:solidFill>
                  <a:schemeClr val="bg1"/>
                </a:solidFill>
              </a:rPr>
              <a:t>Капур</a:t>
            </a:r>
            <a:r>
              <a:rPr lang="uk-UA" i="1" dirty="0" smtClean="0">
                <a:solidFill>
                  <a:schemeClr val="bg1"/>
                </a:solidFill>
              </a:rPr>
              <a:t>, </a:t>
            </a:r>
            <a:r>
              <a:rPr lang="uk-UA" i="1" dirty="0" err="1" smtClean="0">
                <a:solidFill>
                  <a:schemeClr val="bg1"/>
                </a:solidFill>
              </a:rPr>
              <a:t>Кларк</a:t>
            </a:r>
            <a:r>
              <a:rPr lang="uk-UA" i="1" dirty="0" smtClean="0">
                <a:solidFill>
                  <a:schemeClr val="bg1"/>
                </a:solidFill>
              </a:rPr>
              <a:t> </a:t>
            </a:r>
            <a:r>
              <a:rPr lang="uk-UA" i="1" dirty="0" err="1" smtClean="0">
                <a:solidFill>
                  <a:schemeClr val="bg1"/>
                </a:solidFill>
              </a:rPr>
              <a:t>Гейбл</a:t>
            </a:r>
            <a:r>
              <a:rPr lang="uk-UA" i="1" dirty="0" smtClean="0">
                <a:solidFill>
                  <a:schemeClr val="bg1"/>
                </a:solidFill>
              </a:rPr>
              <a:t>, Лоуренс Олів'є і все, </a:t>
            </a:r>
            <a:r>
              <a:rPr lang="uk-UA" i="1" dirty="0" err="1" smtClean="0">
                <a:solidFill>
                  <a:schemeClr val="bg1"/>
                </a:solidFill>
              </a:rPr>
              <a:t>мабуть!»,«Дайте</a:t>
            </a:r>
            <a:r>
              <a:rPr lang="uk-UA" i="1" dirty="0" smtClean="0">
                <a:solidFill>
                  <a:schemeClr val="bg1"/>
                </a:solidFill>
              </a:rPr>
              <a:t> дівчині пару туфель на шпильках і вона завоює весь світ! »</a:t>
            </a:r>
          </a:p>
          <a:p>
            <a:pPr marL="0" indent="0" algn="r">
              <a:buNone/>
            </a:pPr>
            <a:r>
              <a:rPr lang="uk-UA" i="1" dirty="0" smtClean="0">
                <a:solidFill>
                  <a:schemeClr val="bg1"/>
                </a:solidFill>
              </a:rPr>
              <a:t>  </a:t>
            </a:r>
            <a:endParaRPr lang="uk-UA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93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026791" y="2869808"/>
            <a:ext cx="4165209" cy="37279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i="1" dirty="0" smtClean="0"/>
              <a:t>  </a:t>
            </a:r>
            <a:r>
              <a:rPr lang="uk-UA" i="1" dirty="0" err="1" smtClean="0"/>
              <a:t>Мерилін</a:t>
            </a:r>
            <a:r>
              <a:rPr lang="uk-UA" i="1" dirty="0" smtClean="0"/>
              <a:t> Монро входить в число найбільш відомих шульг. Навіть на сайті </a:t>
            </a:r>
            <a:r>
              <a:rPr lang="en-US" i="1" dirty="0" smtClean="0"/>
              <a:t>BBC </a:t>
            </a:r>
            <a:r>
              <a:rPr lang="uk-UA" i="1" dirty="0" smtClean="0"/>
              <a:t>її ім'я в числі знаменитих людей, які писали лівою рукою. Але на фотографіях чітко видно, що актриса пише і фарбується правою рукою.</a:t>
            </a:r>
          </a:p>
          <a:p>
            <a:pPr marL="0" indent="0">
              <a:buNone/>
            </a:pP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6843701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767755" y="1927273"/>
            <a:ext cx="5416060" cy="3474720"/>
          </a:xfrm>
          <a:solidFill>
            <a:srgbClr val="F7E094">
              <a:alpha val="70000"/>
            </a:srgbClr>
          </a:solidFill>
          <a:ln w="142875" cmpd="dbl">
            <a:solidFill>
              <a:srgbClr val="74A66B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400" i="1" dirty="0" smtClean="0"/>
              <a:t> Фотографія </a:t>
            </a:r>
            <a:r>
              <a:rPr lang="uk-UA" sz="4400" i="1" dirty="0" err="1" smtClean="0"/>
              <a:t>Мерилін</a:t>
            </a:r>
            <a:r>
              <a:rPr lang="uk-UA" sz="4400" i="1" dirty="0" smtClean="0"/>
              <a:t> Монро була на обкладинці першого номера журналу «</a:t>
            </a:r>
            <a:r>
              <a:rPr lang="en-US" sz="4400" i="1" dirty="0" smtClean="0"/>
              <a:t>Playboy».</a:t>
            </a:r>
          </a:p>
          <a:p>
            <a:pPr marL="0" indent="0">
              <a:buNone/>
            </a:pPr>
            <a:endParaRPr lang="uk-UA" sz="4400" i="1" dirty="0" smtClean="0"/>
          </a:p>
          <a:p>
            <a:pPr marL="0" indent="0">
              <a:buNone/>
            </a:pPr>
            <a:endParaRPr lang="uk-UA" sz="4400" i="1" dirty="0"/>
          </a:p>
        </p:txBody>
      </p:sp>
      <p:pic>
        <p:nvPicPr>
          <p:cNvPr id="4" name="Picture 2" descr="https://sites.google.com/site/merlinmonro233/_/rsrc/1335195333281/uni-roki-3/playboydec19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64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000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3843093"/>
            <a:ext cx="5779171" cy="2206015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</a:rPr>
              <a:t> Всупереч поширеним чуткам, немає ніяких фізичних доказів того, що у </a:t>
            </a:r>
            <a:r>
              <a:rPr lang="uk-UA" dirty="0" smtClean="0">
                <a:solidFill>
                  <a:schemeClr val="bg1"/>
                </a:solidFill>
              </a:rPr>
              <a:t>Мерилін </a:t>
            </a:r>
            <a:r>
              <a:rPr lang="uk-UA" dirty="0">
                <a:solidFill>
                  <a:schemeClr val="bg1"/>
                </a:solidFill>
              </a:rPr>
              <a:t>був любовний зв'язок з Робертом Кеннеді. Цілком можливо, що вони були просто друзями.</a:t>
            </a:r>
          </a:p>
        </p:txBody>
      </p:sp>
    </p:spTree>
    <p:extLst>
      <p:ext uri="{BB962C8B-B14F-4D97-AF65-F5344CB8AC3E}">
        <p14:creationId xmlns:p14="http://schemas.microsoft.com/office/powerpoint/2010/main" val="30109222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803820" y="3432517"/>
            <a:ext cx="5635580" cy="32988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/>
              <a:t>В </a:t>
            </a:r>
            <a:r>
              <a:rPr lang="ru-RU" i="1" dirty="0" err="1"/>
              <a:t>останній</a:t>
            </a:r>
            <a:r>
              <a:rPr lang="ru-RU" i="1" dirty="0"/>
              <a:t> день </a:t>
            </a:r>
            <a:r>
              <a:rPr lang="ru-RU" i="1" dirty="0" err="1"/>
              <a:t>зйомок</a:t>
            </a:r>
            <a:r>
              <a:rPr lang="ru-RU" i="1" dirty="0"/>
              <a:t> </a:t>
            </a:r>
            <a:r>
              <a:rPr lang="ru-RU" i="1" dirty="0" err="1"/>
              <a:t>актор</a:t>
            </a:r>
            <a:r>
              <a:rPr lang="ru-RU" i="1" dirty="0"/>
              <a:t> </a:t>
            </a:r>
            <a:r>
              <a:rPr lang="ru-RU" i="1" dirty="0" err="1"/>
              <a:t>фільму</a:t>
            </a:r>
            <a:r>
              <a:rPr lang="ru-RU" i="1" dirty="0"/>
              <a:t> «</a:t>
            </a:r>
            <a:r>
              <a:rPr lang="ru-RU" i="1" dirty="0" err="1"/>
              <a:t>Неприкаяні</a:t>
            </a:r>
            <a:r>
              <a:rPr lang="ru-RU" i="1" dirty="0"/>
              <a:t>» Кларк </a:t>
            </a:r>
            <a:r>
              <a:rPr lang="ru-RU" i="1" dirty="0" err="1"/>
              <a:t>Гейбл</a:t>
            </a:r>
            <a:r>
              <a:rPr lang="ru-RU" i="1" dirty="0"/>
              <a:t> заявив: «Господи </a:t>
            </a:r>
            <a:r>
              <a:rPr lang="ru-RU" i="1" dirty="0" err="1"/>
              <a:t>Ісусе</a:t>
            </a:r>
            <a:r>
              <a:rPr lang="ru-RU" i="1" dirty="0"/>
              <a:t>! Я </a:t>
            </a:r>
            <a:r>
              <a:rPr lang="ru-RU" i="1" dirty="0" err="1"/>
              <a:t>щасливий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цей</a:t>
            </a:r>
            <a:r>
              <a:rPr lang="ru-RU" i="1" dirty="0"/>
              <a:t> </a:t>
            </a:r>
            <a:r>
              <a:rPr lang="ru-RU" i="1" dirty="0" err="1"/>
              <a:t>фільм</a:t>
            </a:r>
            <a:r>
              <a:rPr lang="ru-RU" i="1" dirty="0"/>
              <a:t> </a:t>
            </a:r>
            <a:r>
              <a:rPr lang="ru-RU" i="1" dirty="0" err="1"/>
              <a:t>нарешті</a:t>
            </a:r>
            <a:r>
              <a:rPr lang="ru-RU" i="1" dirty="0"/>
              <a:t> ДЗСН. Монро довела мене до </a:t>
            </a:r>
            <a:r>
              <a:rPr lang="ru-RU" i="1" dirty="0" err="1"/>
              <a:t>серцевого</a:t>
            </a:r>
            <a:r>
              <a:rPr lang="ru-RU" i="1" dirty="0"/>
              <a:t> нападу». На </a:t>
            </a:r>
            <a:r>
              <a:rPr lang="ru-RU" i="1" dirty="0" err="1"/>
              <a:t>наступний</a:t>
            </a:r>
            <a:r>
              <a:rPr lang="ru-RU" i="1" dirty="0"/>
              <a:t> день Кларк </a:t>
            </a:r>
            <a:r>
              <a:rPr lang="ru-RU" i="1" dirty="0" err="1"/>
              <a:t>Гейбл</a:t>
            </a:r>
            <a:r>
              <a:rPr lang="ru-RU" i="1" dirty="0"/>
              <a:t> </a:t>
            </a:r>
            <a:r>
              <a:rPr lang="ru-RU" i="1" dirty="0" err="1"/>
              <a:t>отримав</a:t>
            </a:r>
            <a:r>
              <a:rPr lang="ru-RU" i="1" dirty="0"/>
              <a:t> </a:t>
            </a:r>
            <a:r>
              <a:rPr lang="ru-RU" i="1" dirty="0" err="1"/>
              <a:t>інфаркт</a:t>
            </a:r>
            <a:r>
              <a:rPr lang="ru-RU" i="1" dirty="0"/>
              <a:t> </a:t>
            </a:r>
            <a:r>
              <a:rPr lang="ru-RU" i="1" dirty="0" err="1"/>
              <a:t>міокарда</a:t>
            </a:r>
            <a:r>
              <a:rPr lang="ru-RU" i="1" dirty="0"/>
              <a:t> і через 11 </a:t>
            </a:r>
            <a:r>
              <a:rPr lang="ru-RU" i="1" dirty="0" err="1"/>
              <a:t>днів</a:t>
            </a:r>
            <a:r>
              <a:rPr lang="ru-RU" i="1" dirty="0"/>
              <a:t> помер.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uk-UA" i="1" dirty="0"/>
          </a:p>
        </p:txBody>
      </p:sp>
      <p:pic>
        <p:nvPicPr>
          <p:cNvPr id="3074" name="Picture 2" descr="10 фактів про Мерилін Монр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048" y="0"/>
            <a:ext cx="3816269" cy="286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4.bp.blogspot.com/-EA4s5nPT4zc/UZif3SttA3I/AAAAAAAAADc/-OE0KG4AHHw/s1600/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5" y="2649247"/>
            <a:ext cx="4407113" cy="408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multikino.com/img/upload/1379665627_annex-monroe-marilyn-misfits-the_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05" y="-440238"/>
            <a:ext cx="4965895" cy="374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337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2315" y="243840"/>
            <a:ext cx="9619814" cy="27854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b="1" i="1" dirty="0"/>
              <a:t>Л</a:t>
            </a:r>
            <a:r>
              <a:rPr lang="uk-UA" sz="3200" i="1" dirty="0"/>
              <a:t>егенда світового </a:t>
            </a:r>
            <a:r>
              <a:rPr lang="uk-UA" sz="3200" i="1" dirty="0" smtClean="0"/>
              <a:t>кіно </a:t>
            </a:r>
            <a:r>
              <a:rPr lang="uk-UA" sz="3200" b="1" i="1" dirty="0" smtClean="0"/>
              <a:t>Мерилін </a:t>
            </a:r>
            <a:r>
              <a:rPr lang="uk-UA" sz="3200" b="1" i="1" dirty="0"/>
              <a:t>Монро</a:t>
            </a:r>
            <a:r>
              <a:rPr lang="uk-UA" sz="3200" i="1" dirty="0"/>
              <a:t> народилася в США 1 червня 1926 року. Її справжнє ім'я — Норма Джин Бейкер. Практично відразу ж після народження дівчинка потрапила до прийомної сім'ї.</a:t>
            </a:r>
          </a:p>
          <a:p>
            <a:pPr marL="0" indent="0">
              <a:buNone/>
            </a:pPr>
            <a:endParaRPr lang="uk-UA" sz="3200" i="1" dirty="0"/>
          </a:p>
        </p:txBody>
      </p:sp>
      <p:pic>
        <p:nvPicPr>
          <p:cNvPr id="7170" name="Picture 2" descr="http://charivne.info/images/image/show-biz/MM%20as%20a%20chi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15" y="2687776"/>
            <a:ext cx="2649701" cy="402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charivne.info/images/image/show-biz/Marilyn_Monro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265" y="2683633"/>
            <a:ext cx="3512363" cy="403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encrypted-tbn1.gstatic.com/images?q=tbn:ANd9GcRI-7phhdU0FP9ds5BsIphqj-tMVdlADDq00rBWOyoX_5GmcawT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877" y="2683633"/>
            <a:ext cx="3143204" cy="403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745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223739" y="3302732"/>
            <a:ext cx="3968261" cy="34567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>
                <a:solidFill>
                  <a:schemeClr val="bg1"/>
                </a:solidFill>
              </a:rPr>
              <a:t>Актриса </a:t>
            </a:r>
            <a:r>
              <a:rPr lang="ru-RU" i="1" dirty="0" err="1">
                <a:solidFill>
                  <a:schemeClr val="bg1"/>
                </a:solidFill>
              </a:rPr>
              <a:t>зробила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декілька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пластичних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операцій</a:t>
            </a:r>
            <a:r>
              <a:rPr lang="ru-RU" i="1" dirty="0">
                <a:solidFill>
                  <a:schemeClr val="bg1"/>
                </a:solidFill>
              </a:rPr>
              <a:t>. </a:t>
            </a:r>
            <a:r>
              <a:rPr lang="ru-RU" i="1" dirty="0" err="1">
                <a:solidFill>
                  <a:schemeClr val="bg1"/>
                </a:solidFill>
              </a:rPr>
              <a:t>Хірурги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виправили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її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ніс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змінили</a:t>
            </a:r>
            <a:r>
              <a:rPr lang="ru-RU" i="1" dirty="0">
                <a:solidFill>
                  <a:schemeClr val="bg1"/>
                </a:solidFill>
              </a:rPr>
              <a:t> форму </a:t>
            </a:r>
            <a:r>
              <a:rPr lang="ru-RU" i="1" dirty="0" err="1">
                <a:solidFill>
                  <a:schemeClr val="bg1"/>
                </a:solidFill>
              </a:rPr>
              <a:t>підборіддя</a:t>
            </a:r>
            <a:r>
              <a:rPr lang="ru-RU" i="1" dirty="0">
                <a:solidFill>
                  <a:schemeClr val="bg1"/>
                </a:solidFill>
              </a:rPr>
              <a:t> й </a:t>
            </a:r>
            <a:r>
              <a:rPr lang="ru-RU" i="1" dirty="0" err="1">
                <a:solidFill>
                  <a:schemeClr val="bg1"/>
                </a:solidFill>
              </a:rPr>
              <a:t>вирішили</a:t>
            </a:r>
            <a:r>
              <a:rPr lang="ru-RU" i="1" dirty="0">
                <a:solidFill>
                  <a:schemeClr val="bg1"/>
                </a:solidFill>
              </a:rPr>
              <a:t> проблему з </a:t>
            </a:r>
            <a:r>
              <a:rPr lang="ru-RU" i="1" dirty="0" err="1">
                <a:solidFill>
                  <a:schemeClr val="bg1"/>
                </a:solidFill>
              </a:rPr>
              <a:t>волоссям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які</a:t>
            </a:r>
            <a:r>
              <a:rPr lang="ru-RU" i="1" dirty="0">
                <a:solidFill>
                  <a:schemeClr val="bg1"/>
                </a:solidFill>
              </a:rPr>
              <a:t> росли </a:t>
            </a:r>
            <a:r>
              <a:rPr lang="ru-RU" i="1" dirty="0" err="1">
                <a:solidFill>
                  <a:schemeClr val="bg1"/>
                </a:solidFill>
              </a:rPr>
              <a:t>трикутним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виступом</a:t>
            </a:r>
            <a:r>
              <a:rPr lang="ru-RU" i="1" dirty="0">
                <a:solidFill>
                  <a:schemeClr val="bg1"/>
                </a:solidFill>
              </a:rPr>
              <a:t> на </a:t>
            </a:r>
            <a:r>
              <a:rPr lang="ru-RU" i="1" dirty="0" err="1">
                <a:solidFill>
                  <a:schemeClr val="bg1"/>
                </a:solidFill>
              </a:rPr>
              <a:t>лобі</a:t>
            </a:r>
            <a:r>
              <a:rPr lang="ru-RU" i="1" dirty="0">
                <a:solidFill>
                  <a:schemeClr val="bg1"/>
                </a:solidFill>
              </a:rPr>
              <a:t>.</a:t>
            </a:r>
            <a:endParaRPr lang="uk-UA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638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101797" y="1883777"/>
            <a:ext cx="3090203" cy="52485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/>
              <a:t> Існує широко поширений міф, що Монро підпилювала каблук на одній з туфель на </a:t>
            </a:r>
            <a:r>
              <a:rPr lang="uk-UA" dirty="0" err="1"/>
              <a:t>півсантиметра</a:t>
            </a:r>
            <a:r>
              <a:rPr lang="uk-UA" dirty="0"/>
              <a:t>, щоб домогтися своєї знаменитої </a:t>
            </a:r>
            <a:r>
              <a:rPr lang="uk-UA" dirty="0" err="1"/>
              <a:t>вихляючою</a:t>
            </a:r>
            <a:r>
              <a:rPr lang="uk-UA" dirty="0"/>
              <a:t> ходи, як у фільмі «В джазі тільки дівчата». Насправді вона цього не робила, а такої ходи вона домоглася під час зйомок у фільмі «Ніагара».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55275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8689144" y="3811395"/>
            <a:ext cx="38967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«Я </a:t>
            </a:r>
            <a:r>
              <a:rPr lang="ru-RU" sz="2800" b="1" i="1" dirty="0" err="1">
                <a:solidFill>
                  <a:srgbClr val="C00000"/>
                </a:solidFill>
              </a:rPr>
              <a:t>згодна</a:t>
            </a:r>
            <a:r>
              <a:rPr lang="ru-RU" sz="2800" b="1" i="1" dirty="0">
                <a:solidFill>
                  <a:srgbClr val="C00000"/>
                </a:solidFill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</a:rPr>
              <a:t>жити</a:t>
            </a:r>
            <a:r>
              <a:rPr lang="ru-RU" sz="2800" b="1" i="1" dirty="0">
                <a:solidFill>
                  <a:srgbClr val="C00000"/>
                </a:solidFill>
              </a:rPr>
              <a:t> в </a:t>
            </a:r>
            <a:r>
              <a:rPr lang="ru-RU" sz="2800" b="1" i="1" dirty="0" err="1">
                <a:solidFill>
                  <a:srgbClr val="C00000"/>
                </a:solidFill>
              </a:rPr>
              <a:t>світі</a:t>
            </a:r>
            <a:r>
              <a:rPr lang="ru-RU" sz="2800" b="1" i="1" dirty="0">
                <a:solidFill>
                  <a:srgbClr val="C00000"/>
                </a:solidFill>
              </a:rPr>
              <a:t>, </a:t>
            </a:r>
            <a:r>
              <a:rPr lang="ru-RU" sz="2800" b="1" i="1" dirty="0" err="1">
                <a:solidFill>
                  <a:srgbClr val="C00000"/>
                </a:solidFill>
              </a:rPr>
              <a:t>яким</a:t>
            </a:r>
            <a:r>
              <a:rPr lang="ru-RU" sz="2800" b="1" i="1" dirty="0">
                <a:solidFill>
                  <a:srgbClr val="C00000"/>
                </a:solidFill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</a:rPr>
              <a:t>правлять</a:t>
            </a:r>
            <a:r>
              <a:rPr lang="ru-RU" sz="2800" b="1" i="1" dirty="0">
                <a:solidFill>
                  <a:srgbClr val="C00000"/>
                </a:solidFill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</a:rPr>
              <a:t>чоловіки</a:t>
            </a:r>
            <a:r>
              <a:rPr lang="ru-RU" sz="2800" b="1" i="1" dirty="0">
                <a:solidFill>
                  <a:srgbClr val="C00000"/>
                </a:solidFill>
              </a:rPr>
              <a:t>, до тих </a:t>
            </a:r>
            <a:r>
              <a:rPr lang="ru-RU" sz="2800" b="1" i="1" dirty="0" err="1">
                <a:solidFill>
                  <a:srgbClr val="C00000"/>
                </a:solidFill>
              </a:rPr>
              <a:t>пір</a:t>
            </a:r>
            <a:r>
              <a:rPr lang="ru-RU" sz="2800" b="1" i="1" dirty="0">
                <a:solidFill>
                  <a:srgbClr val="C00000"/>
                </a:solidFill>
              </a:rPr>
              <a:t>, </a:t>
            </a:r>
            <a:r>
              <a:rPr lang="ru-RU" sz="2800" b="1" i="1" dirty="0" err="1">
                <a:solidFill>
                  <a:srgbClr val="C00000"/>
                </a:solidFill>
              </a:rPr>
              <a:t>поки</a:t>
            </a:r>
            <a:r>
              <a:rPr lang="ru-RU" sz="2800" b="1" i="1" dirty="0">
                <a:solidFill>
                  <a:srgbClr val="C00000"/>
                </a:solidFill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</a:rPr>
              <a:t>можу</a:t>
            </a:r>
            <a:r>
              <a:rPr lang="ru-RU" sz="2800" b="1" i="1" dirty="0">
                <a:solidFill>
                  <a:srgbClr val="C00000"/>
                </a:solidFill>
              </a:rPr>
              <a:t> бути в </a:t>
            </a:r>
            <a:r>
              <a:rPr lang="ru-RU" sz="2800" b="1" i="1" dirty="0" err="1">
                <a:solidFill>
                  <a:srgbClr val="C00000"/>
                </a:solidFill>
              </a:rPr>
              <a:t>цьому</a:t>
            </a:r>
            <a:r>
              <a:rPr lang="ru-RU" sz="2800" b="1" i="1" dirty="0">
                <a:solidFill>
                  <a:srgbClr val="C00000"/>
                </a:solidFill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</a:rPr>
              <a:t>світі</a:t>
            </a:r>
            <a:r>
              <a:rPr lang="ru-RU" sz="2800" b="1" i="1" dirty="0">
                <a:solidFill>
                  <a:srgbClr val="C00000"/>
                </a:solidFill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</a:rPr>
              <a:t>жінкою</a:t>
            </a:r>
            <a:r>
              <a:rPr lang="ru-RU" sz="2800" b="1" i="1" dirty="0">
                <a:solidFill>
                  <a:srgbClr val="C00000"/>
                </a:solidFill>
              </a:rPr>
              <a:t>»</a:t>
            </a:r>
          </a:p>
          <a:p>
            <a:r>
              <a:rPr lang="ru-RU" sz="2800" b="1" i="1" dirty="0">
                <a:solidFill>
                  <a:srgbClr val="FF0000"/>
                </a:solidFill>
              </a:rPr>
              <a:t>— Мерилін Монро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610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2000" b="-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656491" y="4585120"/>
            <a:ext cx="897987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</a:rPr>
              <a:t>«У </a:t>
            </a:r>
            <a:r>
              <a:rPr lang="ru-RU" sz="3200" b="1" i="1" dirty="0" err="1">
                <a:solidFill>
                  <a:srgbClr val="C00000"/>
                </a:solidFill>
              </a:rPr>
              <a:t>жінок</a:t>
            </a:r>
            <a:r>
              <a:rPr lang="ru-RU" sz="3200" b="1" i="1" dirty="0">
                <a:solidFill>
                  <a:srgbClr val="C00000"/>
                </a:solidFill>
              </a:rPr>
              <a:t> є </a:t>
            </a:r>
            <a:r>
              <a:rPr lang="ru-RU" sz="3200" b="1" i="1" dirty="0" err="1">
                <a:solidFill>
                  <a:srgbClr val="C00000"/>
                </a:solidFill>
              </a:rPr>
              <a:t>тільки</a:t>
            </a:r>
            <a:r>
              <a:rPr lang="ru-RU" sz="3200" b="1" i="1" dirty="0">
                <a:solidFill>
                  <a:srgbClr val="C00000"/>
                </a:solidFill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</a:rPr>
              <a:t>дві</a:t>
            </a:r>
            <a:r>
              <a:rPr lang="ru-RU" sz="3200" b="1" i="1" dirty="0">
                <a:solidFill>
                  <a:srgbClr val="C00000"/>
                </a:solidFill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</a:rPr>
              <a:t>зброї</a:t>
            </a:r>
            <a:r>
              <a:rPr lang="ru-RU" sz="3200" b="1" i="1" dirty="0">
                <a:solidFill>
                  <a:srgbClr val="C00000"/>
                </a:solidFill>
              </a:rPr>
              <a:t>: туш для </a:t>
            </a:r>
            <a:r>
              <a:rPr lang="ru-RU" sz="3200" b="1" i="1" dirty="0" err="1">
                <a:solidFill>
                  <a:srgbClr val="C00000"/>
                </a:solidFill>
              </a:rPr>
              <a:t>вій</a:t>
            </a:r>
            <a:r>
              <a:rPr lang="ru-RU" sz="3200" b="1" i="1" dirty="0">
                <a:solidFill>
                  <a:srgbClr val="C00000"/>
                </a:solidFill>
              </a:rPr>
              <a:t> та </a:t>
            </a:r>
            <a:r>
              <a:rPr lang="ru-RU" sz="3200" b="1" i="1" dirty="0" err="1">
                <a:solidFill>
                  <a:srgbClr val="C00000"/>
                </a:solidFill>
              </a:rPr>
              <a:t>сльози</a:t>
            </a:r>
            <a:r>
              <a:rPr lang="ru-RU" sz="3200" b="1" i="1" dirty="0">
                <a:solidFill>
                  <a:srgbClr val="C00000"/>
                </a:solidFill>
              </a:rPr>
              <a:t>. Але ми не </a:t>
            </a:r>
            <a:r>
              <a:rPr lang="ru-RU" sz="3200" b="1" i="1" dirty="0" err="1">
                <a:solidFill>
                  <a:srgbClr val="C00000"/>
                </a:solidFill>
              </a:rPr>
              <a:t>можемо</a:t>
            </a:r>
            <a:r>
              <a:rPr lang="ru-RU" sz="3200" b="1" i="1" dirty="0">
                <a:solidFill>
                  <a:srgbClr val="C00000"/>
                </a:solidFill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</a:rPr>
              <a:t>їх</a:t>
            </a:r>
            <a:r>
              <a:rPr lang="ru-RU" sz="3200" b="1" i="1" dirty="0">
                <a:solidFill>
                  <a:srgbClr val="C00000"/>
                </a:solidFill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</a:rPr>
              <a:t>використовувати</a:t>
            </a:r>
            <a:r>
              <a:rPr lang="ru-RU" sz="3200" b="1" i="1" dirty="0">
                <a:solidFill>
                  <a:srgbClr val="C00000"/>
                </a:solidFill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</a:rPr>
              <a:t>одночасно</a:t>
            </a:r>
            <a:r>
              <a:rPr lang="ru-RU" sz="3200" b="1" i="1" dirty="0">
                <a:solidFill>
                  <a:srgbClr val="C00000"/>
                </a:solidFill>
              </a:rPr>
              <a:t>»</a:t>
            </a:r>
          </a:p>
          <a:p>
            <a:pPr algn="r"/>
            <a:r>
              <a:rPr lang="ru-RU" sz="3200" b="1" i="1" dirty="0">
                <a:solidFill>
                  <a:srgbClr val="C00000"/>
                </a:solidFill>
              </a:rPr>
              <a:t>— Мерилін Монро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20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0" y="3823287"/>
            <a:ext cx="42249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«</a:t>
            </a:r>
            <a:r>
              <a:rPr lang="ru-RU" sz="2800" b="1" i="1" dirty="0" err="1"/>
              <a:t>Мрія</a:t>
            </a:r>
            <a:r>
              <a:rPr lang="ru-RU" sz="2800" b="1" i="1" dirty="0"/>
              <a:t> </a:t>
            </a:r>
            <a:r>
              <a:rPr lang="ru-RU" sz="2800" b="1" i="1" dirty="0" err="1"/>
              <a:t>мільйонів</a:t>
            </a:r>
            <a:r>
              <a:rPr lang="ru-RU" sz="2800" b="1" i="1" dirty="0"/>
              <a:t> не </a:t>
            </a:r>
            <a:r>
              <a:rPr lang="ru-RU" sz="2800" b="1" i="1" dirty="0" err="1"/>
              <a:t>може</a:t>
            </a:r>
            <a:r>
              <a:rPr lang="ru-RU" sz="2800" b="1" i="1" dirty="0"/>
              <a:t> </a:t>
            </a:r>
            <a:r>
              <a:rPr lang="ru-RU" sz="2800" b="1" i="1" dirty="0" err="1"/>
              <a:t>належати</a:t>
            </a:r>
            <a:r>
              <a:rPr lang="ru-RU" sz="2800" b="1" i="1" dirty="0"/>
              <a:t> одному»</a:t>
            </a:r>
          </a:p>
          <a:p>
            <a:pPr algn="r"/>
            <a:r>
              <a:rPr lang="ru-RU" sz="2800" b="1" i="1" dirty="0"/>
              <a:t>— Мерилін Монро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29885937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97876" y="165638"/>
            <a:ext cx="10515600" cy="1789772"/>
          </a:xfrm>
        </p:spPr>
        <p:txBody>
          <a:bodyPr/>
          <a:lstStyle/>
          <a:p>
            <a:pPr marL="0" indent="0">
              <a:buNone/>
            </a:pPr>
            <a:r>
              <a:rPr lang="uk-UA" i="1" dirty="0" smtClean="0"/>
              <a:t>У 16 років майбутня зірка </a:t>
            </a:r>
            <a:r>
              <a:rPr lang="uk-UA" i="1" dirty="0" err="1" smtClean="0"/>
              <a:t>Мерилін</a:t>
            </a:r>
            <a:r>
              <a:rPr lang="uk-UA" i="1" dirty="0" smtClean="0"/>
              <a:t> Монро вийшла заміж, закинувши навчання в школі. Але через 2 роки її чоловік пішов на флот, а сама </a:t>
            </a:r>
            <a:r>
              <a:rPr lang="uk-UA" i="1" dirty="0" err="1" smtClean="0"/>
              <a:t>Мерилін</a:t>
            </a:r>
            <a:r>
              <a:rPr lang="uk-UA" i="1" dirty="0" smtClean="0"/>
              <a:t> Монро пішла працювати на авіазавод. Це поклало кінець її першому шлюбу.</a:t>
            </a:r>
            <a:endParaRPr lang="uk-UA" i="1" dirty="0"/>
          </a:p>
        </p:txBody>
      </p:sp>
      <p:pic>
        <p:nvPicPr>
          <p:cNvPr id="8196" name="Picture 4" descr="http://charivne.info/images/image/show-biz/426785_1276425419278_375_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6" y="2144509"/>
            <a:ext cx="6096000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charivne.info/images/image/show-biz/MarilynMonro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832" y="2511607"/>
            <a:ext cx="5569977" cy="418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17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62950" y="250044"/>
            <a:ext cx="11161542" cy="2085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i="1" dirty="0"/>
              <a:t>У 18 років </a:t>
            </a:r>
            <a:r>
              <a:rPr lang="uk-UA" i="1" dirty="0" err="1"/>
              <a:t>Мерилін</a:t>
            </a:r>
            <a:r>
              <a:rPr lang="uk-UA" i="1" dirty="0"/>
              <a:t> Монро зайнялася модельною справою і отримала свій перший гонорар за фотозйомку. Свій контракт з кіностудією вона вже підписала з ім'ям </a:t>
            </a:r>
            <a:r>
              <a:rPr lang="uk-UA" i="1" dirty="0" err="1"/>
              <a:t>Мерилін</a:t>
            </a:r>
            <a:r>
              <a:rPr lang="uk-UA" i="1" dirty="0"/>
              <a:t> Монро. Зірковий статус вона отримала після ролей у фільмах «Ніагара» та «Джентльмени надають перевагу блондинкам».</a:t>
            </a:r>
          </a:p>
        </p:txBody>
      </p:sp>
      <p:pic>
        <p:nvPicPr>
          <p:cNvPr id="9218" name="Picture 2" descr="http://charivne.info/images/image/show-biz/m-1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702" y="2518752"/>
            <a:ext cx="4178104" cy="417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charivne.info/images/image/show-biz/marilyn-monroe-biki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51" y="2501243"/>
            <a:ext cx="5576668" cy="419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024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42" name="Picture 2" descr="http://charivne.info/images/image/show-biz/marilyn-monroe%20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542671" cy="688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charivne.info/images/image/show-biz/marilyn-monroe%20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670" y="0"/>
            <a:ext cx="6867843" cy="688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charivne.info/images/image/show-biz/177995_prev_4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221" y="0"/>
            <a:ext cx="9467557" cy="690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charivne.info/images/image/show-biz/marilyn-monroe%20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58" y="0"/>
            <a:ext cx="9825220" cy="690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://charivne.info/images/image/show-biz/Marilyn+Monroe+my+queen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08" y="0"/>
            <a:ext cx="9887170" cy="690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63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458264" y="0"/>
            <a:ext cx="3404382" cy="29714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>
                <a:solidFill>
                  <a:schemeClr val="bg1"/>
                </a:solidFill>
              </a:rPr>
              <a:t>У 1951 </a:t>
            </a:r>
            <a:r>
              <a:rPr lang="ru-RU" i="1" dirty="0" err="1">
                <a:solidFill>
                  <a:schemeClr val="bg1"/>
                </a:solidFill>
              </a:rPr>
              <a:t>році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Мерилін</a:t>
            </a:r>
            <a:r>
              <a:rPr lang="ru-RU" i="1" dirty="0">
                <a:solidFill>
                  <a:schemeClr val="bg1"/>
                </a:solidFill>
              </a:rPr>
              <a:t> Монро </a:t>
            </a:r>
            <a:r>
              <a:rPr lang="ru-RU" i="1" dirty="0" err="1">
                <a:solidFill>
                  <a:schemeClr val="bg1"/>
                </a:solidFill>
              </a:rPr>
              <a:t>познайомилася</a:t>
            </a:r>
            <a:r>
              <a:rPr lang="ru-RU" i="1" dirty="0">
                <a:solidFill>
                  <a:schemeClr val="bg1"/>
                </a:solidFill>
              </a:rPr>
              <a:t> з Джоном </a:t>
            </a:r>
            <a:r>
              <a:rPr lang="ru-RU" i="1" dirty="0" err="1">
                <a:solidFill>
                  <a:schemeClr val="bg1"/>
                </a:solidFill>
              </a:rPr>
              <a:t>Кеннеді</a:t>
            </a:r>
            <a:r>
              <a:rPr lang="ru-RU" i="1" dirty="0">
                <a:solidFill>
                  <a:schemeClr val="bg1"/>
                </a:solidFill>
              </a:rPr>
              <a:t>. За </a:t>
            </a:r>
            <a:r>
              <a:rPr lang="ru-RU" i="1" dirty="0" err="1">
                <a:solidFill>
                  <a:schemeClr val="bg1"/>
                </a:solidFill>
              </a:rPr>
              <a:t>чутками</a:t>
            </a:r>
            <a:r>
              <a:rPr lang="ru-RU" i="1" dirty="0">
                <a:solidFill>
                  <a:schemeClr val="bg1"/>
                </a:solidFill>
              </a:rPr>
              <a:t>, у них </a:t>
            </a:r>
            <a:r>
              <a:rPr lang="ru-RU" i="1" dirty="0" err="1">
                <a:solidFill>
                  <a:schemeClr val="bg1"/>
                </a:solidFill>
              </a:rPr>
              <a:t>був</a:t>
            </a:r>
            <a:r>
              <a:rPr lang="ru-RU" i="1" dirty="0">
                <a:solidFill>
                  <a:schemeClr val="bg1"/>
                </a:solidFill>
              </a:rPr>
              <a:t> роман</a:t>
            </a:r>
            <a:r>
              <a:rPr lang="ru-RU" i="1" dirty="0" smtClean="0">
                <a:solidFill>
                  <a:schemeClr val="bg1"/>
                </a:solidFill>
              </a:rPr>
              <a:t>.</a:t>
            </a: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134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180342" y="587668"/>
            <a:ext cx="2622452" cy="4167211"/>
          </a:xfrm>
          <a:solidFill>
            <a:schemeClr val="bg1">
              <a:alpha val="75000"/>
            </a:schemeClr>
          </a:solidFill>
          <a:ln w="69850" cmpd="dbl">
            <a:solidFill>
              <a:srgbClr val="6E000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Другий</a:t>
            </a:r>
            <a:r>
              <a:rPr lang="ru-RU" dirty="0" smtClean="0"/>
              <a:t> </a:t>
            </a:r>
            <a:r>
              <a:rPr lang="ru-RU" dirty="0" err="1" smtClean="0"/>
              <a:t>шлюб</a:t>
            </a:r>
            <a:r>
              <a:rPr lang="ru-RU" dirty="0" smtClean="0"/>
              <a:t> </a:t>
            </a:r>
            <a:r>
              <a:rPr lang="ru-RU" dirty="0" err="1" smtClean="0"/>
              <a:t>Мерилін</a:t>
            </a:r>
            <a:r>
              <a:rPr lang="ru-RU" dirty="0" smtClean="0"/>
              <a:t> Монро </a:t>
            </a:r>
            <a:r>
              <a:rPr lang="ru-RU" dirty="0" err="1" smtClean="0"/>
              <a:t>був</a:t>
            </a:r>
            <a:r>
              <a:rPr lang="ru-RU" dirty="0" smtClean="0"/>
              <a:t> оформлений у 1954 </a:t>
            </a:r>
            <a:r>
              <a:rPr lang="ru-RU" dirty="0" err="1" smtClean="0"/>
              <a:t>році</a:t>
            </a:r>
            <a:r>
              <a:rPr lang="ru-RU" dirty="0" smtClean="0"/>
              <a:t>. Вона стала дружиною </a:t>
            </a:r>
            <a:r>
              <a:rPr lang="ru-RU" dirty="0" err="1" smtClean="0"/>
              <a:t>відомого</a:t>
            </a:r>
            <a:r>
              <a:rPr lang="ru-RU" dirty="0" smtClean="0"/>
              <a:t> </a:t>
            </a:r>
            <a:r>
              <a:rPr lang="ru-RU" dirty="0" err="1" smtClean="0"/>
              <a:t>американського</a:t>
            </a:r>
            <a:r>
              <a:rPr lang="ru-RU" dirty="0" smtClean="0"/>
              <a:t> </a:t>
            </a:r>
            <a:r>
              <a:rPr lang="ru-RU" dirty="0" err="1" smtClean="0"/>
              <a:t>бейсболіста</a:t>
            </a:r>
            <a:r>
              <a:rPr lang="ru-RU" dirty="0" smtClean="0"/>
              <a:t>. 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298360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0748" y="137502"/>
            <a:ext cx="7118157" cy="1986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У 1956 році </a:t>
            </a:r>
            <a:r>
              <a:rPr lang="uk-UA" dirty="0" err="1"/>
              <a:t>Мерилін</a:t>
            </a:r>
            <a:r>
              <a:rPr lang="uk-UA" dirty="0"/>
              <a:t> втретє вийшла заміж — за драматурга Артура Міллера. З ним вона прожила 4,5 роки, що є своєрідним особистим рекордом для </a:t>
            </a:r>
            <a:r>
              <a:rPr lang="uk-UA" dirty="0" err="1"/>
              <a:t>Мерилін</a:t>
            </a:r>
            <a:r>
              <a:rPr lang="uk-UA" dirty="0"/>
              <a:t>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2290" name="Picture 2" descr="http://download.radiodacha.ru/pub/185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8" y="2264898"/>
            <a:ext cx="3801867" cy="435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m-monroe.ru/images/img/biografija/Miller-Monro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395" y="2264898"/>
            <a:ext cx="3172510" cy="435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telegrafua.com/photos/bank_23863_977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685" y="436099"/>
            <a:ext cx="4720954" cy="617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44406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3000" b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50741" y="5047127"/>
            <a:ext cx="10515600" cy="1663163"/>
          </a:xfrm>
          <a:solidFill>
            <a:schemeClr val="bg1">
              <a:alpha val="51000"/>
            </a:schemeClr>
          </a:solidFill>
          <a:ln w="82550" cmpd="dbl">
            <a:solidFill>
              <a:srgbClr val="332B15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uk-UA" dirty="0" err="1" smtClean="0"/>
              <a:t>Мерилін</a:t>
            </a:r>
            <a:r>
              <a:rPr lang="uk-UA" dirty="0" smtClean="0"/>
              <a:t> Монро, будучи символом епохи і об'єктом захоплення мільйонів людей, померла від передозування снодійними речовинами. Смерть настала 5 серпня 1962 року. Їй було всього 36 років.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1871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171</TotalTime>
  <Words>403</Words>
  <Application>Microsoft Office PowerPoint</Application>
  <PresentationFormat>Широкий екран</PresentationFormat>
  <Paragraphs>32</Paragraphs>
  <Slides>24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Коноваленко Юля</dc:creator>
  <cp:lastModifiedBy>Коноваленко Юля</cp:lastModifiedBy>
  <cp:revision>23</cp:revision>
  <dcterms:created xsi:type="dcterms:W3CDTF">2014-04-05T14:46:06Z</dcterms:created>
  <dcterms:modified xsi:type="dcterms:W3CDTF">2014-04-06T13:53:47Z</dcterms:modified>
</cp:coreProperties>
</file>