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D92A9-92C9-471E-AA8C-BB51B1866564}" type="datetimeFigureOut">
              <a:rPr lang="ru-RU" smtClean="0"/>
              <a:t>12.12.2012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DAE0-FD3E-4D02-91FB-86CD0E399AF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357430"/>
            <a:ext cx="7772400" cy="1470025"/>
          </a:xfrm>
        </p:spPr>
        <p:txBody>
          <a:bodyPr>
            <a:noAutofit/>
          </a:bodyPr>
          <a:lstStyle/>
          <a:p>
            <a:r>
              <a:rPr lang="ru-RU" sz="16600" dirty="0" smtClean="0">
                <a:solidFill>
                  <a:schemeClr val="bg2">
                    <a:lumMod val="1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Mistral" pitchFamily="66" charset="0"/>
              </a:rPr>
              <a:t>« Банк »</a:t>
            </a:r>
            <a:endParaRPr lang="ru-RU" sz="16600" dirty="0">
              <a:solidFill>
                <a:schemeClr val="bg2">
                  <a:lumMod val="10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Mistral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5105400"/>
            <a:ext cx="2928926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Виконала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: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уч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. 11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класу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 </a:t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</a:b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Чорноба</a:t>
            </a: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єва</a:t>
            </a:r>
            <a:r>
              <a:rPr lang="uk-UA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 О.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Менялы </a:t>
            </a:r>
            <a:r>
              <a:rPr lang="ru-RU" sz="4000" dirty="0">
                <a:latin typeface="Monotype Corsiva" pitchFamily="66" charset="0"/>
              </a:rPr>
              <a:t>в Италии постепенно стали называться банкирами, bancherii (от banco — стол, прилавок). Производство платежей путём списывания в книгах банкиров со счёта одних на счёт других оказалось наилучшим способом платежа, устраняющим все неудобства перевозки, оценки, </a:t>
            </a:r>
            <a:r>
              <a:rPr lang="ru-RU" sz="4000" dirty="0">
                <a:latin typeface="Monotype Corsiva" pitchFamily="66" charset="0"/>
              </a:rPr>
              <a:t>сосчитывания</a:t>
            </a:r>
            <a:r>
              <a:rPr lang="ru-RU" sz="4000" dirty="0">
                <a:latin typeface="Monotype Corsiva" pitchFamily="66" charset="0"/>
              </a:rPr>
              <a:t> разнообразной монеты. Банковским делом занимались преимущественно итальянцы и </a:t>
            </a:r>
            <a:r>
              <a:rPr lang="ru-RU" sz="4000" dirty="0" smtClean="0">
                <a:latin typeface="Monotype Corsiva" pitchFamily="66" charset="0"/>
              </a:rPr>
              <a:t>евреи.</a:t>
            </a:r>
            <a:endParaRPr lang="ru-RU" sz="40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58246" cy="614366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Monotype Corsiva" pitchFamily="66" charset="0"/>
              </a:rPr>
              <a:t>С деятельностью отдельных банкиров конкурировали так называемые </a:t>
            </a:r>
            <a:r>
              <a:rPr lang="ru-RU" sz="3600" dirty="0">
                <a:latin typeface="Monotype Corsiva" pitchFamily="66" charset="0"/>
              </a:rPr>
              <a:t>montes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>
                <a:latin typeface="Monotype Corsiva" pitchFamily="66" charset="0"/>
              </a:rPr>
              <a:t>pietatis</a:t>
            </a:r>
            <a:r>
              <a:rPr lang="ru-RU" sz="3600" dirty="0">
                <a:latin typeface="Monotype Corsiva" pitchFamily="66" charset="0"/>
              </a:rPr>
              <a:t> (итал. </a:t>
            </a:r>
            <a:r>
              <a:rPr lang="ru-RU" sz="3600" dirty="0">
                <a:latin typeface="Monotype Corsiva" pitchFamily="66" charset="0"/>
              </a:rPr>
              <a:t>monte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>
                <a:latin typeface="Monotype Corsiva" pitchFamily="66" charset="0"/>
              </a:rPr>
              <a:t>di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>
                <a:latin typeface="Monotype Corsiva" pitchFamily="66" charset="0"/>
              </a:rPr>
              <a:t>pietа</a:t>
            </a:r>
            <a:r>
              <a:rPr lang="ru-RU" sz="3600" dirty="0">
                <a:latin typeface="Monotype Corsiva" pitchFamily="66" charset="0"/>
              </a:rPr>
              <a:t>, франц. </a:t>
            </a:r>
            <a:r>
              <a:rPr lang="ru-RU" sz="3600" dirty="0">
                <a:latin typeface="Monotype Corsiva" pitchFamily="66" charset="0"/>
              </a:rPr>
              <a:t>montes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>
                <a:latin typeface="Monotype Corsiva" pitchFamily="66" charset="0"/>
              </a:rPr>
              <a:t>de</a:t>
            </a: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600" dirty="0">
                <a:latin typeface="Monotype Corsiva" pitchFamily="66" charset="0"/>
              </a:rPr>
              <a:t>pietè</a:t>
            </a:r>
            <a:r>
              <a:rPr lang="ru-RU" sz="3600" dirty="0">
                <a:latin typeface="Monotype Corsiva" pitchFamily="66" charset="0"/>
              </a:rPr>
              <a:t>) — особые банки, созданные в разных итальянских городах для предоставления дешёвых мелких кредитов нуждающимся. Они взимали проценты по ссудам только для покрытия своих издержек и их капитал образовывался из частных или общественных пожертвований. Первое такое учреждение возникло в </a:t>
            </a:r>
            <a:r>
              <a:rPr lang="ru-RU" sz="3600" dirty="0">
                <a:latin typeface="Monotype Corsiva" pitchFamily="66" charset="0"/>
              </a:rPr>
              <a:t>Орвието</a:t>
            </a:r>
            <a:r>
              <a:rPr lang="ru-RU" sz="3600" dirty="0">
                <a:latin typeface="Monotype Corsiva" pitchFamily="66" charset="0"/>
              </a:rPr>
              <a:t> (1463 год</a:t>
            </a:r>
            <a:r>
              <a:rPr lang="ru-RU" sz="3600" dirty="0" smtClean="0">
                <a:latin typeface="Monotype Corsiva" pitchFamily="66" charset="0"/>
              </a:rPr>
              <a:t>).</a:t>
            </a:r>
            <a:endParaRPr lang="ru-RU" sz="36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286808" cy="6215106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>
                <a:latin typeface="Monotype Corsiva" pitchFamily="66" charset="0"/>
              </a:rPr>
              <a:t>В 1609 году городскими властями Амстердама был основан Амстердамский банк. Он установил неизменную счётную единицу, представлявшую стоимость определённого количества серебра, равнявшуюся 211,91 асам чистого серебра и называвшуюся «банковский флорин» — банк принимал во вклады различные монеты, но счёт вёлся только в банковских флоринах. Этот банк просуществовал до 1795 </a:t>
            </a:r>
            <a:r>
              <a:rPr lang="ru-RU" sz="4000" dirty="0" smtClean="0">
                <a:latin typeface="Monotype Corsiva" pitchFamily="66" charset="0"/>
              </a:rPr>
              <a:t>года.</a:t>
            </a:r>
            <a:endParaRPr lang="ru-RU" sz="40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2525723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Monotype Corsiva" pitchFamily="66" charset="0"/>
              </a:rPr>
              <a:t>В 1694 </a:t>
            </a:r>
            <a:r>
              <a:rPr lang="uk-UA" sz="4800" dirty="0" smtClean="0">
                <a:latin typeface="Monotype Corsiva" pitchFamily="66" charset="0"/>
              </a:rPr>
              <a:t>В</a:t>
            </a:r>
            <a:r>
              <a:rPr lang="uk-UA" sz="4800" dirty="0" smtClean="0">
                <a:latin typeface="Monotype Corsiva" pitchFamily="66" charset="0"/>
              </a:rPr>
              <a:t> </a:t>
            </a:r>
            <a:r>
              <a:rPr lang="uk-UA" sz="4800" dirty="0" smtClean="0">
                <a:latin typeface="Monotype Corsiva" pitchFamily="66" charset="0"/>
              </a:rPr>
              <a:t>Англии</a:t>
            </a:r>
            <a:r>
              <a:rPr lang="uk-UA" sz="4800" dirty="0" smtClean="0">
                <a:latin typeface="Monotype Corsiva" pitchFamily="66" charset="0"/>
              </a:rPr>
              <a:t> банк </a:t>
            </a:r>
            <a:r>
              <a:rPr lang="uk-UA" sz="4800" dirty="0" smtClean="0">
                <a:latin typeface="Monotype Corsiva" pitchFamily="66" charset="0"/>
              </a:rPr>
              <a:t>был</a:t>
            </a:r>
            <a:r>
              <a:rPr lang="uk-UA" sz="4800" dirty="0" smtClean="0">
                <a:latin typeface="Monotype Corsiva" pitchFamily="66" charset="0"/>
              </a:rPr>
              <a:t> </a:t>
            </a:r>
            <a:r>
              <a:rPr lang="uk-UA" sz="4800" dirty="0" smtClean="0">
                <a:latin typeface="Monotype Corsiva" pitchFamily="66" charset="0"/>
              </a:rPr>
              <a:t>создан</a:t>
            </a:r>
            <a:r>
              <a:rPr lang="uk-UA" sz="4800" dirty="0" smtClean="0">
                <a:latin typeface="Monotype Corsiva" pitchFamily="66" charset="0"/>
              </a:rPr>
              <a:t> </a:t>
            </a:r>
            <a:r>
              <a:rPr lang="ru-RU" sz="4800" dirty="0">
                <a:latin typeface="Monotype Corsiva" pitchFamily="66" charset="0"/>
              </a:rPr>
              <a:t>в форме акционерного </a:t>
            </a:r>
            <a:r>
              <a:rPr lang="ru-RU" sz="4800" dirty="0" smtClean="0">
                <a:latin typeface="Monotype Corsiva" pitchFamily="66" charset="0"/>
              </a:rPr>
              <a:t>общества.</a:t>
            </a:r>
            <a:endParaRPr lang="ru-RU" sz="48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9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Управление банком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Monotype Corsiva" pitchFamily="66" charset="0"/>
              </a:rPr>
              <a:t>Высшим органом управления банка является собрание акционеров (участников). Ему подотчётны совет директоров банка </a:t>
            </a:r>
            <a:r>
              <a:rPr lang="ru-RU" sz="4800" dirty="0" smtClean="0">
                <a:latin typeface="Monotype Corsiva" pitchFamily="66" charset="0"/>
              </a:rPr>
              <a:t>и ревизионная </a:t>
            </a:r>
            <a:r>
              <a:rPr lang="ru-RU" sz="4800" dirty="0">
                <a:latin typeface="Monotype Corsiva" pitchFamily="66" charset="0"/>
              </a:rPr>
              <a:t>комиссия.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Monotype Corsiva" pitchFamily="66" charset="0"/>
              </a:rPr>
              <a:t>Совет </a:t>
            </a:r>
            <a:r>
              <a:rPr lang="ru-RU" sz="4800" dirty="0">
                <a:latin typeface="Monotype Corsiva" pitchFamily="66" charset="0"/>
              </a:rPr>
              <a:t>директоров банка:</a:t>
            </a:r>
            <a:r>
              <a:rPr lang="ru-RU" sz="4800" dirty="0">
                <a:latin typeface="+mn-lt"/>
              </a:rPr>
              <a:t/>
            </a:r>
            <a:br>
              <a:rPr lang="ru-RU" sz="4800" dirty="0">
                <a:latin typeface="+mn-lt"/>
              </a:rPr>
            </a:br>
            <a:endParaRPr lang="ru-RU" sz="4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определяет общие направления развития банка,</a:t>
            </a:r>
          </a:p>
          <a:p>
            <a:pPr lvl="0"/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рассматривает планы деятельности банка,</a:t>
            </a:r>
          </a:p>
          <a:p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открывает и закрывает филиалы банка.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229600" cy="4525963"/>
          </a:xfrm>
        </p:spPr>
        <p:txBody>
          <a:bodyPr>
            <a:noAutofit/>
          </a:bodyPr>
          <a:lstStyle/>
          <a:p>
            <a:r>
              <a:rPr lang="ru-RU" sz="4400" dirty="0">
                <a:latin typeface="Monotype Corsiva" pitchFamily="66" charset="0"/>
              </a:rPr>
              <a:t>Исполнительным органом управления, непосредственно руководящим деятельностью банка, является правление банка, в состав которого обычно входят представители наиболее крупных акционеров (участников) банка.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Виды </a:t>
            </a:r>
            <a:r>
              <a:rPr lang="ru-RU" sz="60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банков:</a:t>
            </a:r>
            <a:endParaRPr lang="ru-RU" sz="60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>
                <a:latin typeface="Monotype Corsiva" pitchFamily="66" charset="0"/>
              </a:rPr>
              <a:t>    </a:t>
            </a:r>
            <a:r>
              <a:rPr lang="ru-RU" sz="4600" dirty="0" smtClean="0">
                <a:latin typeface="Monotype Corsiva" pitchFamily="66" charset="0"/>
              </a:rPr>
              <a:t>- центральные </a:t>
            </a:r>
            <a:r>
              <a:rPr lang="ru-RU" sz="4600" dirty="0">
                <a:latin typeface="Monotype Corsiva" pitchFamily="66" charset="0"/>
              </a:rPr>
              <a:t>банки, осуществляющие государственное регулирование банковской сферы и денежную эмиссию.</a:t>
            </a:r>
            <a:endParaRPr lang="ru-RU" sz="5700" dirty="0">
              <a:latin typeface="Monotype Corsiva" pitchFamily="66" charset="0"/>
            </a:endParaRPr>
          </a:p>
          <a:p>
            <a:pPr lvl="0">
              <a:buNone/>
            </a:pPr>
            <a:r>
              <a:rPr lang="ru-RU" sz="4600" dirty="0" smtClean="0">
                <a:latin typeface="Monotype Corsiva" pitchFamily="66" charset="0"/>
              </a:rPr>
              <a:t>     - коммерческие </a:t>
            </a:r>
            <a:r>
              <a:rPr lang="ru-RU" sz="4600" dirty="0">
                <a:latin typeface="Monotype Corsiva" pitchFamily="66" charset="0"/>
              </a:rPr>
              <a:t>банки, осуществляющие предпринимательскую банковскую деятельность;</a:t>
            </a:r>
            <a:endParaRPr lang="ru-RU" sz="5700" dirty="0">
              <a:latin typeface="Monotype Corsiva" pitchFamily="66" charset="0"/>
            </a:endParaRPr>
          </a:p>
          <a:p>
            <a:pPr lvl="1"/>
            <a:r>
              <a:rPr lang="ru-RU" sz="4600" dirty="0">
                <a:latin typeface="Monotype Corsiva" pitchFamily="66" charset="0"/>
              </a:rPr>
              <a:t>универсальные банки, осуществляют все основные виды банковских операций;</a:t>
            </a:r>
            <a:endParaRPr lang="ru-RU" sz="6200" dirty="0">
              <a:latin typeface="Monotype Corsiva" pitchFamily="66" charset="0"/>
            </a:endParaRPr>
          </a:p>
          <a:p>
            <a:pPr lvl="1"/>
            <a:r>
              <a:rPr lang="ru-RU" sz="4600" dirty="0">
                <a:latin typeface="Monotype Corsiva" pitchFamily="66" charset="0"/>
              </a:rPr>
              <a:t>инвестиционные банки, специализируются на инвестициях, чаще всего в ценные бумаги;</a:t>
            </a:r>
            <a:endParaRPr lang="ru-RU" sz="6200" dirty="0">
              <a:latin typeface="Monotype Corsiva" pitchFamily="66" charset="0"/>
            </a:endParaRPr>
          </a:p>
          <a:p>
            <a:pPr lvl="1"/>
            <a:r>
              <a:rPr lang="ru-RU" sz="4600" dirty="0">
                <a:latin typeface="Monotype Corsiva" pitchFamily="66" charset="0"/>
              </a:rPr>
              <a:t>сберегательные банки, специализируются на привлечении средств </a:t>
            </a:r>
            <a:r>
              <a:rPr lang="ru-RU" sz="4600" dirty="0" smtClean="0">
                <a:latin typeface="Monotype Corsiva" pitchFamily="66" charset="0"/>
              </a:rPr>
              <a:t>населения.</a:t>
            </a:r>
            <a:endParaRPr lang="ru-RU" sz="62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sz="5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Функции </a:t>
            </a:r>
            <a:r>
              <a:rPr lang="ru-RU" sz="54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банков</a:t>
            </a:r>
            <a:r>
              <a:rPr lang="ru-RU" sz="48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:</a:t>
            </a:r>
            <a:endParaRPr lang="ru-RU" sz="48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858280" cy="542926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Monotype Corsiva" pitchFamily="66" charset="0"/>
              </a:rPr>
              <a:t>Исторически первой функцией банков было безопасное хранение денег клиентов.</a:t>
            </a:r>
          </a:p>
          <a:p>
            <a:pPr lvl="0"/>
            <a:r>
              <a:rPr lang="ru-RU" dirty="0">
                <a:latin typeface="Monotype Corsiva" pitchFamily="66" charset="0"/>
              </a:rPr>
              <a:t>Так как у банка есть много клиентов, которые хранят в нем свои деньги, то банк становится способен переводить деньги от одного из них другому путем изменения записей в банковских счетах (безналичные расчеты). Безналичные расчеты возможны и между клиентами различных банков благодаря системе корреспондентских счетов.</a:t>
            </a:r>
          </a:p>
          <a:p>
            <a:r>
              <a:rPr lang="ru-RU" dirty="0">
                <a:latin typeface="Monotype Corsiva" pitchFamily="66" charset="0"/>
              </a:rPr>
              <a:t>Банки выдают кредиты. При этом фактически создаётся дополнительная денежная </a:t>
            </a:r>
            <a:r>
              <a:rPr lang="ru-RU" dirty="0" smtClean="0">
                <a:latin typeface="Monotype Corsiva" pitchFamily="66" charset="0"/>
              </a:rPr>
              <a:t>масса.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r>
              <a:rPr lang="ru-RU" sz="44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Банк</a:t>
            </a:r>
            <a:r>
              <a:rPr lang="ru-RU" sz="4400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 </a:t>
            </a:r>
            <a:r>
              <a:rPr lang="ru-RU" sz="4400" dirty="0">
                <a:latin typeface="Monotype Corsiva" pitchFamily="66" charset="0"/>
              </a:rPr>
              <a:t>(от итал. </a:t>
            </a:r>
            <a:r>
              <a:rPr lang="it-IT" sz="4400" i="1" dirty="0">
                <a:latin typeface="Monotype Corsiva" pitchFamily="66" charset="0"/>
              </a:rPr>
              <a:t>banco</a:t>
            </a:r>
            <a:r>
              <a:rPr lang="ru-RU" sz="4400" dirty="0">
                <a:latin typeface="Monotype Corsiva" pitchFamily="66" charset="0"/>
              </a:rPr>
              <a:t> — скамья, лавка, стол, на которых менялы раскладывали монеты) —финансово-кредитное учреждение, производящее разнообразные виды операций сденьгами и ценными бумагами и оказывающее финансовые услуги правительству, юридическим и физическим лицам.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latin typeface="Mistral" pitchFamily="66" charset="0"/>
              </a:rPr>
              <a:t>Ресурсы банка: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7150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4700" b="1" dirty="0">
                <a:latin typeface="Monotype Corsiva" pitchFamily="66" charset="0"/>
              </a:rPr>
              <a:t>Собственный капитал</a:t>
            </a:r>
            <a:r>
              <a:rPr lang="ru-RU" sz="4700" dirty="0">
                <a:latin typeface="Monotype Corsiva" pitchFamily="66" charset="0"/>
              </a:rPr>
              <a:t> (имеет безвозвратный характер) — главное средство защиты, позволяющее вкладчикам и кредиторам получить возмещение потерь в случае потери ликвидности банка:</a:t>
            </a:r>
            <a:endParaRPr lang="ru-RU" sz="5600" dirty="0">
              <a:latin typeface="Monotype Corsiva" pitchFamily="66" charset="0"/>
            </a:endParaRPr>
          </a:p>
          <a:p>
            <a:pPr lvl="1"/>
            <a:r>
              <a:rPr lang="ru-RU" sz="4600" u="sng" dirty="0">
                <a:latin typeface="Monotype Corsiva" pitchFamily="66" charset="0"/>
              </a:rPr>
              <a:t>уст</a:t>
            </a:r>
            <a:r>
              <a:rPr lang="ru-RU" sz="5200" u="sng" dirty="0">
                <a:latin typeface="Monotype Corsiva" pitchFamily="66" charset="0"/>
              </a:rPr>
              <a:t>а</a:t>
            </a:r>
            <a:r>
              <a:rPr lang="ru-RU" sz="4600" u="sng" dirty="0">
                <a:latin typeface="Monotype Corsiva" pitchFamily="66" charset="0"/>
              </a:rPr>
              <a:t>вный капитал,</a:t>
            </a:r>
            <a:endParaRPr lang="ru-RU" sz="5700" u="sng" dirty="0">
              <a:latin typeface="Monotype Corsiva" pitchFamily="66" charset="0"/>
            </a:endParaRPr>
          </a:p>
          <a:p>
            <a:pPr lvl="1"/>
            <a:r>
              <a:rPr lang="ru-RU" sz="4600" u="sng" dirty="0">
                <a:latin typeface="Monotype Corsiva" pitchFamily="66" charset="0"/>
              </a:rPr>
              <a:t>фонды, образованные за счёт прибыли прошлых лет,</a:t>
            </a:r>
            <a:endParaRPr lang="ru-RU" sz="5700" u="sng" dirty="0">
              <a:latin typeface="Monotype Corsiva" pitchFamily="66" charset="0"/>
            </a:endParaRPr>
          </a:p>
          <a:p>
            <a:pPr lvl="1"/>
            <a:r>
              <a:rPr lang="ru-RU" sz="4600" u="sng" dirty="0">
                <a:latin typeface="Monotype Corsiva" pitchFamily="66" charset="0"/>
              </a:rPr>
              <a:t>эмиссионный доход (положительная разница между ценой акций банка и их номинальной стоимостью).</a:t>
            </a:r>
            <a:endParaRPr lang="ru-RU" sz="5700" u="sng" dirty="0">
              <a:latin typeface="Monotype Corsiva" pitchFamily="66" charset="0"/>
            </a:endParaRPr>
          </a:p>
          <a:p>
            <a:endParaRPr lang="ru-RU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72032"/>
          </a:xfrm>
        </p:spPr>
        <p:txBody>
          <a:bodyPr/>
          <a:lstStyle/>
          <a:p>
            <a:pPr lvl="0"/>
            <a:r>
              <a:rPr lang="ru-RU" sz="4400" b="1" dirty="0">
                <a:latin typeface="Monotype Corsiva" pitchFamily="66" charset="0"/>
              </a:rPr>
              <a:t>Привлечённые средства</a:t>
            </a:r>
            <a:r>
              <a:rPr lang="ru-RU" sz="4400" dirty="0" smtClean="0">
                <a:latin typeface="Monotype Corsiva" pitchFamily="66" charset="0"/>
              </a:rPr>
              <a:t>:</a:t>
            </a:r>
            <a:br>
              <a:rPr lang="ru-RU" sz="4400" dirty="0" smtClean="0">
                <a:latin typeface="Monotype Corsiva" pitchFamily="66" charset="0"/>
              </a:rPr>
            </a:br>
            <a:endParaRPr lang="ru-RU" sz="5400" dirty="0">
              <a:latin typeface="Monotype Corsiva" pitchFamily="66" charset="0"/>
            </a:endParaRPr>
          </a:p>
          <a:p>
            <a:pPr lvl="1"/>
            <a:r>
              <a:rPr lang="ru-RU" sz="4000" dirty="0" smtClean="0">
                <a:latin typeface="Monotype Corsiva" pitchFamily="66" charset="0"/>
              </a:rPr>
              <a:t>депозиты</a:t>
            </a:r>
            <a:r>
              <a:rPr lang="ru-RU" sz="4000" dirty="0">
                <a:latin typeface="Monotype Corsiva" pitchFamily="66" charset="0"/>
              </a:rPr>
              <a:t> клиентов — юридических и физических лиц,</a:t>
            </a:r>
            <a:endParaRPr lang="ru-RU" sz="4800" dirty="0">
              <a:latin typeface="Monotype Corsiva" pitchFamily="66" charset="0"/>
            </a:endParaRPr>
          </a:p>
          <a:p>
            <a:pPr lvl="1"/>
            <a:r>
              <a:rPr lang="ru-RU" sz="4000" dirty="0">
                <a:latin typeface="Monotype Corsiva" pitchFamily="66" charset="0"/>
              </a:rPr>
              <a:t>межбанковские кредиты,</a:t>
            </a:r>
            <a:endParaRPr lang="ru-RU" sz="4800" dirty="0">
              <a:latin typeface="Monotype Corsiva" pitchFamily="66" charset="0"/>
            </a:endParaRPr>
          </a:p>
          <a:p>
            <a:pPr lvl="1"/>
            <a:r>
              <a:rPr lang="ru-RU" sz="4000" dirty="0">
                <a:latin typeface="Monotype Corsiva" pitchFamily="66" charset="0"/>
              </a:rPr>
              <a:t>облигации и векселя банка.</a:t>
            </a:r>
            <a:endParaRPr lang="ru-RU" sz="48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7829576" cy="3429024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Monotype Corsiva" pitchFamily="66" charset="0"/>
              </a:rPr>
              <a:t>Активы коммерческого банка — это объекты бухгалтерского баланса, отражающие размещение и использование ресурсов банка.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346224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Доходы банка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latin typeface="Monotype Corsiva" pitchFamily="66" charset="0"/>
              </a:rPr>
              <a:t/>
            </a:r>
            <a:br>
              <a:rPr lang="ru-RU" sz="4400" dirty="0" smtClean="0">
                <a:latin typeface="Monotype Corsiva" pitchFamily="66" charset="0"/>
              </a:rPr>
            </a:br>
            <a:r>
              <a:rPr lang="ru-RU" sz="4400" dirty="0" smtClean="0">
                <a:latin typeface="Monotype Corsiva" pitchFamily="66" charset="0"/>
              </a:rPr>
              <a:t>Считается</a:t>
            </a:r>
            <a:r>
              <a:rPr lang="ru-RU" sz="4400" dirty="0">
                <a:latin typeface="Monotype Corsiva" pitchFamily="66" charset="0"/>
              </a:rPr>
              <a:t>, что основным источником доходов банка является доход, получаемый от разницы между процентами по вкладам в банке (депозитам) и процентами по кредитам.</a:t>
            </a:r>
          </a:p>
          <a:p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5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Банковская тайна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5429288"/>
          </a:xfrm>
        </p:spPr>
        <p:txBody>
          <a:bodyPr>
            <a:normAutofit fontScale="62500" lnSpcReduction="20000"/>
          </a:bodyPr>
          <a:lstStyle/>
          <a:p>
            <a:r>
              <a:rPr lang="ru-RU" sz="6400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В некоторых странах все служащие кредитной организации обязаны хранить тайну об операциях, счетах и вкладах её клиентов и корреспондентов, а также об иных сведениях, устанавливаемых кредитной организацией. Банковская тайна часто критикуется за то, что она является одним из основных инструментов теневой экономики и организованной преступности.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Mistral" pitchFamily="66" charset="0"/>
              </a:rPr>
              <a:t>История банковского дела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911873"/>
          </a:xfrm>
        </p:spPr>
        <p:txBody>
          <a:bodyPr>
            <a:noAutofit/>
          </a:bodyPr>
          <a:lstStyle/>
          <a:p>
            <a:r>
              <a:rPr lang="ru-RU" sz="4400" dirty="0">
                <a:latin typeface="Monotype Corsiva" pitchFamily="66" charset="0"/>
              </a:rPr>
              <a:t>Ростовщики, предоставлявшие деньги взаймы под проценты, появились в глубокой древности. Банковское дело существовало ещё в </a:t>
            </a:r>
            <a:r>
              <a:rPr lang="ru-RU" sz="4400" dirty="0">
                <a:latin typeface="Monotype Corsiva" pitchFamily="66" charset="0"/>
              </a:rPr>
              <a:t>Вавилонии</a:t>
            </a:r>
            <a:r>
              <a:rPr lang="ru-RU" sz="4400" dirty="0">
                <a:latin typeface="Monotype Corsiva" pitchFamily="66" charset="0"/>
              </a:rPr>
              <a:t> </a:t>
            </a:r>
            <a:r>
              <a:rPr lang="ru-RU" sz="4400" dirty="0">
                <a:latin typeface="Monotype Corsiva" pitchFamily="66" charset="0"/>
              </a:rPr>
              <a:t>в</a:t>
            </a:r>
            <a:r>
              <a:rPr lang="ru-RU" sz="4400" dirty="0">
                <a:latin typeface="Monotype Corsiva" pitchFamily="66" charset="0"/>
              </a:rPr>
              <a:t> VIII веке до н. э. Вавилонским купцам был даже известен банковский билет, называвшийся гуду (</a:t>
            </a:r>
            <a:r>
              <a:rPr lang="ru-RU" sz="4400" dirty="0">
                <a:latin typeface="Monotype Corsiva" pitchFamily="66" charset="0"/>
              </a:rPr>
              <a:t>hudu</a:t>
            </a:r>
            <a:r>
              <a:rPr lang="ru-RU" sz="4400" dirty="0">
                <a:latin typeface="Monotype Corsiva" pitchFamily="66" charset="0"/>
              </a:rPr>
              <a:t>) и имевший обращение наравне с </a:t>
            </a:r>
            <a:r>
              <a:rPr lang="ru-RU" sz="4400" dirty="0" smtClean="0">
                <a:latin typeface="Monotype Corsiva" pitchFamily="66" charset="0"/>
              </a:rPr>
              <a:t>золотом.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500834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Monotype Corsiva" pitchFamily="66" charset="0"/>
              </a:rPr>
              <a:t>В Древней Греции </a:t>
            </a:r>
            <a:r>
              <a:rPr lang="ru-RU" sz="4000" dirty="0">
                <a:latin typeface="Monotype Corsiva" pitchFamily="66" charset="0"/>
              </a:rPr>
              <a:t>трапезиты</a:t>
            </a:r>
            <a:r>
              <a:rPr lang="ru-RU" sz="4000" dirty="0">
                <a:latin typeface="Monotype Corsiva" pitchFamily="66" charset="0"/>
              </a:rPr>
              <a:t> (</a:t>
            </a:r>
            <a:r>
              <a:rPr lang="ru-RU" sz="4000" dirty="0">
                <a:latin typeface="Monotype Corsiva" pitchFamily="66" charset="0"/>
              </a:rPr>
              <a:t>Τραπεζίται </a:t>
            </a:r>
            <a:r>
              <a:rPr lang="ru-RU" sz="4000" dirty="0">
                <a:latin typeface="Monotype Corsiva" pitchFamily="66" charset="0"/>
              </a:rPr>
              <a:t>от </a:t>
            </a:r>
            <a:r>
              <a:rPr lang="ru-RU" sz="4000" dirty="0">
                <a:latin typeface="Monotype Corsiva" pitchFamily="66" charset="0"/>
              </a:rPr>
              <a:t>Τράπεζα</a:t>
            </a:r>
            <a:r>
              <a:rPr lang="ru-RU" sz="4000" dirty="0">
                <a:latin typeface="Monotype Corsiva" pitchFamily="66" charset="0"/>
              </a:rPr>
              <a:t> — стол) принимали на хранение вклады с целью производить платежи за счёт вкладчиков. Им давали на хранение также ценные документы, договоры, спорные суммы. Греческие банкиры отдавали вверенные им капиталы взаймы под залог движимости, рабов, домов и земель.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Серьёзными конкурентами частных банкиров при этом были древнегреческие храмы, которые давали из своих храмовых сокровищ взаймы большие суммы, как частным лицам, так и на общественные предприятия. Неприкосновенность храмовых сокровищниц позволяла им привлекать значительные вклады от частных лиц, правителей и городов.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sz="4800" dirty="0" smtClean="0">
                <a:latin typeface="Monotype Corsiva" pitchFamily="66" charset="0"/>
              </a:rPr>
              <a:t>Во </a:t>
            </a:r>
            <a:r>
              <a:rPr lang="ru-RU" sz="4800" dirty="0">
                <a:latin typeface="Monotype Corsiva" pitchFamily="66" charset="0"/>
              </a:rPr>
              <a:t>II веке до н. э. в Фивах </a:t>
            </a:r>
            <a:r>
              <a:rPr lang="ru-RU" sz="4800" dirty="0" smtClean="0">
                <a:latin typeface="Monotype Corsiva" pitchFamily="66" charset="0"/>
              </a:rPr>
              <a:t>,</a:t>
            </a:r>
            <a:r>
              <a:rPr lang="ru-RU" sz="4800" dirty="0">
                <a:latin typeface="Monotype Corsiva" pitchFamily="66" charset="0"/>
              </a:rPr>
              <a:t> </a:t>
            </a:r>
            <a:r>
              <a:rPr lang="ru-RU" sz="4800" dirty="0">
                <a:latin typeface="Monotype Corsiva" pitchFamily="66" charset="0"/>
              </a:rPr>
              <a:t>Гермонтисе</a:t>
            </a:r>
            <a:r>
              <a:rPr lang="ru-RU" sz="4800" dirty="0">
                <a:latin typeface="Monotype Corsiva" pitchFamily="66" charset="0"/>
              </a:rPr>
              <a:t>, Мемфисе и Сиене существовали «царские банки», управляемые </a:t>
            </a:r>
            <a:r>
              <a:rPr lang="ru-RU" sz="4800" dirty="0">
                <a:latin typeface="Monotype Corsiva" pitchFamily="66" charset="0"/>
              </a:rPr>
              <a:t>трапезитами</a:t>
            </a:r>
            <a:r>
              <a:rPr lang="ru-RU" sz="4800" dirty="0">
                <a:latin typeface="Monotype Corsiva" pitchFamily="66" charset="0"/>
              </a:rPr>
              <a:t>, в которые стекались разные государственные сборы, доходы с государственных фабрик и которые за счёт государства производили различные платежи, например, выдачу жалованья </a:t>
            </a:r>
            <a:r>
              <a:rPr lang="ru-RU" sz="4800" dirty="0" smtClean="0">
                <a:latin typeface="Monotype Corsiva" pitchFamily="66" charset="0"/>
              </a:rPr>
              <a:t>солдатам.</a:t>
            </a:r>
            <a:endParaRPr lang="ru-RU" sz="48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70"/>
            <a:ext cx="8258204" cy="5214998"/>
          </a:xfrm>
        </p:spPr>
        <p:txBody>
          <a:bodyPr/>
          <a:lstStyle/>
          <a:p>
            <a:r>
              <a:rPr lang="ru-RU" sz="4400" dirty="0">
                <a:latin typeface="Monotype Corsiva" pitchFamily="66" charset="0"/>
              </a:rPr>
              <a:t>В Древнем Риме банкиры назывались менсариями (</a:t>
            </a:r>
            <a:r>
              <a:rPr lang="ru-RU" sz="4400" dirty="0">
                <a:latin typeface="Monotype Corsiva" pitchFamily="66" charset="0"/>
              </a:rPr>
              <a:t>mensarii</a:t>
            </a:r>
            <a:r>
              <a:rPr lang="ru-RU" sz="4400" dirty="0">
                <a:latin typeface="Monotype Corsiva" pitchFamily="66" charset="0"/>
              </a:rPr>
              <a:t>) и </a:t>
            </a:r>
            <a:r>
              <a:rPr lang="ru-RU" sz="4400" dirty="0">
                <a:latin typeface="Monotype Corsiva" pitchFamily="66" charset="0"/>
              </a:rPr>
              <a:t>аргентариями</a:t>
            </a:r>
            <a:r>
              <a:rPr lang="ru-RU" sz="4400" dirty="0">
                <a:latin typeface="Monotype Corsiva" pitchFamily="66" charset="0"/>
              </a:rPr>
              <a:t> (</a:t>
            </a:r>
            <a:r>
              <a:rPr lang="ru-RU" sz="4400" dirty="0">
                <a:latin typeface="Monotype Corsiva" pitchFamily="66" charset="0"/>
              </a:rPr>
              <a:t>аrgentarii</a:t>
            </a:r>
            <a:r>
              <a:rPr lang="ru-RU" sz="4400" dirty="0">
                <a:latin typeface="Monotype Corsiva" pitchFamily="66" charset="0"/>
              </a:rPr>
              <a:t>). </a:t>
            </a:r>
            <a:r>
              <a:rPr lang="ru-RU" sz="4400" dirty="0" smtClean="0">
                <a:latin typeface="Monotype Corsiva" pitchFamily="66" charset="0"/>
              </a:rPr>
              <a:t>Аргентарии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>
                <a:latin typeface="Monotype Corsiva" pitchFamily="66" charset="0"/>
              </a:rPr>
              <a:t>принимали вклады, давали кредиты, через них можно было перевести деньги в другой </a:t>
            </a:r>
            <a:r>
              <a:rPr lang="ru-RU" sz="4400" dirty="0" smtClean="0">
                <a:latin typeface="Monotype Corsiva" pitchFamily="66" charset="0"/>
              </a:rPr>
              <a:t>город.</a:t>
            </a:r>
            <a:endParaRPr lang="ru-RU" sz="44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215402" cy="5929378"/>
          </a:xfrm>
        </p:spPr>
        <p:txBody>
          <a:bodyPr>
            <a:noAutofit/>
          </a:bodyPr>
          <a:lstStyle/>
          <a:p>
            <a:r>
              <a:rPr lang="ru-RU" sz="4000" dirty="0">
                <a:latin typeface="Monotype Corsiva" pitchFamily="66" charset="0"/>
              </a:rPr>
              <a:t>В Средние Века из-за разнообразия местных монетных систем был развит промысел менял. Затем им начали давать на хранение денежные капиталы и поручалось производство платежей. Лавки менял располагались на рыночных площадях, где у стола (banco), покрытого зелёным сукном, они вели свою торговлю.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275</Words>
  <Application>Microsoft Office PowerPoint</Application>
  <PresentationFormat>Экран (4:3)</PresentationFormat>
  <Paragraphs>45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« Банк »</vt:lpstr>
      <vt:lpstr>Слайд 2</vt:lpstr>
      <vt:lpstr>История банковского дела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Управление банком </vt:lpstr>
      <vt:lpstr>Слайд 15</vt:lpstr>
      <vt:lpstr>Совет директоров банка: </vt:lpstr>
      <vt:lpstr>Слайд 17</vt:lpstr>
      <vt:lpstr>Виды банков:</vt:lpstr>
      <vt:lpstr>Функции банков:</vt:lpstr>
      <vt:lpstr>Ресурсы банка: </vt:lpstr>
      <vt:lpstr>Слайд 21</vt:lpstr>
      <vt:lpstr>Слайд 22</vt:lpstr>
      <vt:lpstr>Доходы банка </vt:lpstr>
      <vt:lpstr>Банковская тайна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Банк »</dc:title>
  <dc:creator>admin</dc:creator>
  <cp:lastModifiedBy>admin</cp:lastModifiedBy>
  <cp:revision>12</cp:revision>
  <dcterms:created xsi:type="dcterms:W3CDTF">2012-12-12T21:25:26Z</dcterms:created>
  <dcterms:modified xsi:type="dcterms:W3CDTF">2012-12-12T23:34:19Z</dcterms:modified>
</cp:coreProperties>
</file>