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ransition>
    <p:pull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0;&#1076;&#1084;&#1080;&#1085;\Desktop\&#1048;&#1086;&#1075;&#1072;&#1085;%20&#1057;&#1077;&#1073;&#1072;&#1089;&#1090;&#1100;&#1103;&#1085;%20&#1041;&#1072;&#1093;%20-%20&#1050;&#1083;&#1072;&#1089;&#1089;&#1080;&#1095;&#1077;&#1089;&#1082;&#1072;&#1103;%20&#1084;&#1091;&#1079;&#1099;&#1082;&#1072;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 rot="10800000" flipH="1" flipV="1">
            <a:off x="2428860" y="6184868"/>
            <a:ext cx="5770884" cy="673132"/>
          </a:xfrm>
        </p:spPr>
        <p:txBody>
          <a:bodyPr>
            <a:normAutofit/>
          </a:bodyPr>
          <a:lstStyle/>
          <a:p>
            <a:r>
              <a:rPr lang="uk-UA" sz="1200" dirty="0" smtClean="0"/>
              <a:t>2014 рік</a:t>
            </a:r>
            <a:endParaRPr lang="ru-RU" sz="1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3286124"/>
            <a:ext cx="6215074" cy="221457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3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Наукова</a:t>
            </a:r>
            <a:r>
              <a:rPr lang="ru-RU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школа»</a:t>
            </a:r>
            <a:endParaRPr lang="ru-RU" sz="3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-214338"/>
            <a:ext cx="6005657" cy="25003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entury Schoolbook" pitchFamily="18" charset="0"/>
              </a:rPr>
              <a:t>Лев </a:t>
            </a:r>
          </a:p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entury Schoolbook" pitchFamily="18" charset="0"/>
              </a:rPr>
              <a:t>Володимирович </a:t>
            </a:r>
          </a:p>
          <a:p>
            <a:pPr algn="ctr"/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entury Schoolbook" pitchFamily="18" charset="0"/>
              </a:rPr>
              <a:t>Писаржевський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6" name="Рисунок 5" descr="image0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2214554"/>
            <a:ext cx="2214578" cy="30262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3857620" y="0"/>
            <a:ext cx="3150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Володимирівська ЗОШ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І-ІІІст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8" name="Иоган Себастьян Бах - Классическая музы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14282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48" y="274638"/>
            <a:ext cx="828652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428604"/>
            <a:ext cx="7615262" cy="569755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подальших</a:t>
            </a:r>
            <a:r>
              <a:rPr lang="ru-RU" dirty="0" smtClean="0"/>
              <a:t> роботах Л. </a:t>
            </a:r>
            <a:r>
              <a:rPr lang="ru-RU" dirty="0" err="1" smtClean="0"/>
              <a:t>Писаржевський</a:t>
            </a:r>
            <a:r>
              <a:rPr lang="ru-RU" dirty="0" smtClean="0"/>
              <a:t> </a:t>
            </a:r>
            <a:r>
              <a:rPr lang="ru-RU" dirty="0" err="1" smtClean="0"/>
              <a:t>встановив</a:t>
            </a:r>
            <a:r>
              <a:rPr lang="ru-RU" dirty="0" smtClean="0"/>
              <a:t> </a:t>
            </a:r>
            <a:r>
              <a:rPr lang="ru-RU" dirty="0" err="1" smtClean="0"/>
              <a:t>будову</a:t>
            </a:r>
            <a:r>
              <a:rPr lang="ru-RU" dirty="0" smtClean="0"/>
              <a:t> </a:t>
            </a:r>
            <a:r>
              <a:rPr lang="ru-RU" dirty="0" err="1" smtClean="0"/>
              <a:t>перекисів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, </a:t>
            </a:r>
            <a:r>
              <a:rPr lang="ru-RU" dirty="0" err="1" smtClean="0"/>
              <a:t>надкислот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солей, показавши,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аналогічно</a:t>
            </a:r>
            <a:r>
              <a:rPr lang="ru-RU" dirty="0" smtClean="0"/>
              <a:t> </a:t>
            </a:r>
            <a:r>
              <a:rPr lang="ru-RU" dirty="0" err="1" smtClean="0"/>
              <a:t>перекису</a:t>
            </a:r>
            <a:r>
              <a:rPr lang="ru-RU" dirty="0" smtClean="0"/>
              <a:t> </a:t>
            </a:r>
            <a:r>
              <a:rPr lang="ru-RU" dirty="0" err="1" smtClean="0"/>
              <a:t>водню</a:t>
            </a:r>
            <a:r>
              <a:rPr lang="ru-RU" dirty="0" smtClean="0"/>
              <a:t>, вони </a:t>
            </a:r>
            <a:r>
              <a:rPr lang="ru-RU" dirty="0" err="1" smtClean="0"/>
              <a:t>містять</a:t>
            </a:r>
            <a:r>
              <a:rPr lang="ru-RU" dirty="0" smtClean="0"/>
              <a:t> так званий перекисный </a:t>
            </a:r>
            <a:r>
              <a:rPr lang="ru-RU" dirty="0" err="1" smtClean="0"/>
              <a:t>місток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кисневих</a:t>
            </a:r>
            <a:r>
              <a:rPr lang="ru-RU" dirty="0" smtClean="0"/>
              <a:t> </a:t>
            </a:r>
            <a:r>
              <a:rPr lang="ru-RU" dirty="0" err="1" smtClean="0"/>
              <a:t>атомів</a:t>
            </a:r>
            <a:r>
              <a:rPr lang="ru-RU" dirty="0" smtClean="0"/>
              <a:t> (-О-). Великою </a:t>
            </a:r>
            <a:r>
              <a:rPr lang="ru-RU" dirty="0" err="1" smtClean="0"/>
              <a:t>науковою</a:t>
            </a:r>
            <a:r>
              <a:rPr lang="ru-RU" dirty="0" smtClean="0"/>
              <a:t> </a:t>
            </a:r>
            <a:r>
              <a:rPr lang="ru-RU" dirty="0" err="1" smtClean="0"/>
              <a:t>сенсацією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в </a:t>
            </a:r>
            <a:r>
              <a:rPr lang="ru-RU" dirty="0" err="1" smtClean="0"/>
              <a:t>свій</a:t>
            </a:r>
            <a:r>
              <a:rPr lang="ru-RU" dirty="0" smtClean="0"/>
              <a:t> час </a:t>
            </a:r>
            <a:r>
              <a:rPr lang="ru-RU" dirty="0" err="1" smtClean="0"/>
              <a:t>отримання</a:t>
            </a:r>
            <a:r>
              <a:rPr lang="ru-RU" dirty="0" smtClean="0"/>
              <a:t> Ст. Л. </a:t>
            </a:r>
            <a:r>
              <a:rPr lang="ru-RU" dirty="0" err="1" smtClean="0"/>
              <a:t>Писаржевським</a:t>
            </a:r>
            <a:r>
              <a:rPr lang="ru-RU" dirty="0" smtClean="0"/>
              <a:t> чистою </a:t>
            </a:r>
            <a:r>
              <a:rPr lang="ru-RU" dirty="0" err="1" smtClean="0"/>
              <a:t>кристалічної</a:t>
            </a:r>
            <a:r>
              <a:rPr lang="ru-RU" dirty="0" smtClean="0"/>
              <a:t> </a:t>
            </a:r>
            <a:r>
              <a:rPr lang="ru-RU" dirty="0" err="1" smtClean="0"/>
              <a:t>перекису</a:t>
            </a:r>
            <a:r>
              <a:rPr lang="ru-RU" dirty="0" smtClean="0"/>
              <a:t> </a:t>
            </a:r>
            <a:r>
              <a:rPr lang="ru-RU" dirty="0" err="1" smtClean="0"/>
              <a:t>амонію</a:t>
            </a:r>
            <a:r>
              <a:rPr lang="ru-RU" dirty="0" smtClean="0"/>
              <a:t> шляхом </a:t>
            </a:r>
            <a:r>
              <a:rPr lang="ru-RU" dirty="0" err="1" smtClean="0"/>
              <a:t>розщеплення</a:t>
            </a:r>
            <a:r>
              <a:rPr lang="ru-RU" dirty="0" smtClean="0"/>
              <a:t> </a:t>
            </a:r>
            <a:r>
              <a:rPr lang="ru-RU" dirty="0" err="1" smtClean="0"/>
              <a:t>аміачної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надурановой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в </a:t>
            </a:r>
            <a:r>
              <a:rPr lang="ru-RU" dirty="0" err="1" smtClean="0"/>
              <a:t>ефірному</a:t>
            </a:r>
            <a:r>
              <a:rPr lang="ru-RU" dirty="0" smtClean="0"/>
              <a:t> </a:t>
            </a:r>
            <a:r>
              <a:rPr lang="ru-RU" dirty="0" err="1" smtClean="0"/>
              <a:t>розчині</a:t>
            </a:r>
            <a:r>
              <a:rPr lang="ru-RU" dirty="0" smtClean="0"/>
              <a:t> при сильному </a:t>
            </a:r>
            <a:r>
              <a:rPr lang="ru-RU" dirty="0" err="1" smtClean="0"/>
              <a:t>охолодженні</a:t>
            </a:r>
            <a:r>
              <a:rPr lang="ru-RU" dirty="0" smtClean="0"/>
              <a:t>. У </a:t>
            </a:r>
            <a:r>
              <a:rPr lang="ru-RU" dirty="0" err="1" smtClean="0"/>
              <a:t>магістерській</a:t>
            </a:r>
            <a:r>
              <a:rPr lang="ru-RU" dirty="0" smtClean="0"/>
              <a:t> </a:t>
            </a:r>
            <a:r>
              <a:rPr lang="ru-RU" dirty="0" err="1" smtClean="0"/>
              <a:t>дисертації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дав </a:t>
            </a:r>
            <a:r>
              <a:rPr lang="ru-RU" dirty="0" err="1" smtClean="0"/>
              <a:t>глибокий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перекисів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, </a:t>
            </a:r>
            <a:r>
              <a:rPr lang="ru-RU" dirty="0" err="1" smtClean="0"/>
              <a:t>спростував</a:t>
            </a:r>
            <a:r>
              <a:rPr lang="ru-RU" dirty="0" smtClean="0"/>
              <a:t> </a:t>
            </a:r>
            <a:r>
              <a:rPr lang="ru-RU" dirty="0" err="1" smtClean="0"/>
              <a:t>панувало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думка, </a:t>
            </a:r>
            <a:r>
              <a:rPr lang="ru-RU" dirty="0" err="1" smtClean="0"/>
              <a:t>що</a:t>
            </a:r>
            <a:r>
              <a:rPr lang="ru-RU" dirty="0" smtClean="0"/>
              <a:t> вони не належать до </a:t>
            </a:r>
            <a:r>
              <a:rPr lang="ru-RU" dirty="0" err="1" smtClean="0"/>
              <a:t>істинним</a:t>
            </a:r>
            <a:r>
              <a:rPr lang="ru-RU" dirty="0" smtClean="0"/>
              <a:t> перекисям, </a:t>
            </a:r>
            <a:r>
              <a:rPr lang="ru-RU" dirty="0" err="1" smtClean="0"/>
              <a:t>і</a:t>
            </a:r>
            <a:r>
              <a:rPr lang="ru-RU" dirty="0" smtClean="0"/>
              <a:t> показав,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як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перекису</a:t>
            </a:r>
            <a:r>
              <a:rPr lang="ru-RU" dirty="0" smtClean="0"/>
              <a:t> </a:t>
            </a:r>
            <a:r>
              <a:rPr lang="ru-RU" dirty="0" err="1" smtClean="0"/>
              <a:t>водню</a:t>
            </a:r>
            <a:r>
              <a:rPr lang="ru-RU" dirty="0" smtClean="0"/>
              <a:t>. Для </a:t>
            </a:r>
            <a:r>
              <a:rPr lang="ru-RU" dirty="0" err="1" smtClean="0"/>
              <a:t>докази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застосовані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електрохімічні</a:t>
            </a:r>
            <a:r>
              <a:rPr lang="ru-RU" dirty="0" smtClean="0"/>
              <a:t> та </a:t>
            </a:r>
            <a:r>
              <a:rPr lang="ru-RU" dirty="0" err="1" smtClean="0"/>
              <a:t>термохімічні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111559_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5738" y="5260158"/>
            <a:ext cx="2398262" cy="1597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1090" y="274638"/>
            <a:ext cx="18571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скупий</a:t>
            </a:r>
            <a:r>
              <a:rPr lang="ru-RU" sz="2400" dirty="0" smtClean="0"/>
              <a:t> на похвали, Д. І. </a:t>
            </a:r>
            <a:r>
              <a:rPr lang="ru-RU" sz="2400" dirty="0" err="1" smtClean="0"/>
              <a:t>Менделєєв</a:t>
            </a:r>
            <a:r>
              <a:rPr lang="ru-RU" sz="2400" dirty="0" smtClean="0"/>
              <a:t> </a:t>
            </a:r>
            <a:r>
              <a:rPr lang="ru-RU" sz="2400" dirty="0" err="1" smtClean="0"/>
              <a:t>докладно</a:t>
            </a:r>
            <a:r>
              <a:rPr lang="ru-RU" sz="2400" dirty="0" smtClean="0"/>
              <a:t> </a:t>
            </a:r>
            <a:r>
              <a:rPr lang="ru-RU" sz="2400" dirty="0" err="1" smtClean="0"/>
              <a:t>цитує</a:t>
            </a:r>
            <a:r>
              <a:rPr lang="ru-RU" sz="2400" dirty="0" smtClean="0"/>
              <a:t>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останніх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виданнях</a:t>
            </a:r>
            <a:r>
              <a:rPr lang="ru-RU" sz="2400" dirty="0" smtClean="0"/>
              <a:t> "Основ </a:t>
            </a:r>
            <a:r>
              <a:rPr lang="ru-RU" sz="2400" dirty="0" err="1" smtClean="0"/>
              <a:t>хімії</a:t>
            </a:r>
            <a:r>
              <a:rPr lang="ru-RU" sz="2400" dirty="0" smtClean="0"/>
              <a:t>"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дає</a:t>
            </a:r>
            <a:r>
              <a:rPr lang="ru-RU" sz="2400" dirty="0" smtClean="0"/>
              <a:t> </a:t>
            </a:r>
            <a:r>
              <a:rPr lang="ru-RU" sz="2400" dirty="0" err="1" smtClean="0"/>
              <a:t>їм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високу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оцінку</a:t>
            </a:r>
            <a:r>
              <a:rPr lang="ru-RU" sz="2400" dirty="0" smtClean="0"/>
              <a:t>. Там же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відзначив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робіт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підкріплення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періодичного</a:t>
            </a:r>
            <a:r>
              <a:rPr lang="ru-RU" sz="2400" dirty="0" smtClean="0"/>
              <a:t> закону</a:t>
            </a:r>
            <a:endParaRPr lang="ru-RU" sz="2400" dirty="0"/>
          </a:p>
        </p:txBody>
      </p:sp>
      <p:pic>
        <p:nvPicPr>
          <p:cNvPr id="4" name="Рисунок 3" descr="Dimitri_Ivanovici_Mendeleev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2786058"/>
            <a:ext cx="3286247" cy="39290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1080" y="274638"/>
            <a:ext cx="45719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85728"/>
            <a:ext cx="772953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err="1" smtClean="0"/>
              <a:t>Інтерес</a:t>
            </a:r>
            <a:r>
              <a:rPr lang="ru-RU" sz="2800" dirty="0" smtClean="0"/>
              <a:t> до перекисям не </a:t>
            </a:r>
            <a:r>
              <a:rPr lang="ru-RU" sz="2800" dirty="0" err="1" smtClean="0"/>
              <a:t>залишав</a:t>
            </a:r>
            <a:r>
              <a:rPr lang="ru-RU" sz="2800" dirty="0" smtClean="0"/>
              <a:t> Л. </a:t>
            </a:r>
            <a:r>
              <a:rPr lang="ru-RU" sz="2800" dirty="0" err="1" smtClean="0"/>
              <a:t>Писаржевського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надалі</a:t>
            </a:r>
            <a:r>
              <a:rPr lang="ru-RU" sz="2800" dirty="0" smtClean="0"/>
              <a:t>. У 1915 р.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займався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електролітичним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отриманням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перекису</a:t>
            </a:r>
            <a:r>
              <a:rPr lang="ru-RU" sz="2800" dirty="0" smtClean="0"/>
              <a:t> </a:t>
            </a:r>
            <a:r>
              <a:rPr lang="ru-RU" sz="2800" dirty="0" err="1" smtClean="0"/>
              <a:t>водню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надсерной</a:t>
            </a:r>
            <a:r>
              <a:rPr lang="ru-RU" sz="2800" dirty="0" smtClean="0"/>
              <a:t> </a:t>
            </a:r>
            <a:r>
              <a:rPr lang="ru-RU" sz="2800" dirty="0" err="1" smtClean="0"/>
              <a:t>кислоти</a:t>
            </a:r>
            <a:r>
              <a:rPr lang="ru-RU" sz="2800" dirty="0" smtClean="0"/>
              <a:t>, в 1933 р. </a:t>
            </a:r>
            <a:r>
              <a:rPr lang="ru-RU" sz="2800" dirty="0" err="1" smtClean="0"/>
              <a:t>опублікував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дослідження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будову</a:t>
            </a:r>
            <a:r>
              <a:rPr lang="ru-RU" sz="2800" dirty="0" smtClean="0"/>
              <a:t> </a:t>
            </a:r>
            <a:r>
              <a:rPr lang="ru-RU" sz="2800" dirty="0" err="1" smtClean="0"/>
              <a:t>трьох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нововідкритих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перекисних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</a:t>
            </a:r>
            <a:r>
              <a:rPr lang="ru-RU" sz="2800" dirty="0" smtClean="0"/>
              <a:t> хлору та йоду, а </a:t>
            </a:r>
            <a:r>
              <a:rPr lang="ru-RU" sz="2800" dirty="0" err="1" smtClean="0"/>
              <a:t>незадовго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смерті</a:t>
            </a:r>
            <a:r>
              <a:rPr lang="ru-RU" sz="2800" dirty="0" smtClean="0"/>
              <a:t> припускав </a:t>
            </a:r>
            <a:r>
              <a:rPr lang="ru-RU" sz="2800" dirty="0" err="1" smtClean="0"/>
              <a:t>організувати</a:t>
            </a:r>
            <a:r>
              <a:rPr lang="ru-RU" sz="2800" dirty="0" smtClean="0"/>
              <a:t> в </a:t>
            </a:r>
            <a:r>
              <a:rPr lang="ru-RU" sz="2800" dirty="0" err="1" smtClean="0"/>
              <a:t>своєму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інституті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спеціальну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лабораторію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вивчення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перекисів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 descr="ff7c400ef71cb777f8195a5809de0c8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4357694"/>
            <a:ext cx="2094273" cy="2500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800" y="274638"/>
            <a:ext cx="100042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64291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err="1" smtClean="0"/>
              <a:t>Закінчивши</a:t>
            </a:r>
            <a:r>
              <a:rPr lang="ru-RU" sz="2800" dirty="0" smtClean="0"/>
              <a:t> цикл </a:t>
            </a:r>
            <a:r>
              <a:rPr lang="ru-RU" sz="2800" dirty="0" err="1" smtClean="0"/>
              <a:t>робіт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вивчення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перекисів</a:t>
            </a:r>
            <a:r>
              <a:rPr lang="ru-RU" sz="2800" dirty="0" smtClean="0"/>
              <a:t>, Л. В. </a:t>
            </a:r>
            <a:r>
              <a:rPr lang="ru-RU" sz="2800" dirty="0" err="1" smtClean="0"/>
              <a:t>Писаржевський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отримав</a:t>
            </a:r>
            <a:r>
              <a:rPr lang="ru-RU" sz="2800" dirty="0" smtClean="0"/>
              <a:t> у 1900 р. </a:t>
            </a:r>
            <a:r>
              <a:rPr lang="ru-RU" sz="2800" dirty="0" err="1" smtClean="0"/>
              <a:t>дворічне</a:t>
            </a:r>
            <a:r>
              <a:rPr lang="ru-RU" sz="2800" dirty="0" smtClean="0"/>
              <a:t> </a:t>
            </a:r>
            <a:r>
              <a:rPr lang="ru-RU" sz="2800" dirty="0" err="1" smtClean="0"/>
              <a:t>наукове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відрядження</a:t>
            </a:r>
            <a:r>
              <a:rPr lang="ru-RU" sz="2800" dirty="0" smtClean="0"/>
              <a:t> за кордон. Там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працював</a:t>
            </a:r>
            <a:r>
              <a:rPr lang="ru-RU" sz="2800" dirty="0" smtClean="0"/>
              <a:t> в </a:t>
            </a:r>
            <a:r>
              <a:rPr lang="ru-RU" sz="2800" dirty="0" err="1" smtClean="0"/>
              <a:t>лабораторії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відомого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хіміка</a:t>
            </a:r>
            <a:r>
              <a:rPr lang="ru-RU" sz="2800" dirty="0" smtClean="0"/>
              <a:t> Ст. </a:t>
            </a:r>
            <a:r>
              <a:rPr lang="ru-RU" sz="2800" dirty="0" err="1" smtClean="0"/>
              <a:t>Оствальда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спілкувався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найбільшими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фізико-хіміками</a:t>
            </a:r>
            <a:r>
              <a:rPr lang="ru-RU" sz="2800" dirty="0" smtClean="0"/>
              <a:t> того часу - </a:t>
            </a:r>
            <a:r>
              <a:rPr lang="ru-RU" sz="2800" dirty="0" err="1" smtClean="0"/>
              <a:t>Вант-Гоффом</a:t>
            </a:r>
            <a:r>
              <a:rPr lang="ru-RU" sz="2800" dirty="0" smtClean="0"/>
              <a:t>, Аррениусом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Ернстом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3289654"/>
            <a:ext cx="2857520" cy="3568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1080" y="274638"/>
            <a:ext cx="45719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000" i="1" dirty="0" smtClean="0">
                <a:solidFill>
                  <a:srgbClr val="002060"/>
                </a:solidFill>
                <a:cs typeface="Narkisim" pitchFamily="34" charset="-79"/>
              </a:rPr>
              <a:t>Творчу роботу</a:t>
            </a:r>
          </a:p>
          <a:p>
            <a:pPr algn="ctr">
              <a:buNone/>
            </a:pPr>
            <a:r>
              <a:rPr lang="uk-UA" sz="4000" i="1" dirty="0" smtClean="0">
                <a:solidFill>
                  <a:srgbClr val="002060"/>
                </a:solidFill>
                <a:cs typeface="Narkisim" pitchFamily="34" charset="-79"/>
              </a:rPr>
              <a:t>з хімії підготувала</a:t>
            </a:r>
          </a:p>
          <a:p>
            <a:pPr algn="ctr">
              <a:buNone/>
            </a:pPr>
            <a:r>
              <a:rPr lang="uk-UA" sz="4000" i="1" dirty="0" smtClean="0">
                <a:solidFill>
                  <a:srgbClr val="002060"/>
                </a:solidFill>
                <a:cs typeface="Narkisim" pitchFamily="34" charset="-79"/>
              </a:rPr>
              <a:t>учениця 9 класу</a:t>
            </a:r>
          </a:p>
          <a:p>
            <a:pPr algn="ctr">
              <a:buNone/>
            </a:pPr>
            <a:r>
              <a:rPr lang="uk-UA" sz="4000" b="1" i="1" dirty="0" smtClean="0">
                <a:solidFill>
                  <a:srgbClr val="002060"/>
                </a:solidFill>
                <a:cs typeface="Narkisim" pitchFamily="34" charset="-79"/>
              </a:rPr>
              <a:t>Нікуліна Єлизавета</a:t>
            </a:r>
            <a:endParaRPr lang="ru-RU" sz="4000" b="1" i="1" dirty="0">
              <a:solidFill>
                <a:srgbClr val="002060"/>
              </a:solidFill>
              <a:cs typeface="Narkisim" pitchFamily="34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4071942"/>
            <a:ext cx="49343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i="1" dirty="0" smtClean="0">
                <a:solidFill>
                  <a:srgbClr val="002060"/>
                </a:solidFill>
              </a:rPr>
              <a:t>Вчитель: </a:t>
            </a:r>
            <a:r>
              <a:rPr lang="uk-UA" sz="4000" b="1" i="1" dirty="0" smtClean="0">
                <a:solidFill>
                  <a:srgbClr val="002060"/>
                </a:solidFill>
              </a:rPr>
              <a:t>Підлубна </a:t>
            </a:r>
          </a:p>
          <a:p>
            <a:r>
              <a:rPr lang="uk-UA" sz="4000" b="1" i="1" dirty="0" smtClean="0">
                <a:solidFill>
                  <a:srgbClr val="002060"/>
                </a:solidFill>
              </a:rPr>
              <a:t> Лілія Миколаївна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chemical-24562_6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642918"/>
            <a:ext cx="2495844" cy="2535461"/>
          </a:xfrm>
          <a:prstGeom prst="rect">
            <a:avLst/>
          </a:prstGeom>
        </p:spPr>
      </p:pic>
      <p:pic>
        <p:nvPicPr>
          <p:cNvPr id="6" name="Рисунок 5" descr="molekuli+6043604316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3571876"/>
            <a:ext cx="3143238" cy="285749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4643438" y="6072206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2014 рік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776" y="274638"/>
            <a:ext cx="40002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дослідження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перекисних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, </a:t>
            </a:r>
            <a:r>
              <a:rPr lang="ru-RU" dirty="0" err="1" smtClean="0"/>
              <a:t>узагальнених</a:t>
            </a:r>
            <a:r>
              <a:rPr lang="ru-RU" dirty="0" smtClean="0"/>
              <a:t> у </a:t>
            </a:r>
            <a:r>
              <a:rPr lang="ru-RU" dirty="0" err="1" smtClean="0"/>
              <a:t>праці</a:t>
            </a:r>
            <a:r>
              <a:rPr lang="ru-RU" dirty="0" smtClean="0"/>
              <a:t> «Исследования над перекисями», Л.В. </a:t>
            </a:r>
            <a:r>
              <a:rPr lang="ru-RU" dirty="0" err="1" smtClean="0"/>
              <a:t>Писаржевського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магістра</a:t>
            </a:r>
            <a:r>
              <a:rPr lang="ru-RU" dirty="0" smtClean="0"/>
              <a:t>, та </a:t>
            </a:r>
            <a:r>
              <a:rPr lang="ru-RU" dirty="0" err="1" smtClean="0"/>
              <a:t>його</a:t>
            </a:r>
            <a:r>
              <a:rPr lang="ru-RU" dirty="0" smtClean="0"/>
              <a:t> наставника </a:t>
            </a:r>
            <a:r>
              <a:rPr lang="ru-RU" dirty="0" err="1" smtClean="0"/>
              <a:t>професора</a:t>
            </a:r>
            <a:r>
              <a:rPr lang="ru-RU" dirty="0" smtClean="0"/>
              <a:t> П.Г. </a:t>
            </a:r>
            <a:r>
              <a:rPr lang="ru-RU" dirty="0" err="1" smtClean="0"/>
              <a:t>Мелікова</a:t>
            </a:r>
            <a:r>
              <a:rPr lang="ru-RU" dirty="0" smtClean="0"/>
              <a:t> </a:t>
            </a:r>
            <a:r>
              <a:rPr lang="ru-RU" dirty="0" err="1" smtClean="0"/>
              <a:t>удостоєно</a:t>
            </a:r>
            <a:r>
              <a:rPr lang="ru-RU" dirty="0" smtClean="0"/>
              <a:t> </a:t>
            </a:r>
            <a:r>
              <a:rPr lang="ru-RU" dirty="0" err="1" smtClean="0"/>
              <a:t>Ломоносівської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4" name="Рисунок 3" descr="33826_html_17b5a19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143248"/>
            <a:ext cx="1905000" cy="3028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p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3000372"/>
            <a:ext cx="2600340" cy="3215754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800" y="274638"/>
            <a:ext cx="100042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початку XX </a:t>
            </a:r>
            <a:r>
              <a:rPr lang="ru-RU" dirty="0" err="1" smtClean="0"/>
              <a:t>століття</a:t>
            </a:r>
            <a:r>
              <a:rPr lang="ru-RU" dirty="0" smtClean="0"/>
              <a:t> у </a:t>
            </a:r>
            <a:r>
              <a:rPr lang="ru-RU" dirty="0" err="1" smtClean="0"/>
              <a:t>Дніпропетровську</a:t>
            </a:r>
            <a:r>
              <a:rPr lang="ru-RU" dirty="0" smtClean="0"/>
              <a:t> </a:t>
            </a:r>
            <a:r>
              <a:rPr lang="ru-RU" dirty="0" err="1" smtClean="0"/>
              <a:t>зароджується</a:t>
            </a:r>
            <a:r>
              <a:rPr lang="ru-RU" dirty="0" smtClean="0"/>
              <a:t> </a:t>
            </a:r>
            <a:r>
              <a:rPr lang="ru-RU" dirty="0" err="1" smtClean="0"/>
              <a:t>наукова</a:t>
            </a:r>
            <a:r>
              <a:rPr lang="ru-RU" dirty="0" smtClean="0"/>
              <a:t> школа Л.В. </a:t>
            </a:r>
            <a:r>
              <a:rPr lang="ru-RU" dirty="0" err="1" smtClean="0"/>
              <a:t>Писаржевського</a:t>
            </a:r>
            <a:r>
              <a:rPr lang="ru-RU" dirty="0" smtClean="0"/>
              <a:t>. </a:t>
            </a:r>
            <a:r>
              <a:rPr lang="ru-RU" dirty="0" err="1" smtClean="0"/>
              <a:t>Напрямок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— </a:t>
            </a:r>
            <a:r>
              <a:rPr lang="ru-RU" dirty="0" err="1" smtClean="0"/>
              <a:t>електронна</a:t>
            </a:r>
            <a:r>
              <a:rPr lang="ru-RU" dirty="0" smtClean="0"/>
              <a:t> </a:t>
            </a:r>
            <a:r>
              <a:rPr lang="ru-RU" dirty="0" err="1" smtClean="0"/>
              <a:t>хімія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2394397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2533650"/>
            <a:ext cx="4429125" cy="4324350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800" y="274638"/>
            <a:ext cx="100042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428604"/>
            <a:ext cx="6858048" cy="60007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Л.В. </a:t>
            </a:r>
            <a:r>
              <a:rPr lang="ru-RU" dirty="0" err="1" smtClean="0"/>
              <a:t>Писаржевського</a:t>
            </a:r>
            <a:r>
              <a:rPr lang="ru-RU" dirty="0" smtClean="0"/>
              <a:t> </a:t>
            </a:r>
            <a:r>
              <a:rPr lang="ru-RU" dirty="0" err="1" smtClean="0"/>
              <a:t>присвячено</a:t>
            </a:r>
            <a:r>
              <a:rPr lang="ru-RU" dirty="0" smtClean="0"/>
              <a:t> </a:t>
            </a:r>
            <a:r>
              <a:rPr lang="ru-RU" dirty="0" err="1" smtClean="0"/>
              <a:t>властивостям</a:t>
            </a:r>
            <a:r>
              <a:rPr lang="ru-RU" dirty="0" smtClean="0"/>
              <a:t> та </a:t>
            </a:r>
            <a:r>
              <a:rPr lang="ru-RU" dirty="0" err="1" smtClean="0"/>
              <a:t>будові</a:t>
            </a:r>
            <a:r>
              <a:rPr lang="ru-RU" dirty="0" smtClean="0"/>
              <a:t> </a:t>
            </a:r>
            <a:r>
              <a:rPr lang="ru-RU" dirty="0" err="1" smtClean="0"/>
              <a:t>перекисів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надкислот</a:t>
            </a:r>
            <a:r>
              <a:rPr lang="ru-RU" dirty="0" smtClean="0"/>
              <a:t>, </a:t>
            </a:r>
            <a:r>
              <a:rPr lang="ru-RU" dirty="0" err="1" smtClean="0"/>
              <a:t>дослідженню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розчинника</a:t>
            </a:r>
            <a:r>
              <a:rPr lang="ru-RU" dirty="0" smtClean="0"/>
              <a:t> на </a:t>
            </a:r>
            <a:r>
              <a:rPr lang="ru-RU" dirty="0" err="1" smtClean="0"/>
              <a:t>хімічну</a:t>
            </a:r>
            <a:r>
              <a:rPr lang="ru-RU" dirty="0" smtClean="0"/>
              <a:t> </a:t>
            </a:r>
            <a:r>
              <a:rPr lang="ru-RU" dirty="0" err="1" smtClean="0"/>
              <a:t>рівновагу</a:t>
            </a:r>
            <a:r>
              <a:rPr lang="ru-RU" dirty="0" smtClean="0"/>
              <a:t> та </a:t>
            </a:r>
            <a:r>
              <a:rPr lang="ru-RU" dirty="0" err="1" smtClean="0"/>
              <a:t>вільну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, проблемам </a:t>
            </a:r>
            <a:r>
              <a:rPr lang="ru-RU" dirty="0" err="1" smtClean="0"/>
              <a:t>хімії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електронних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. Л.В. </a:t>
            </a:r>
            <a:r>
              <a:rPr lang="ru-RU" dirty="0" err="1" smtClean="0"/>
              <a:t>Писаржевський</a:t>
            </a:r>
            <a:r>
              <a:rPr lang="ru-RU" dirty="0" smtClean="0"/>
              <a:t> створив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окислювально-відновлювальних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,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гальванічного</a:t>
            </a:r>
            <a:r>
              <a:rPr lang="ru-RU" dirty="0" smtClean="0"/>
              <a:t> </a:t>
            </a:r>
            <a:r>
              <a:rPr lang="ru-RU" dirty="0" err="1" smtClean="0"/>
              <a:t>елементу</a:t>
            </a:r>
            <a:r>
              <a:rPr lang="ru-RU" dirty="0" smtClean="0"/>
              <a:t>, яка </a:t>
            </a:r>
            <a:r>
              <a:rPr lang="ru-RU" dirty="0" err="1" smtClean="0"/>
              <a:t>враховує</a:t>
            </a:r>
            <a:r>
              <a:rPr lang="ru-RU" dirty="0" smtClean="0"/>
              <a:t> </a:t>
            </a:r>
            <a:r>
              <a:rPr lang="ru-RU" dirty="0" err="1" smtClean="0"/>
              <a:t>термодинамічну</a:t>
            </a:r>
            <a:r>
              <a:rPr lang="ru-RU" dirty="0" smtClean="0"/>
              <a:t> </a:t>
            </a:r>
            <a:r>
              <a:rPr lang="ru-RU" dirty="0" err="1" smtClean="0"/>
              <a:t>рівновагу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іонами</a:t>
            </a:r>
            <a:r>
              <a:rPr lang="ru-RU" dirty="0" smtClean="0"/>
              <a:t> та </a:t>
            </a:r>
            <a:r>
              <a:rPr lang="ru-RU" dirty="0" err="1" smtClean="0"/>
              <a:t>електронами</a:t>
            </a:r>
            <a:r>
              <a:rPr lang="ru-RU" dirty="0" smtClean="0"/>
              <a:t> в </a:t>
            </a:r>
            <a:r>
              <a:rPr lang="ru-RU" dirty="0" err="1" smtClean="0"/>
              <a:t>металі</a:t>
            </a:r>
            <a:r>
              <a:rPr lang="ru-RU" dirty="0" smtClean="0"/>
              <a:t>, заклав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гетерогенного </a:t>
            </a:r>
            <a:r>
              <a:rPr lang="ru-RU" dirty="0" err="1" smtClean="0"/>
              <a:t>каталізу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66921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642918"/>
            <a:ext cx="1422809" cy="16738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1080" y="274638"/>
            <a:ext cx="45719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/>
              <a:t>Експериментальну</a:t>
            </a:r>
            <a:r>
              <a:rPr lang="ru-RU" dirty="0" smtClean="0"/>
              <a:t> роботу Л. В. </a:t>
            </a:r>
            <a:r>
              <a:rPr lang="ru-RU" dirty="0" err="1" smtClean="0"/>
              <a:t>Писаржевський</a:t>
            </a:r>
            <a:r>
              <a:rPr lang="ru-RU" dirty="0" smtClean="0"/>
              <a:t> почав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метеоритів</a:t>
            </a:r>
            <a:r>
              <a:rPr lang="ru-RU" dirty="0" smtClean="0"/>
              <a:t> , а тема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дипломної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лежала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органічної</a:t>
            </a:r>
            <a:r>
              <a:rPr lang="ru-RU" dirty="0" smtClean="0"/>
              <a:t> </a:t>
            </a:r>
            <a:r>
              <a:rPr lang="ru-RU" dirty="0" err="1" smtClean="0"/>
              <a:t>хімії</a:t>
            </a:r>
            <a:r>
              <a:rPr lang="ru-RU" dirty="0" smtClean="0"/>
              <a:t> .</a:t>
            </a:r>
            <a:endParaRPr lang="ru-RU" dirty="0"/>
          </a:p>
        </p:txBody>
      </p:sp>
      <p:pic>
        <p:nvPicPr>
          <p:cNvPr id="4" name="Рисунок 3" descr="0065-103-Meteorit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928934"/>
            <a:ext cx="4381500" cy="2924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776" y="274638"/>
            <a:ext cx="40002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8572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У 1896 р. Л. В. </a:t>
            </a:r>
            <a:r>
              <a:rPr lang="ru-RU" dirty="0" err="1" smtClean="0"/>
              <a:t>Писаржевський</a:t>
            </a: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залишений</a:t>
            </a:r>
            <a:r>
              <a:rPr lang="ru-RU" dirty="0" smtClean="0"/>
              <a:t> при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лаборантом 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приват</a:t>
            </a:r>
            <a:r>
              <a:rPr lang="ru-RU" dirty="0" smtClean="0"/>
              <a:t> -доцентом .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роки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заповнені</a:t>
            </a:r>
            <a:r>
              <a:rPr lang="ru-RU" dirty="0" smtClean="0"/>
              <a:t> </a:t>
            </a:r>
            <a:r>
              <a:rPr lang="ru-RU" dirty="0" err="1" smtClean="0"/>
              <a:t>інтенсивною</a:t>
            </a:r>
            <a:r>
              <a:rPr lang="ru-RU" dirty="0" smtClean="0"/>
              <a:t> </a:t>
            </a:r>
            <a:r>
              <a:rPr lang="ru-RU" dirty="0" err="1" smtClean="0"/>
              <a:t>науковою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П. Г. </a:t>
            </a:r>
            <a:r>
              <a:rPr lang="ru-RU" dirty="0" err="1" smtClean="0"/>
              <a:t>Меліковим</a:t>
            </a:r>
            <a:r>
              <a:rPr lang="ru-RU" dirty="0" smtClean="0"/>
              <a:t> 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самостійною</a:t>
            </a:r>
            <a:r>
              <a:rPr lang="ru-RU" dirty="0" smtClean="0"/>
              <a:t>. За </a:t>
            </a:r>
            <a:r>
              <a:rPr lang="ru-RU" dirty="0" err="1" smtClean="0"/>
              <a:t>цей</a:t>
            </a:r>
            <a:r>
              <a:rPr lang="ru-RU" dirty="0" smtClean="0"/>
              <a:t> короткий час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 </a:t>
            </a:r>
            <a:r>
              <a:rPr lang="ru-RU" dirty="0" err="1" smtClean="0"/>
              <a:t>опублікували</a:t>
            </a:r>
            <a:r>
              <a:rPr lang="ru-RU" dirty="0" smtClean="0"/>
              <a:t> 18 , </a:t>
            </a:r>
            <a:r>
              <a:rPr lang="ru-RU" dirty="0" err="1" smtClean="0"/>
              <a:t>більшою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спільних</a:t>
            </a:r>
            <a:r>
              <a:rPr lang="ru-RU" dirty="0" smtClean="0"/>
              <a:t> , </a:t>
            </a:r>
            <a:r>
              <a:rPr lang="ru-RU" dirty="0" err="1" smtClean="0"/>
              <a:t>робіт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неорганічних</a:t>
            </a:r>
            <a:r>
              <a:rPr lang="ru-RU" dirty="0" smtClean="0"/>
              <a:t> </a:t>
            </a:r>
            <a:r>
              <a:rPr lang="ru-RU" dirty="0" err="1" smtClean="0"/>
              <a:t>перекисів</a:t>
            </a:r>
            <a:r>
              <a:rPr lang="ru-RU" dirty="0" smtClean="0"/>
              <a:t> .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друкувалися</a:t>
            </a:r>
            <a:r>
              <a:rPr lang="ru-RU" dirty="0" smtClean="0"/>
              <a:t> в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журналів</a:t>
            </a:r>
            <a:r>
              <a:rPr lang="ru-RU" dirty="0" smtClean="0"/>
              <a:t> у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кордоном. </a:t>
            </a:r>
            <a:endParaRPr lang="ru-RU" dirty="0"/>
          </a:p>
        </p:txBody>
      </p:sp>
      <p:pic>
        <p:nvPicPr>
          <p:cNvPr id="4" name="Рисунок 3" descr="chemistry_set_boilin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5000636"/>
            <a:ext cx="1666875" cy="1666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776" y="274638"/>
            <a:ext cx="40002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Вони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оцінені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створили Л. В. </a:t>
            </a:r>
            <a:r>
              <a:rPr lang="ru-RU" dirty="0" err="1" smtClean="0"/>
              <a:t>Писаржевського</a:t>
            </a:r>
            <a:r>
              <a:rPr lang="ru-RU" dirty="0" smtClean="0"/>
              <a:t> </a:t>
            </a:r>
            <a:r>
              <a:rPr lang="ru-RU" dirty="0" err="1" smtClean="0"/>
              <a:t>репутацію</a:t>
            </a:r>
            <a:r>
              <a:rPr lang="ru-RU" dirty="0" smtClean="0"/>
              <a:t>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видатних</a:t>
            </a:r>
            <a:r>
              <a:rPr lang="ru-RU" dirty="0" smtClean="0"/>
              <a:t> </a:t>
            </a:r>
            <a:r>
              <a:rPr lang="ru-RU" dirty="0" err="1" smtClean="0"/>
              <a:t>хіміків</a:t>
            </a:r>
            <a:r>
              <a:rPr lang="ru-RU" dirty="0" smtClean="0"/>
              <a:t> того часу. </a:t>
            </a:r>
            <a:r>
              <a:rPr lang="ru-RU" dirty="0" err="1" smtClean="0"/>
              <a:t>Виданий</a:t>
            </a:r>
            <a:r>
              <a:rPr lang="ru-RU" dirty="0" smtClean="0"/>
              <a:t> ним </a:t>
            </a:r>
            <a:r>
              <a:rPr lang="ru-RU" dirty="0" err="1" smtClean="0"/>
              <a:t>і</a:t>
            </a:r>
            <a:r>
              <a:rPr lang="ru-RU" dirty="0" smtClean="0"/>
              <a:t> П. Г. </a:t>
            </a:r>
            <a:r>
              <a:rPr lang="ru-RU" dirty="0" err="1" smtClean="0"/>
              <a:t>Меліковим</a:t>
            </a:r>
            <a:r>
              <a:rPr lang="ru-RU" dirty="0" smtClean="0"/>
              <a:t> </a:t>
            </a:r>
            <a:r>
              <a:rPr lang="ru-RU" dirty="0" err="1" smtClean="0"/>
              <a:t>зведений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 " </a:t>
            </a:r>
            <a:r>
              <a:rPr lang="ru-RU" dirty="0" err="1" smtClean="0"/>
              <a:t>Дослідження</a:t>
            </a:r>
            <a:r>
              <a:rPr lang="ru-RU" dirty="0" smtClean="0"/>
              <a:t> над </a:t>
            </a:r>
            <a:r>
              <a:rPr lang="ru-RU" dirty="0" err="1" smtClean="0"/>
              <a:t>перекисами</a:t>
            </a:r>
            <a:r>
              <a:rPr lang="ru-RU" dirty="0" smtClean="0"/>
              <a:t> "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удостоєний</a:t>
            </a:r>
            <a:r>
              <a:rPr lang="ru-RU" dirty="0" smtClean="0"/>
              <a:t> в 1899 р. </a:t>
            </a:r>
            <a:r>
              <a:rPr lang="ru-RU" dirty="0" err="1" smtClean="0"/>
              <a:t>Академією</a:t>
            </a:r>
            <a:r>
              <a:rPr lang="ru-RU" dirty="0" smtClean="0"/>
              <a:t> наук </a:t>
            </a:r>
            <a:r>
              <a:rPr lang="ru-RU" dirty="0" err="1" smtClean="0"/>
              <a:t>Ломоносовський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 . Л. В. </a:t>
            </a:r>
            <a:r>
              <a:rPr lang="ru-RU" dirty="0" err="1" smtClean="0"/>
              <a:t>Писаржевський</a:t>
            </a:r>
            <a:r>
              <a:rPr lang="ru-RU" dirty="0" smtClean="0"/>
              <a:t> , </a:t>
            </a:r>
            <a:r>
              <a:rPr lang="ru-RU" dirty="0" err="1" smtClean="0"/>
              <a:t>продовжуючи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, </a:t>
            </a:r>
            <a:r>
              <a:rPr lang="ru-RU" dirty="0" err="1" smtClean="0"/>
              <a:t>підвів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підсумок</a:t>
            </a:r>
            <a:r>
              <a:rPr lang="ru-RU" dirty="0" smtClean="0"/>
              <a:t> у </a:t>
            </a:r>
            <a:r>
              <a:rPr lang="ru-RU" dirty="0" err="1" smtClean="0"/>
              <a:t>магістерської</a:t>
            </a:r>
            <a:r>
              <a:rPr lang="ru-RU" dirty="0" smtClean="0"/>
              <a:t> </a:t>
            </a:r>
            <a:r>
              <a:rPr lang="ru-RU" dirty="0" err="1" smtClean="0"/>
              <a:t>дисертації</a:t>
            </a:r>
            <a:r>
              <a:rPr lang="ru-RU" dirty="0" smtClean="0"/>
              <a:t> " Перекиси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надкислоти</a:t>
            </a:r>
            <a:r>
              <a:rPr lang="ru-RU" dirty="0" smtClean="0"/>
              <a:t> ", </a:t>
            </a:r>
            <a:r>
              <a:rPr lang="ru-RU" dirty="0" err="1" smtClean="0"/>
              <a:t>виданої</a:t>
            </a:r>
            <a:r>
              <a:rPr lang="ru-RU" dirty="0" smtClean="0"/>
              <a:t> в 1902 р. </a:t>
            </a:r>
            <a:r>
              <a:rPr lang="ru-RU" dirty="0" err="1" smtClean="0"/>
              <a:t>Ця</a:t>
            </a:r>
            <a:r>
              <a:rPr lang="ru-RU" dirty="0" smtClean="0"/>
              <a:t> книга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величезний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зберіг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зараз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,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широкі</a:t>
            </a:r>
            <a:r>
              <a:rPr lang="ru-RU" dirty="0" smtClean="0"/>
              <a:t> </a:t>
            </a:r>
            <a:r>
              <a:rPr lang="ru-RU" dirty="0" err="1" smtClean="0"/>
              <a:t>узагальнення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33826_html_17b5a19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4548420"/>
            <a:ext cx="1452566" cy="2309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4572008"/>
            <a:ext cx="1714512" cy="21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1090" y="274638"/>
            <a:ext cx="18571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571480"/>
            <a:ext cx="750099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/>
              <a:t>Перекисні</a:t>
            </a:r>
            <a:r>
              <a:rPr lang="ru-RU" dirty="0" smtClean="0"/>
              <a:t> </a:t>
            </a:r>
            <a:r>
              <a:rPr lang="ru-RU" dirty="0" err="1" smtClean="0"/>
              <a:t>сполуки</a:t>
            </a:r>
            <a:r>
              <a:rPr lang="ru-RU" dirty="0" smtClean="0"/>
              <a:t> ,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відомим</a:t>
            </a:r>
            <a:r>
              <a:rPr lang="ru-RU" dirty="0" smtClean="0"/>
              <a:t> </a:t>
            </a:r>
            <a:r>
              <a:rPr lang="ru-RU" dirty="0" err="1" smtClean="0"/>
              <a:t>представником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служить перекис </a:t>
            </a:r>
            <a:r>
              <a:rPr lang="ru-RU" dirty="0" err="1" smtClean="0"/>
              <a:t>водню</a:t>
            </a:r>
            <a:r>
              <a:rPr lang="ru-RU" dirty="0" smtClean="0"/>
              <a:t> , </a:t>
            </a:r>
            <a:r>
              <a:rPr lang="ru-RU" dirty="0" err="1" smtClean="0"/>
              <a:t>здавна</a:t>
            </a:r>
            <a:r>
              <a:rPr lang="ru-RU" dirty="0" smtClean="0"/>
              <a:t> </a:t>
            </a:r>
            <a:r>
              <a:rPr lang="ru-RU" dirty="0" err="1" smtClean="0"/>
              <a:t>привертали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дослідників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своєрідними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. Вони легко </a:t>
            </a:r>
            <a:r>
              <a:rPr lang="ru-RU" dirty="0" err="1" smtClean="0"/>
              <a:t>віддають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тому </a:t>
            </a:r>
            <a:r>
              <a:rPr lang="ru-RU" dirty="0" err="1" smtClean="0"/>
              <a:t>енергійними</a:t>
            </a:r>
            <a:r>
              <a:rPr lang="ru-RU" dirty="0" smtClean="0"/>
              <a:t> </a:t>
            </a:r>
            <a:r>
              <a:rPr lang="ru-RU" dirty="0" err="1" smtClean="0"/>
              <a:t>окислювачами</a:t>
            </a:r>
            <a:r>
              <a:rPr lang="ru-RU" dirty="0" smtClean="0"/>
              <a:t> , </a:t>
            </a:r>
            <a:r>
              <a:rPr lang="ru-RU" dirty="0" err="1" smtClean="0"/>
              <a:t>грають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проміжних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роль в </a:t>
            </a:r>
            <a:r>
              <a:rPr lang="ru-RU" dirty="0" err="1" smtClean="0"/>
              <a:t>процесах</a:t>
            </a:r>
            <a:r>
              <a:rPr lang="ru-RU" dirty="0" smtClean="0"/>
              <a:t> </a:t>
            </a:r>
            <a:r>
              <a:rPr lang="ru-RU" dirty="0" err="1" smtClean="0"/>
              <a:t>горіння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широкі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техніці</a:t>
            </a:r>
            <a:r>
              <a:rPr lang="ru-RU" dirty="0" smtClean="0"/>
              <a:t> , </a:t>
            </a:r>
            <a:r>
              <a:rPr lang="ru-RU" dirty="0" err="1" smtClean="0"/>
              <a:t>медицині</a:t>
            </a:r>
            <a:r>
              <a:rPr lang="ru-RU" dirty="0" smtClean="0"/>
              <a:t> та </a:t>
            </a:r>
            <a:r>
              <a:rPr lang="ru-RU" dirty="0" err="1" smtClean="0"/>
              <a:t>побуті</a:t>
            </a:r>
            <a:r>
              <a:rPr lang="ru-RU" dirty="0" smtClean="0"/>
              <a:t> 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з'єднання</a:t>
            </a:r>
            <a:r>
              <a:rPr lang="ru-RU" dirty="0" smtClean="0"/>
              <a:t> не </a:t>
            </a:r>
            <a:r>
              <a:rPr lang="ru-RU" dirty="0" err="1" smtClean="0"/>
              <a:t>схожі</a:t>
            </a:r>
            <a:r>
              <a:rPr lang="ru-RU" dirty="0" smtClean="0"/>
              <a:t> на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класи</a:t>
            </a:r>
            <a:r>
              <a:rPr lang="ru-RU" dirty="0" smtClean="0"/>
              <a:t> ,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неорганічні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займають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відокремлене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.</a:t>
            </a:r>
            <a:endParaRPr lang="ru-RU" dirty="0"/>
          </a:p>
        </p:txBody>
      </p:sp>
      <p:pic>
        <p:nvPicPr>
          <p:cNvPr id="4" name="Рисунок 3" descr="b_A67841DF-90F4-4177-9CA4-A01347A974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4728974"/>
            <a:ext cx="2841616" cy="2129026"/>
          </a:xfrm>
          <a:prstGeom prst="rect">
            <a:avLst/>
          </a:prstGeom>
        </p:spPr>
      </p:pic>
      <p:pic>
        <p:nvPicPr>
          <p:cNvPr id="5" name="Рисунок 4" descr="13610485996104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4789490"/>
            <a:ext cx="2653324" cy="2068510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9652" y="274638"/>
            <a:ext cx="257148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14290"/>
            <a:ext cx="6786610" cy="59118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Л. В. </a:t>
            </a:r>
            <a:r>
              <a:rPr lang="ru-RU" dirty="0" err="1" smtClean="0"/>
              <a:t>Писаржевського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перекису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кислотами перекисного типу ( </a:t>
            </a:r>
            <a:r>
              <a:rPr lang="ru-RU" dirty="0" err="1" smtClean="0"/>
              <a:t>надкислотами</a:t>
            </a:r>
            <a:r>
              <a:rPr lang="ru-RU" dirty="0" smtClean="0"/>
              <a:t> ) </a:t>
            </a:r>
            <a:r>
              <a:rPr lang="ru-RU" dirty="0" err="1" smtClean="0"/>
              <a:t>солеобразние</a:t>
            </a:r>
            <a:r>
              <a:rPr lang="ru-RU" dirty="0" smtClean="0"/>
              <a:t> </a:t>
            </a:r>
            <a:r>
              <a:rPr lang="ru-RU" dirty="0" err="1" smtClean="0"/>
              <a:t>з'єднання</a:t>
            </a:r>
            <a:r>
              <a:rPr lang="ru-RU" dirty="0" smtClean="0"/>
              <a:t> </a:t>
            </a:r>
            <a:r>
              <a:rPr lang="ru-RU" dirty="0" err="1" smtClean="0"/>
              <a:t>подібно</a:t>
            </a:r>
            <a:r>
              <a:rPr lang="ru-RU" dirty="0" smtClean="0"/>
              <a:t> до того , як </a:t>
            </a:r>
            <a:r>
              <a:rPr lang="ru-RU" dirty="0" err="1" smtClean="0"/>
              <a:t>окису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звичайними</a:t>
            </a:r>
            <a:r>
              <a:rPr lang="ru-RU" dirty="0" smtClean="0"/>
              <a:t> кислотами </a:t>
            </a:r>
            <a:r>
              <a:rPr lang="ru-RU" dirty="0" err="1" smtClean="0"/>
              <a:t>звичайні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. </a:t>
            </a:r>
            <a:r>
              <a:rPr lang="ru-RU" dirty="0" err="1" smtClean="0"/>
              <a:t>Керуючись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відправним</a:t>
            </a:r>
            <a:r>
              <a:rPr lang="ru-RU" dirty="0" smtClean="0"/>
              <a:t> </a:t>
            </a:r>
            <a:r>
              <a:rPr lang="ru-RU" dirty="0" err="1" smtClean="0"/>
              <a:t>положенням</a:t>
            </a:r>
            <a:r>
              <a:rPr lang="ru-RU" dirty="0" smtClean="0"/>
              <a:t> , Л. В. </a:t>
            </a:r>
            <a:r>
              <a:rPr lang="ru-RU" dirty="0" err="1" smtClean="0"/>
              <a:t>Писаржевський</a:t>
            </a:r>
            <a:r>
              <a:rPr lang="ru-RU" dirty="0" smtClean="0"/>
              <a:t> </a:t>
            </a:r>
            <a:r>
              <a:rPr lang="ru-RU" dirty="0" err="1" smtClean="0"/>
              <a:t>синтезував</a:t>
            </a:r>
            <a:r>
              <a:rPr lang="ru-RU" dirty="0" smtClean="0"/>
              <a:t> ряд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перекисних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; описав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показав </a:t>
            </a:r>
            <a:r>
              <a:rPr lang="ru-RU" dirty="0" err="1" smtClean="0"/>
              <a:t>закономірне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міцності</a:t>
            </a:r>
            <a:r>
              <a:rPr lang="ru-RU" dirty="0" smtClean="0"/>
              <a:t>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</a:t>
            </a:r>
            <a:r>
              <a:rPr lang="ru-RU" dirty="0" err="1" smtClean="0"/>
              <a:t>елемента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періодичній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. З ряду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отриманих</a:t>
            </a:r>
            <a:r>
              <a:rPr lang="ru-RU" dirty="0" smtClean="0"/>
              <a:t> Л. В. </a:t>
            </a:r>
            <a:r>
              <a:rPr lang="ru-RU" dirty="0" err="1" smtClean="0"/>
              <a:t>Писаржевського</a:t>
            </a:r>
            <a:r>
              <a:rPr lang="ru-RU" dirty="0" smtClean="0"/>
              <a:t> </a:t>
            </a:r>
            <a:r>
              <a:rPr lang="ru-RU" dirty="0" err="1" smtClean="0"/>
              <a:t>перекисних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</a:t>
            </a:r>
            <a:r>
              <a:rPr lang="ru-RU" dirty="0" err="1" smtClean="0"/>
              <a:t>звертають</a:t>
            </a:r>
            <a:r>
              <a:rPr lang="ru-RU" dirty="0" smtClean="0"/>
              <a:t> на себе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перборати</a:t>
            </a:r>
            <a:r>
              <a:rPr lang="ru-RU" dirty="0" smtClean="0"/>
              <a:t> </a:t>
            </a:r>
            <a:r>
              <a:rPr lang="ru-RU" dirty="0" err="1" smtClean="0"/>
              <a:t>натрію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лужних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,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дезінфікуючих</a:t>
            </a:r>
            <a:r>
              <a:rPr lang="ru-RU" dirty="0" smtClean="0"/>
              <a:t> та </a:t>
            </a:r>
            <a:r>
              <a:rPr lang="ru-RU" dirty="0" err="1" smtClean="0"/>
              <a:t>відбілюючих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. Зараз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перборати</a:t>
            </a:r>
            <a:r>
              <a:rPr lang="ru-RU" dirty="0" smtClean="0"/>
              <a:t> </a:t>
            </a:r>
            <a:r>
              <a:rPr lang="ru-RU" dirty="0" err="1" smtClean="0"/>
              <a:t>виросло</a:t>
            </a:r>
            <a:r>
              <a:rPr lang="ru-RU" dirty="0" smtClean="0"/>
              <a:t> у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149</TotalTime>
  <Words>795</Words>
  <PresentationFormat>Экран (4:3)</PresentationFormat>
  <Paragraphs>25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Тема3</vt:lpstr>
      <vt:lpstr>2014 рік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19</cp:revision>
  <dcterms:created xsi:type="dcterms:W3CDTF">2014-02-19T19:33:07Z</dcterms:created>
  <dcterms:modified xsi:type="dcterms:W3CDTF">2014-02-23T10:28:53Z</dcterms:modified>
</cp:coreProperties>
</file>