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8" r:id="rId2"/>
    <p:sldId id="256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25" d="100"/>
          <a:sy n="25" d="100"/>
        </p:scale>
        <p:origin x="-11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ADBAD8BA-2F4E-4067-B759-E1DE85AE4ED3}" type="datetimeFigureOut">
              <a:rPr lang="ru-RU" smtClean="0"/>
              <a:pPr/>
              <a:t>30.01.2015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A257CD45-BE82-477B-9AB3-CEE31A39C03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DBAD8BA-2F4E-4067-B759-E1DE85AE4ED3}" type="datetimeFigureOut">
              <a:rPr lang="ru-RU" smtClean="0"/>
              <a:pPr/>
              <a:t>30.01.2015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257CD45-BE82-477B-9AB3-CEE31A39C03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ADBAD8BA-2F4E-4067-B759-E1DE85AE4ED3}" type="datetimeFigureOut">
              <a:rPr lang="ru-RU" smtClean="0"/>
              <a:pPr/>
              <a:t>30.01.2015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257CD45-BE82-477B-9AB3-CEE31A39C03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DBAD8BA-2F4E-4067-B759-E1DE85AE4ED3}" type="datetimeFigureOut">
              <a:rPr lang="ru-RU" smtClean="0"/>
              <a:pPr/>
              <a:t>30.01.2015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257CD45-BE82-477B-9AB3-CEE31A39C03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DBAD8BA-2F4E-4067-B759-E1DE85AE4ED3}" type="datetimeFigureOut">
              <a:rPr lang="ru-RU" smtClean="0"/>
              <a:pPr/>
              <a:t>30.01.2015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A257CD45-BE82-477B-9AB3-CEE31A39C03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DBAD8BA-2F4E-4067-B759-E1DE85AE4ED3}" type="datetimeFigureOut">
              <a:rPr lang="ru-RU" smtClean="0"/>
              <a:pPr/>
              <a:t>30.01.2015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257CD45-BE82-477B-9AB3-CEE31A39C03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DBAD8BA-2F4E-4067-B759-E1DE85AE4ED3}" type="datetimeFigureOut">
              <a:rPr lang="ru-RU" smtClean="0"/>
              <a:pPr/>
              <a:t>30.01.2015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257CD45-BE82-477B-9AB3-CEE31A39C03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DBAD8BA-2F4E-4067-B759-E1DE85AE4ED3}" type="datetimeFigureOut">
              <a:rPr lang="ru-RU" smtClean="0"/>
              <a:pPr/>
              <a:t>30.01.2015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257CD45-BE82-477B-9AB3-CEE31A39C03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DBAD8BA-2F4E-4067-B759-E1DE85AE4ED3}" type="datetimeFigureOut">
              <a:rPr lang="ru-RU" smtClean="0"/>
              <a:pPr/>
              <a:t>30.01.2015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257CD45-BE82-477B-9AB3-CEE31A39C03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DBAD8BA-2F4E-4067-B759-E1DE85AE4ED3}" type="datetimeFigureOut">
              <a:rPr lang="ru-RU" smtClean="0"/>
              <a:pPr/>
              <a:t>30.01.2015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257CD45-BE82-477B-9AB3-CEE31A39C03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DBAD8BA-2F4E-4067-B759-E1DE85AE4ED3}" type="datetimeFigureOut">
              <a:rPr lang="ru-RU" smtClean="0"/>
              <a:pPr/>
              <a:t>30.01.2015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257CD45-BE82-477B-9AB3-CEE31A39C03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ADBAD8BA-2F4E-4067-B759-E1DE85AE4ED3}" type="datetimeFigureOut">
              <a:rPr lang="ru-RU" smtClean="0"/>
              <a:pPr/>
              <a:t>30.01.2015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A257CD45-BE82-477B-9AB3-CEE31A39C03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7670" y="1268760"/>
            <a:ext cx="2840842" cy="35394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200" b="1" cap="none" spc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Рене Декарт:</a:t>
            </a:r>
            <a:endParaRPr lang="en-US" sz="3200" b="1" cap="none" spc="0" dirty="0" smtClean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endParaRPr lang="en-US" sz="3200" b="1" cap="none" spc="0" dirty="0" smtClean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ru-RU" sz="3200" b="1" cap="none" spc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3200" b="1" cap="none" spc="0" dirty="0" err="1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особистість</a:t>
            </a:r>
            <a:r>
              <a:rPr lang="ru-RU" sz="3200" b="1" cap="none" spc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,</a:t>
            </a:r>
            <a:endParaRPr lang="en-US" sz="3200" b="1" cap="none" spc="0" dirty="0" smtClean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ru-RU" sz="3200" b="1" cap="none" spc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endParaRPr lang="en-US" sz="3200" b="1" cap="none" spc="0" dirty="0" smtClean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ru-RU" sz="3200" b="1" cap="none" spc="0" dirty="0" err="1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відкриття</a:t>
            </a:r>
            <a:r>
              <a:rPr lang="ru-RU" sz="3200" b="1" cap="none" spc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,</a:t>
            </a:r>
            <a:endParaRPr lang="en-US" sz="3200" b="1" cap="none" spc="0" dirty="0" smtClean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endParaRPr lang="en-US" sz="3200" b="1" cap="none" spc="0" dirty="0" smtClean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ru-RU" sz="3200" b="1" cap="none" spc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3200" b="1" cap="none" spc="0" dirty="0" err="1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ідеї</a:t>
            </a:r>
            <a:r>
              <a:rPr lang="ru-RU" sz="3200" b="1" cap="none" spc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.</a:t>
            </a:r>
            <a:endParaRPr lang="ru-RU" sz="32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14338" name="Picture 2" descr="http://i015.radikal.ru/0801/f1/26186424d4a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87824" y="0"/>
            <a:ext cx="5760640" cy="6858000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0" y="5657671"/>
            <a:ext cx="3096344" cy="1200329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r>
              <a:rPr lang="uk-UA" sz="2400" dirty="0" smtClean="0"/>
              <a:t>         Робота</a:t>
            </a:r>
          </a:p>
          <a:p>
            <a:r>
              <a:rPr lang="uk-UA" sz="2400" dirty="0" smtClean="0"/>
              <a:t>учениці  10 класу</a:t>
            </a:r>
          </a:p>
          <a:p>
            <a:r>
              <a:rPr lang="uk-UA" sz="2400" dirty="0" smtClean="0"/>
              <a:t>Лисяної  Валерії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644008" y="0"/>
            <a:ext cx="4499992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err="1" smtClean="0">
                <a:solidFill>
                  <a:schemeClr val="bg1"/>
                </a:solidFill>
              </a:rPr>
              <a:t>Тривимірна</a:t>
            </a:r>
            <a:r>
              <a:rPr lang="ru-RU" sz="2400" dirty="0" smtClean="0">
                <a:solidFill>
                  <a:schemeClr val="bg1"/>
                </a:solidFill>
              </a:rPr>
              <a:t> Декартова система координат </a:t>
            </a:r>
            <a:r>
              <a:rPr lang="ru-RU" sz="2400" dirty="0" err="1" smtClean="0">
                <a:solidFill>
                  <a:schemeClr val="bg1"/>
                </a:solidFill>
              </a:rPr>
              <a:t>є</a:t>
            </a:r>
            <a:r>
              <a:rPr lang="ru-RU" sz="2400" dirty="0" smtClean="0">
                <a:solidFill>
                  <a:schemeClr val="bg1"/>
                </a:solidFill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</a:rPr>
              <a:t>дуже</a:t>
            </a:r>
            <a:r>
              <a:rPr lang="ru-RU" sz="2400" dirty="0" smtClean="0">
                <a:solidFill>
                  <a:schemeClr val="bg1"/>
                </a:solidFill>
              </a:rPr>
              <a:t> популярною, тому </a:t>
            </a:r>
            <a:r>
              <a:rPr lang="ru-RU" sz="2400" dirty="0" err="1" smtClean="0">
                <a:solidFill>
                  <a:schemeClr val="bg1"/>
                </a:solidFill>
              </a:rPr>
              <a:t>що</a:t>
            </a:r>
            <a:r>
              <a:rPr lang="ru-RU" sz="2400" dirty="0" smtClean="0">
                <a:solidFill>
                  <a:schemeClr val="bg1"/>
                </a:solidFill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</a:rPr>
              <a:t>відповідає</a:t>
            </a:r>
            <a:r>
              <a:rPr lang="ru-RU" sz="2400" dirty="0" smtClean="0">
                <a:solidFill>
                  <a:schemeClr val="bg1"/>
                </a:solidFill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</a:rPr>
              <a:t>звичним</a:t>
            </a:r>
            <a:r>
              <a:rPr lang="ru-RU" sz="2400" dirty="0" smtClean="0">
                <a:solidFill>
                  <a:schemeClr val="bg1"/>
                </a:solidFill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</a:rPr>
              <a:t>уявам</a:t>
            </a:r>
            <a:r>
              <a:rPr lang="ru-RU" sz="2400" dirty="0" smtClean="0">
                <a:solidFill>
                  <a:schemeClr val="bg1"/>
                </a:solidFill>
              </a:rPr>
              <a:t> про </a:t>
            </a:r>
            <a:r>
              <a:rPr lang="ru-RU" sz="2400" dirty="0" err="1" smtClean="0">
                <a:solidFill>
                  <a:schemeClr val="bg1"/>
                </a:solidFill>
              </a:rPr>
              <a:t>просторові</a:t>
            </a:r>
            <a:r>
              <a:rPr lang="ru-RU" sz="2400" dirty="0" smtClean="0">
                <a:solidFill>
                  <a:schemeClr val="bg1"/>
                </a:solidFill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</a:rPr>
              <a:t>виміри</a:t>
            </a:r>
            <a:r>
              <a:rPr lang="ru-RU" sz="2400" dirty="0" smtClean="0">
                <a:solidFill>
                  <a:schemeClr val="bg1"/>
                </a:solidFill>
              </a:rPr>
              <a:t> — </a:t>
            </a:r>
            <a:r>
              <a:rPr lang="ru-RU" sz="2400" dirty="0" err="1" smtClean="0">
                <a:solidFill>
                  <a:schemeClr val="bg1"/>
                </a:solidFill>
              </a:rPr>
              <a:t>висоту</a:t>
            </a:r>
            <a:r>
              <a:rPr lang="ru-RU" sz="2400" dirty="0" smtClean="0">
                <a:solidFill>
                  <a:schemeClr val="bg1"/>
                </a:solidFill>
              </a:rPr>
              <a:t>, ширину та </a:t>
            </a:r>
            <a:r>
              <a:rPr lang="ru-RU" sz="2400" dirty="0" err="1" smtClean="0">
                <a:solidFill>
                  <a:schemeClr val="bg1"/>
                </a:solidFill>
              </a:rPr>
              <a:t>довжину</a:t>
            </a:r>
            <a:r>
              <a:rPr lang="ru-RU" sz="2400" dirty="0" smtClean="0">
                <a:solidFill>
                  <a:schemeClr val="bg1"/>
                </a:solidFill>
              </a:rPr>
              <a:t> (</a:t>
            </a:r>
            <a:r>
              <a:rPr lang="ru-RU" sz="2400" dirty="0" err="1" smtClean="0">
                <a:solidFill>
                  <a:schemeClr val="bg1"/>
                </a:solidFill>
              </a:rPr>
              <a:t>тобто</a:t>
            </a:r>
            <a:r>
              <a:rPr lang="ru-RU" sz="2400" dirty="0" smtClean="0">
                <a:solidFill>
                  <a:schemeClr val="bg1"/>
                </a:solidFill>
              </a:rPr>
              <a:t> три </a:t>
            </a:r>
            <a:r>
              <a:rPr lang="ru-RU" sz="2400" dirty="0" err="1" smtClean="0">
                <a:solidFill>
                  <a:schemeClr val="bg1"/>
                </a:solidFill>
              </a:rPr>
              <a:t>виміри</a:t>
            </a:r>
            <a:r>
              <a:rPr lang="ru-RU" sz="2400" dirty="0" smtClean="0">
                <a:solidFill>
                  <a:schemeClr val="bg1"/>
                </a:solidFill>
              </a:rPr>
              <a:t>). Але </a:t>
            </a:r>
            <a:r>
              <a:rPr lang="ru-RU" sz="2400" dirty="0" err="1" smtClean="0">
                <a:solidFill>
                  <a:schemeClr val="bg1"/>
                </a:solidFill>
              </a:rPr>
              <a:t>залежно</a:t>
            </a:r>
            <a:r>
              <a:rPr lang="ru-RU" sz="2400" dirty="0" smtClean="0">
                <a:solidFill>
                  <a:schemeClr val="bg1"/>
                </a:solidFill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</a:rPr>
              <a:t>від</a:t>
            </a:r>
            <a:r>
              <a:rPr lang="ru-RU" sz="2400" dirty="0" smtClean="0">
                <a:solidFill>
                  <a:schemeClr val="bg1"/>
                </a:solidFill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</a:rPr>
              <a:t>галузі</a:t>
            </a:r>
            <a:r>
              <a:rPr lang="ru-RU" sz="2400" dirty="0" smtClean="0">
                <a:solidFill>
                  <a:schemeClr val="bg1"/>
                </a:solidFill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</a:rPr>
              <a:t>застосування</a:t>
            </a:r>
            <a:r>
              <a:rPr lang="ru-RU" sz="2400" dirty="0" smtClean="0">
                <a:solidFill>
                  <a:schemeClr val="bg1"/>
                </a:solidFill>
              </a:rPr>
              <a:t> та </a:t>
            </a:r>
            <a:r>
              <a:rPr lang="ru-RU" sz="2400" dirty="0" err="1" smtClean="0">
                <a:solidFill>
                  <a:schemeClr val="bg1"/>
                </a:solidFill>
              </a:rPr>
              <a:t>особливостей</a:t>
            </a:r>
            <a:r>
              <a:rPr lang="ru-RU" sz="2400" dirty="0" smtClean="0">
                <a:solidFill>
                  <a:schemeClr val="bg1"/>
                </a:solidFill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</a:rPr>
              <a:t>матиматичного</a:t>
            </a:r>
            <a:r>
              <a:rPr lang="ru-RU" sz="2400" dirty="0" smtClean="0">
                <a:solidFill>
                  <a:schemeClr val="bg1"/>
                </a:solidFill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</a:rPr>
              <a:t>апарату</a:t>
            </a:r>
            <a:r>
              <a:rPr lang="ru-RU" sz="2400" dirty="0" smtClean="0">
                <a:solidFill>
                  <a:schemeClr val="bg1"/>
                </a:solidFill>
              </a:rPr>
              <a:t>, </a:t>
            </a:r>
            <a:r>
              <a:rPr lang="ru-RU" sz="2400" dirty="0" err="1" smtClean="0">
                <a:solidFill>
                  <a:schemeClr val="bg1"/>
                </a:solidFill>
              </a:rPr>
              <a:t>сенс</a:t>
            </a:r>
            <a:r>
              <a:rPr lang="ru-RU" sz="2400" dirty="0" smtClean="0">
                <a:solidFill>
                  <a:schemeClr val="bg1"/>
                </a:solidFill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</a:rPr>
              <a:t>цих</a:t>
            </a:r>
            <a:r>
              <a:rPr lang="ru-RU" sz="2400" dirty="0" smtClean="0">
                <a:solidFill>
                  <a:schemeClr val="bg1"/>
                </a:solidFill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</a:rPr>
              <a:t>трьох</a:t>
            </a:r>
            <a:r>
              <a:rPr lang="ru-RU" sz="2400" dirty="0" smtClean="0">
                <a:solidFill>
                  <a:schemeClr val="bg1"/>
                </a:solidFill>
              </a:rPr>
              <a:t> осей </a:t>
            </a:r>
            <a:r>
              <a:rPr lang="ru-RU" sz="2400" dirty="0" err="1" smtClean="0">
                <a:solidFill>
                  <a:schemeClr val="bg1"/>
                </a:solidFill>
              </a:rPr>
              <a:t>може</a:t>
            </a:r>
            <a:r>
              <a:rPr lang="ru-RU" sz="2400" dirty="0" smtClean="0">
                <a:solidFill>
                  <a:schemeClr val="bg1"/>
                </a:solidFill>
              </a:rPr>
              <a:t> бути </a:t>
            </a:r>
            <a:r>
              <a:rPr lang="ru-RU" sz="2400" dirty="0" err="1" smtClean="0">
                <a:solidFill>
                  <a:schemeClr val="bg1"/>
                </a:solidFill>
              </a:rPr>
              <a:t>зовсім</a:t>
            </a:r>
            <a:r>
              <a:rPr lang="ru-RU" sz="2400" dirty="0" smtClean="0">
                <a:solidFill>
                  <a:schemeClr val="bg1"/>
                </a:solidFill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</a:rPr>
              <a:t>іншим</a:t>
            </a:r>
            <a:r>
              <a:rPr lang="ru-RU" sz="2400" dirty="0" smtClean="0">
                <a:solidFill>
                  <a:schemeClr val="bg1"/>
                </a:solidFill>
              </a:rPr>
              <a:t>.</a:t>
            </a:r>
          </a:p>
          <a:p>
            <a:r>
              <a:rPr lang="ru-RU" sz="2400" dirty="0" err="1" smtClean="0">
                <a:solidFill>
                  <a:schemeClr val="bg1"/>
                </a:solidFill>
              </a:rPr>
              <a:t>Системи</a:t>
            </a:r>
            <a:r>
              <a:rPr lang="ru-RU" sz="2400" dirty="0" smtClean="0">
                <a:solidFill>
                  <a:schemeClr val="bg1"/>
                </a:solidFill>
              </a:rPr>
              <a:t> координат </a:t>
            </a:r>
            <a:r>
              <a:rPr lang="ru-RU" sz="2400" dirty="0" err="1" smtClean="0">
                <a:solidFill>
                  <a:schemeClr val="bg1"/>
                </a:solidFill>
              </a:rPr>
              <a:t>вищих</a:t>
            </a:r>
            <a:r>
              <a:rPr lang="ru-RU" sz="2400" dirty="0" smtClean="0">
                <a:solidFill>
                  <a:schemeClr val="bg1"/>
                </a:solidFill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</a:rPr>
              <a:t>розмірностей</a:t>
            </a:r>
            <a:r>
              <a:rPr lang="ru-RU" sz="2400" dirty="0" smtClean="0">
                <a:solidFill>
                  <a:schemeClr val="bg1"/>
                </a:solidFill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</a:rPr>
              <a:t>також</a:t>
            </a:r>
            <a:r>
              <a:rPr lang="ru-RU" sz="2400" dirty="0" smtClean="0">
                <a:solidFill>
                  <a:schemeClr val="bg1"/>
                </a:solidFill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</a:rPr>
              <a:t>застосовуються</a:t>
            </a:r>
            <a:r>
              <a:rPr lang="ru-RU" sz="2400" dirty="0" smtClean="0">
                <a:solidFill>
                  <a:schemeClr val="bg1"/>
                </a:solidFill>
              </a:rPr>
              <a:t> (</a:t>
            </a:r>
            <a:r>
              <a:rPr lang="ru-RU" sz="2400" dirty="0" err="1" smtClean="0">
                <a:solidFill>
                  <a:schemeClr val="bg1"/>
                </a:solidFill>
              </a:rPr>
              <a:t>наприклад</a:t>
            </a:r>
            <a:r>
              <a:rPr lang="ru-RU" sz="2400" dirty="0" smtClean="0">
                <a:solidFill>
                  <a:schemeClr val="bg1"/>
                </a:solidFill>
              </a:rPr>
              <a:t>, 4-вимірна система для </a:t>
            </a:r>
            <a:r>
              <a:rPr lang="ru-RU" sz="2400" dirty="0" err="1" smtClean="0">
                <a:solidFill>
                  <a:schemeClr val="bg1"/>
                </a:solidFill>
              </a:rPr>
              <a:t>зображення</a:t>
            </a:r>
            <a:r>
              <a:rPr lang="ru-RU" sz="2400" dirty="0" smtClean="0">
                <a:solidFill>
                  <a:schemeClr val="bg1"/>
                </a:solidFill>
              </a:rPr>
              <a:t> простору-часу в </a:t>
            </a:r>
            <a:r>
              <a:rPr lang="ru-RU" sz="2400" dirty="0" err="1" smtClean="0">
                <a:solidFill>
                  <a:schemeClr val="bg1"/>
                </a:solidFill>
              </a:rPr>
              <a:t>спеціальні</a:t>
            </a:r>
            <a:r>
              <a:rPr lang="ru-RU" sz="2400" dirty="0" smtClean="0">
                <a:solidFill>
                  <a:schemeClr val="bg1"/>
                </a:solidFill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</a:rPr>
              <a:t>теорії</a:t>
            </a:r>
            <a:r>
              <a:rPr lang="ru-RU" sz="2400" dirty="0" smtClean="0">
                <a:solidFill>
                  <a:schemeClr val="bg1"/>
                </a:solidFill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</a:rPr>
              <a:t>відносності</a:t>
            </a:r>
            <a:r>
              <a:rPr lang="ru-RU" sz="2400" dirty="0" smtClean="0">
                <a:solidFill>
                  <a:schemeClr val="bg1"/>
                </a:solidFill>
              </a:rPr>
              <a:t>).</a:t>
            </a:r>
            <a:endParaRPr lang="ru-RU" sz="2400" dirty="0">
              <a:solidFill>
                <a:schemeClr val="bg1"/>
              </a:solidFill>
            </a:endParaRPr>
          </a:p>
        </p:txBody>
      </p:sp>
      <p:pic>
        <p:nvPicPr>
          <p:cNvPr id="21506" name="Picture 2" descr="http://upload.wikimedia.org/wikipedia/uk/thumb/7/7f/Cartesiancoordinates3D.png/350px-Cartesiancoordinates3D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980728"/>
            <a:ext cx="4644008" cy="464400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images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l="12534" r="12534"/>
          <a:stretch>
            <a:fillRect/>
          </a:stretch>
        </p:blipFill>
        <p:spPr>
          <a:xfrm>
            <a:off x="683568" y="980728"/>
            <a:ext cx="4104456" cy="4206240"/>
          </a:xfrm>
        </p:spPr>
      </p:pic>
      <p:sp>
        <p:nvSpPr>
          <p:cNvPr id="6" name="Прямоугольник 5"/>
          <p:cNvSpPr/>
          <p:nvPr/>
        </p:nvSpPr>
        <p:spPr>
          <a:xfrm>
            <a:off x="4967536" y="620688"/>
            <a:ext cx="4176464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000" dirty="0" smtClean="0"/>
              <a:t> Вся моя фізика є лише геометрія .</a:t>
            </a:r>
            <a:br>
              <a:rPr lang="uk-UA" sz="2000" dirty="0" smtClean="0"/>
            </a:br>
            <a:r>
              <a:rPr lang="uk-UA" sz="2000" dirty="0" smtClean="0"/>
              <a:t>  </a:t>
            </a:r>
            <a:r>
              <a:rPr lang="uk-UA" sz="2000" dirty="0"/>
              <a:t> </a:t>
            </a:r>
            <a:r>
              <a:rPr lang="uk-UA" sz="2000" dirty="0" smtClean="0"/>
              <a:t>   Третім моїм правилом було завжди прагнути перемагати скоріше себе , ніж долю ( </a:t>
            </a:r>
            <a:r>
              <a:rPr lang="uk-UA" sz="2000" dirty="0" err="1" smtClean="0"/>
              <a:t>fortune</a:t>
            </a:r>
            <a:r>
              <a:rPr lang="uk-UA" sz="2000" dirty="0" smtClean="0"/>
              <a:t> ), змінювати свої бажання , а не порядок світу і взагалі звикнути до думки , що в повній нашій владі знаходяться лише наші думки і що після того , як ми зробили все можливе з оточуючими нас предметами , те, що нам не вдалося , слід розглядати як щось абсолютно неможливе .</a:t>
            </a:r>
            <a:br>
              <a:rPr lang="uk-UA" sz="2000" dirty="0" smtClean="0"/>
            </a:br>
            <a:r>
              <a:rPr lang="uk-UA" sz="2000" dirty="0" smtClean="0"/>
              <a:t>  Вже краще зовсім не подумувати про відшукання яких би то не було істин , ніж робити це без всякого методу</a:t>
            </a:r>
            <a:endParaRPr lang="ru-RU" sz="20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0" y="0"/>
            <a:ext cx="9144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 smtClean="0"/>
              <a:t>  Здоровий глузд здається єдиною річчю , яка у всьому світі розподілена рівномірно - ніхто не хоче його більше , ніж у нього є .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0" y="5589240"/>
            <a:ext cx="493204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 smtClean="0"/>
              <a:t> </a:t>
            </a:r>
            <a:r>
              <a:rPr lang="uk-UA" sz="2000" dirty="0" smtClean="0"/>
              <a:t> У однієї людини найчастіше більше шансів зробити відкриття , ніж у кількох , що займаються однією проблемою .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843808" y="0"/>
            <a:ext cx="6300192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300" dirty="0" err="1" smtClean="0">
                <a:solidFill>
                  <a:schemeClr val="bg1"/>
                </a:solidFill>
              </a:rPr>
              <a:t>Тривалий</a:t>
            </a:r>
            <a:r>
              <a:rPr lang="ru-RU" sz="2300" dirty="0" smtClean="0">
                <a:solidFill>
                  <a:schemeClr val="bg1"/>
                </a:solidFill>
              </a:rPr>
              <a:t> час, як </a:t>
            </a:r>
            <a:r>
              <a:rPr lang="ru-RU" sz="2300" dirty="0" err="1" smtClean="0">
                <a:solidFill>
                  <a:schemeClr val="bg1"/>
                </a:solidFill>
              </a:rPr>
              <a:t>відомо</a:t>
            </a:r>
            <a:r>
              <a:rPr lang="ru-RU" sz="2300" dirty="0" smtClean="0">
                <a:solidFill>
                  <a:schemeClr val="bg1"/>
                </a:solidFill>
              </a:rPr>
              <a:t>, </a:t>
            </a:r>
            <a:r>
              <a:rPr lang="ru-RU" sz="2300" dirty="0" err="1" smtClean="0">
                <a:solidFill>
                  <a:schemeClr val="bg1"/>
                </a:solidFill>
              </a:rPr>
              <a:t>діяльність</a:t>
            </a:r>
            <a:r>
              <a:rPr lang="ru-RU" sz="2300" dirty="0" smtClean="0">
                <a:solidFill>
                  <a:schemeClr val="bg1"/>
                </a:solidFill>
              </a:rPr>
              <a:t> </a:t>
            </a:r>
            <a:r>
              <a:rPr lang="ru-RU" sz="2300" dirty="0" err="1" smtClean="0">
                <a:solidFill>
                  <a:schemeClr val="bg1"/>
                </a:solidFill>
              </a:rPr>
              <a:t>зі</a:t>
            </a:r>
            <a:r>
              <a:rPr lang="ru-RU" sz="2300" dirty="0" smtClean="0">
                <a:solidFill>
                  <a:schemeClr val="bg1"/>
                </a:solidFill>
              </a:rPr>
              <a:t> </a:t>
            </a:r>
            <a:r>
              <a:rPr lang="ru-RU" sz="2300" dirty="0" err="1" smtClean="0">
                <a:solidFill>
                  <a:schemeClr val="bg1"/>
                </a:solidFill>
              </a:rPr>
              <a:t>сприйняття</a:t>
            </a:r>
            <a:r>
              <a:rPr lang="ru-RU" sz="2300" dirty="0" smtClean="0">
                <a:solidFill>
                  <a:schemeClr val="bg1"/>
                </a:solidFill>
              </a:rPr>
              <a:t> </a:t>
            </a:r>
            <a:r>
              <a:rPr lang="ru-RU" sz="2300" dirty="0" err="1" smtClean="0">
                <a:solidFill>
                  <a:schemeClr val="bg1"/>
                </a:solidFill>
              </a:rPr>
              <a:t>і</a:t>
            </a:r>
            <a:r>
              <a:rPr lang="ru-RU" sz="2300" dirty="0" smtClean="0">
                <a:solidFill>
                  <a:schemeClr val="bg1"/>
                </a:solidFill>
              </a:rPr>
              <a:t> </a:t>
            </a:r>
            <a:r>
              <a:rPr lang="ru-RU" sz="2300" dirty="0" err="1" smtClean="0">
                <a:solidFill>
                  <a:schemeClr val="bg1"/>
                </a:solidFill>
              </a:rPr>
              <a:t>оброблення</a:t>
            </a:r>
            <a:r>
              <a:rPr lang="ru-RU" sz="2300" dirty="0" smtClean="0">
                <a:solidFill>
                  <a:schemeClr val="bg1"/>
                </a:solidFill>
              </a:rPr>
              <a:t> </a:t>
            </a:r>
            <a:r>
              <a:rPr lang="ru-RU" sz="2300" dirty="0" err="1" smtClean="0">
                <a:solidFill>
                  <a:schemeClr val="bg1"/>
                </a:solidFill>
              </a:rPr>
              <a:t>психічної</a:t>
            </a:r>
            <a:r>
              <a:rPr lang="ru-RU" sz="2300" dirty="0" smtClean="0">
                <a:solidFill>
                  <a:schemeClr val="bg1"/>
                </a:solidFill>
              </a:rPr>
              <a:t> </a:t>
            </a:r>
            <a:r>
              <a:rPr lang="ru-RU" sz="2300" dirty="0" err="1" smtClean="0">
                <a:solidFill>
                  <a:schemeClr val="bg1"/>
                </a:solidFill>
              </a:rPr>
              <a:t>інформації</a:t>
            </a:r>
            <a:r>
              <a:rPr lang="ru-RU" sz="2300" dirty="0" smtClean="0">
                <a:solidFill>
                  <a:schemeClr val="bg1"/>
                </a:solidFill>
              </a:rPr>
              <a:t> </a:t>
            </a:r>
            <a:r>
              <a:rPr lang="ru-RU" sz="2300" dirty="0" err="1" smtClean="0">
                <a:solidFill>
                  <a:schemeClr val="bg1"/>
                </a:solidFill>
              </a:rPr>
              <a:t>вважалася</a:t>
            </a:r>
            <a:r>
              <a:rPr lang="ru-RU" sz="2300" dirty="0" smtClean="0">
                <a:solidFill>
                  <a:schemeClr val="bg1"/>
                </a:solidFill>
              </a:rPr>
              <a:t> справою </a:t>
            </a:r>
            <a:r>
              <a:rPr lang="ru-RU" sz="2300" dirty="0" err="1" smtClean="0">
                <a:solidFill>
                  <a:schemeClr val="bg1"/>
                </a:solidFill>
              </a:rPr>
              <a:t>душі</a:t>
            </a:r>
            <a:r>
              <a:rPr lang="ru-RU" sz="2300" dirty="0" smtClean="0">
                <a:solidFill>
                  <a:schemeClr val="bg1"/>
                </a:solidFill>
              </a:rPr>
              <a:t> як особливого агента, </a:t>
            </a:r>
            <a:r>
              <a:rPr lang="ru-RU" sz="2300" dirty="0" err="1" smtClean="0">
                <a:solidFill>
                  <a:schemeClr val="bg1"/>
                </a:solidFill>
              </a:rPr>
              <a:t>що</a:t>
            </a:r>
            <a:r>
              <a:rPr lang="ru-RU" sz="2300" dirty="0" smtClean="0">
                <a:solidFill>
                  <a:schemeClr val="bg1"/>
                </a:solidFill>
              </a:rPr>
              <a:t> </a:t>
            </a:r>
            <a:r>
              <a:rPr lang="ru-RU" sz="2300" dirty="0" err="1" smtClean="0">
                <a:solidFill>
                  <a:schemeClr val="bg1"/>
                </a:solidFill>
              </a:rPr>
              <a:t>черпає</a:t>
            </a:r>
            <a:r>
              <a:rPr lang="ru-RU" sz="2300" dirty="0" smtClean="0">
                <a:solidFill>
                  <a:schemeClr val="bg1"/>
                </a:solidFill>
              </a:rPr>
              <a:t> </a:t>
            </a:r>
            <a:r>
              <a:rPr lang="ru-RU" sz="2300" dirty="0" err="1" smtClean="0">
                <a:solidFill>
                  <a:schemeClr val="bg1"/>
                </a:solidFill>
              </a:rPr>
              <a:t>енергію</a:t>
            </a:r>
            <a:r>
              <a:rPr lang="ru-RU" sz="2300" dirty="0" smtClean="0">
                <a:solidFill>
                  <a:schemeClr val="bg1"/>
                </a:solidFill>
              </a:rPr>
              <a:t> за межами </a:t>
            </a:r>
            <a:r>
              <a:rPr lang="ru-RU" sz="2300" dirty="0" err="1" smtClean="0">
                <a:solidFill>
                  <a:schemeClr val="bg1"/>
                </a:solidFill>
              </a:rPr>
              <a:t>речового</a:t>
            </a:r>
            <a:r>
              <a:rPr lang="ru-RU" sz="2300" dirty="0" smtClean="0">
                <a:solidFill>
                  <a:schemeClr val="bg1"/>
                </a:solidFill>
              </a:rPr>
              <a:t>, земного </a:t>
            </a:r>
            <a:r>
              <a:rPr lang="ru-RU" sz="2300" dirty="0" err="1" smtClean="0">
                <a:solidFill>
                  <a:schemeClr val="bg1"/>
                </a:solidFill>
              </a:rPr>
              <a:t>світу</a:t>
            </a:r>
            <a:r>
              <a:rPr lang="ru-RU" sz="2300" dirty="0" smtClean="0">
                <a:solidFill>
                  <a:schemeClr val="bg1"/>
                </a:solidFill>
              </a:rPr>
              <a:t>. Першим заявив </a:t>
            </a:r>
            <a:r>
              <a:rPr lang="ru-RU" sz="2300" dirty="0" err="1" smtClean="0">
                <a:solidFill>
                  <a:schemeClr val="bg1"/>
                </a:solidFill>
              </a:rPr>
              <a:t>іншу</a:t>
            </a:r>
            <a:r>
              <a:rPr lang="ru-RU" sz="2300" dirty="0" smtClean="0">
                <a:solidFill>
                  <a:schemeClr val="bg1"/>
                </a:solidFill>
              </a:rPr>
              <a:t> </a:t>
            </a:r>
            <a:r>
              <a:rPr lang="ru-RU" sz="2300" dirty="0" err="1" smtClean="0">
                <a:solidFill>
                  <a:schemeClr val="bg1"/>
                </a:solidFill>
              </a:rPr>
              <a:t>позицію</a:t>
            </a:r>
            <a:r>
              <a:rPr lang="ru-RU" sz="2300" dirty="0" smtClean="0">
                <a:solidFill>
                  <a:schemeClr val="bg1"/>
                </a:solidFill>
              </a:rPr>
              <a:t> </a:t>
            </a:r>
            <a:r>
              <a:rPr lang="ru-RU" sz="2300" dirty="0" err="1" smtClean="0">
                <a:solidFill>
                  <a:schemeClr val="bg1"/>
                </a:solidFill>
              </a:rPr>
              <a:t>представник</a:t>
            </a:r>
            <a:r>
              <a:rPr lang="ru-RU" sz="2300" dirty="0" smtClean="0">
                <a:solidFill>
                  <a:schemeClr val="bg1"/>
                </a:solidFill>
              </a:rPr>
              <a:t> </a:t>
            </a:r>
            <a:r>
              <a:rPr lang="ru-RU" sz="2300" dirty="0" err="1" smtClean="0">
                <a:solidFill>
                  <a:schemeClr val="bg1"/>
                </a:solidFill>
              </a:rPr>
              <a:t>епохи</a:t>
            </a:r>
            <a:r>
              <a:rPr lang="ru-RU" sz="2300" dirty="0" smtClean="0">
                <a:solidFill>
                  <a:schemeClr val="bg1"/>
                </a:solidFill>
              </a:rPr>
              <a:t> </a:t>
            </a:r>
            <a:r>
              <a:rPr lang="ru-RU" sz="2300" dirty="0" err="1" smtClean="0">
                <a:solidFill>
                  <a:schemeClr val="bg1"/>
                </a:solidFill>
              </a:rPr>
              <a:t>Просвітництва</a:t>
            </a:r>
            <a:r>
              <a:rPr lang="ru-RU" sz="2300" dirty="0" smtClean="0">
                <a:solidFill>
                  <a:schemeClr val="bg1"/>
                </a:solidFill>
              </a:rPr>
              <a:t>, </a:t>
            </a:r>
            <a:r>
              <a:rPr lang="ru-RU" sz="2300" dirty="0" err="1" smtClean="0">
                <a:solidFill>
                  <a:schemeClr val="bg1"/>
                </a:solidFill>
              </a:rPr>
              <a:t>французький</a:t>
            </a:r>
            <a:r>
              <a:rPr lang="ru-RU" sz="2300" dirty="0" smtClean="0">
                <a:solidFill>
                  <a:schemeClr val="bg1"/>
                </a:solidFill>
              </a:rPr>
              <a:t> </a:t>
            </a:r>
            <a:r>
              <a:rPr lang="ru-RU" sz="2300" dirty="0" err="1" smtClean="0">
                <a:solidFill>
                  <a:schemeClr val="bg1"/>
                </a:solidFill>
              </a:rPr>
              <a:t>філософ</a:t>
            </a:r>
            <a:r>
              <a:rPr lang="ru-RU" sz="2300" dirty="0" smtClean="0">
                <a:solidFill>
                  <a:schemeClr val="bg1"/>
                </a:solidFill>
              </a:rPr>
              <a:t>, математик, </a:t>
            </a:r>
            <a:r>
              <a:rPr lang="ru-RU" sz="2300" dirty="0" err="1" smtClean="0">
                <a:solidFill>
                  <a:schemeClr val="bg1"/>
                </a:solidFill>
              </a:rPr>
              <a:t>природознавець</a:t>
            </a:r>
            <a:r>
              <a:rPr lang="ru-RU" sz="2300" dirty="0" smtClean="0">
                <a:solidFill>
                  <a:schemeClr val="bg1"/>
                </a:solidFill>
              </a:rPr>
              <a:t> Рене Декарт (1596-1680), </a:t>
            </a:r>
            <a:r>
              <a:rPr lang="ru-RU" sz="2300" dirty="0" err="1" smtClean="0">
                <a:solidFill>
                  <a:schemeClr val="bg1"/>
                </a:solidFill>
              </a:rPr>
              <a:t>доводячи</a:t>
            </a:r>
            <a:r>
              <a:rPr lang="ru-RU" sz="2300" dirty="0" smtClean="0">
                <a:solidFill>
                  <a:schemeClr val="bg1"/>
                </a:solidFill>
              </a:rPr>
              <a:t>, </a:t>
            </a:r>
            <a:r>
              <a:rPr lang="ru-RU" sz="2300" dirty="0" err="1" smtClean="0">
                <a:solidFill>
                  <a:schemeClr val="bg1"/>
                </a:solidFill>
              </a:rPr>
              <a:t>що</a:t>
            </a:r>
            <a:r>
              <a:rPr lang="ru-RU" sz="2300" dirty="0" smtClean="0">
                <a:solidFill>
                  <a:schemeClr val="bg1"/>
                </a:solidFill>
              </a:rPr>
              <a:t> </a:t>
            </a:r>
            <a:r>
              <a:rPr lang="ru-RU" sz="2300" dirty="0" err="1" smtClean="0">
                <a:solidFill>
                  <a:schemeClr val="bg1"/>
                </a:solidFill>
              </a:rPr>
              <a:t>тіло</a:t>
            </a:r>
            <a:r>
              <a:rPr lang="ru-RU" sz="2300" dirty="0" smtClean="0">
                <a:solidFill>
                  <a:schemeClr val="bg1"/>
                </a:solidFill>
              </a:rPr>
              <a:t> </a:t>
            </a:r>
            <a:r>
              <a:rPr lang="ru-RU" sz="2300" dirty="0" err="1" smtClean="0">
                <a:solidFill>
                  <a:schemeClr val="bg1"/>
                </a:solidFill>
              </a:rPr>
              <a:t>і</a:t>
            </a:r>
            <a:r>
              <a:rPr lang="ru-RU" sz="2300" dirty="0" smtClean="0">
                <a:solidFill>
                  <a:schemeClr val="bg1"/>
                </a:solidFill>
              </a:rPr>
              <a:t> без </a:t>
            </a:r>
            <a:r>
              <a:rPr lang="ru-RU" sz="2300" dirty="0" err="1" smtClean="0">
                <a:solidFill>
                  <a:schemeClr val="bg1"/>
                </a:solidFill>
              </a:rPr>
              <a:t>душі</a:t>
            </a:r>
            <a:r>
              <a:rPr lang="ru-RU" sz="2300" dirty="0" smtClean="0">
                <a:solidFill>
                  <a:schemeClr val="bg1"/>
                </a:solidFill>
              </a:rPr>
              <a:t> </a:t>
            </a:r>
            <a:r>
              <a:rPr lang="ru-RU" sz="2300" dirty="0" err="1" smtClean="0">
                <a:solidFill>
                  <a:schemeClr val="bg1"/>
                </a:solidFill>
              </a:rPr>
              <a:t>здатне</a:t>
            </a:r>
            <a:r>
              <a:rPr lang="ru-RU" sz="2300" dirty="0" smtClean="0">
                <a:solidFill>
                  <a:schemeClr val="bg1"/>
                </a:solidFill>
              </a:rPr>
              <a:t> </a:t>
            </a:r>
            <a:r>
              <a:rPr lang="ru-RU" sz="2300" dirty="0" err="1" smtClean="0">
                <a:solidFill>
                  <a:schemeClr val="bg1"/>
                </a:solidFill>
              </a:rPr>
              <a:t>успішно</a:t>
            </a:r>
            <a:r>
              <a:rPr lang="ru-RU" sz="2300" dirty="0" smtClean="0">
                <a:solidFill>
                  <a:schemeClr val="bg1"/>
                </a:solidFill>
              </a:rPr>
              <a:t> </a:t>
            </a:r>
            <a:r>
              <a:rPr lang="ru-RU" sz="2300" dirty="0" err="1" smtClean="0">
                <a:solidFill>
                  <a:schemeClr val="bg1"/>
                </a:solidFill>
              </a:rPr>
              <a:t>справлятися</a:t>
            </a:r>
            <a:r>
              <a:rPr lang="ru-RU" sz="2300" dirty="0" smtClean="0">
                <a:solidFill>
                  <a:schemeClr val="bg1"/>
                </a:solidFill>
              </a:rPr>
              <a:t> </a:t>
            </a:r>
            <a:r>
              <a:rPr lang="ru-RU" sz="2300" dirty="0" err="1" smtClean="0">
                <a:solidFill>
                  <a:schemeClr val="bg1"/>
                </a:solidFill>
              </a:rPr>
              <a:t>з</a:t>
            </a:r>
            <a:r>
              <a:rPr lang="ru-RU" sz="2300" dirty="0" smtClean="0">
                <a:solidFill>
                  <a:schemeClr val="bg1"/>
                </a:solidFill>
              </a:rPr>
              <a:t> </a:t>
            </a:r>
            <a:r>
              <a:rPr lang="ru-RU" sz="2300" dirty="0" err="1" smtClean="0">
                <a:solidFill>
                  <a:schemeClr val="bg1"/>
                </a:solidFill>
              </a:rPr>
              <a:t>цим</a:t>
            </a:r>
            <a:r>
              <a:rPr lang="ru-RU" sz="2300" dirty="0" smtClean="0">
                <a:solidFill>
                  <a:schemeClr val="bg1"/>
                </a:solidFill>
              </a:rPr>
              <a:t> </a:t>
            </a:r>
            <a:r>
              <a:rPr lang="ru-RU" sz="2300" dirty="0" err="1" smtClean="0">
                <a:solidFill>
                  <a:schemeClr val="bg1"/>
                </a:solidFill>
              </a:rPr>
              <a:t>завданням</a:t>
            </a:r>
            <a:r>
              <a:rPr lang="ru-RU" sz="2300" dirty="0" smtClean="0">
                <a:solidFill>
                  <a:schemeClr val="bg1"/>
                </a:solidFill>
              </a:rPr>
              <a:t>. Таким </a:t>
            </a:r>
            <a:r>
              <a:rPr lang="ru-RU" sz="2300" dirty="0" err="1" smtClean="0">
                <a:solidFill>
                  <a:schemeClr val="bg1"/>
                </a:solidFill>
              </a:rPr>
              <a:t>міркуванням</a:t>
            </a:r>
            <a:r>
              <a:rPr lang="ru-RU" sz="2300" dirty="0" smtClean="0">
                <a:solidFill>
                  <a:schemeClr val="bg1"/>
                </a:solidFill>
              </a:rPr>
              <a:t> </a:t>
            </a:r>
            <a:r>
              <a:rPr lang="ru-RU" sz="2300" dirty="0" err="1" smtClean="0">
                <a:solidFill>
                  <a:schemeClr val="bg1"/>
                </a:solidFill>
              </a:rPr>
              <a:t>він</a:t>
            </a:r>
            <a:r>
              <a:rPr lang="ru-RU" sz="2300" dirty="0" smtClean="0">
                <a:solidFill>
                  <a:schemeClr val="bg1"/>
                </a:solidFill>
              </a:rPr>
              <a:t> не </a:t>
            </a:r>
            <a:r>
              <a:rPr lang="ru-RU" sz="2300" dirty="0" err="1" smtClean="0">
                <a:solidFill>
                  <a:schemeClr val="bg1"/>
                </a:solidFill>
              </a:rPr>
              <a:t>тільки</a:t>
            </a:r>
            <a:r>
              <a:rPr lang="ru-RU" sz="2300" dirty="0" smtClean="0">
                <a:solidFill>
                  <a:schemeClr val="bg1"/>
                </a:solidFill>
              </a:rPr>
              <a:t> </a:t>
            </a:r>
            <a:r>
              <a:rPr lang="ru-RU" sz="2300" dirty="0" err="1" smtClean="0">
                <a:solidFill>
                  <a:schemeClr val="bg1"/>
                </a:solidFill>
              </a:rPr>
              <a:t>не</a:t>
            </a:r>
            <a:r>
              <a:rPr lang="ru-RU" sz="2300" dirty="0" smtClean="0">
                <a:solidFill>
                  <a:schemeClr val="bg1"/>
                </a:solidFill>
              </a:rPr>
              <a:t> </a:t>
            </a:r>
            <a:r>
              <a:rPr lang="ru-RU" sz="2300" dirty="0" err="1" smtClean="0">
                <a:solidFill>
                  <a:schemeClr val="bg1"/>
                </a:solidFill>
              </a:rPr>
              <a:t>позбавляв</a:t>
            </a:r>
            <a:r>
              <a:rPr lang="ru-RU" sz="2300" dirty="0" smtClean="0">
                <a:solidFill>
                  <a:schemeClr val="bg1"/>
                </a:solidFill>
              </a:rPr>
              <a:t> душу </a:t>
            </a:r>
            <a:r>
              <a:rPr lang="ru-RU" sz="2300" dirty="0" err="1" smtClean="0">
                <a:solidFill>
                  <a:schemeClr val="bg1"/>
                </a:solidFill>
              </a:rPr>
              <a:t>панівної</a:t>
            </a:r>
            <a:r>
              <a:rPr lang="ru-RU" sz="2300" dirty="0" smtClean="0">
                <a:solidFill>
                  <a:schemeClr val="bg1"/>
                </a:solidFill>
              </a:rPr>
              <a:t> </a:t>
            </a:r>
            <a:r>
              <a:rPr lang="ru-RU" sz="2300" dirty="0" err="1" smtClean="0">
                <a:solidFill>
                  <a:schemeClr val="bg1"/>
                </a:solidFill>
              </a:rPr>
              <a:t>ролі</a:t>
            </a:r>
            <a:r>
              <a:rPr lang="ru-RU" sz="2300" dirty="0" smtClean="0">
                <a:solidFill>
                  <a:schemeClr val="bg1"/>
                </a:solidFill>
              </a:rPr>
              <a:t> у </a:t>
            </a:r>
            <a:r>
              <a:rPr lang="ru-RU" sz="2300" dirty="0" err="1" smtClean="0">
                <a:solidFill>
                  <a:schemeClr val="bg1"/>
                </a:solidFill>
              </a:rPr>
              <a:t>Всесвіті</a:t>
            </a:r>
            <a:r>
              <a:rPr lang="ru-RU" sz="2300" dirty="0" smtClean="0">
                <a:solidFill>
                  <a:schemeClr val="bg1"/>
                </a:solidFill>
              </a:rPr>
              <a:t>, а </a:t>
            </a:r>
            <a:r>
              <a:rPr lang="ru-RU" sz="2300" dirty="0" err="1" smtClean="0">
                <a:solidFill>
                  <a:schemeClr val="bg1"/>
                </a:solidFill>
              </a:rPr>
              <a:t>підносив</a:t>
            </a:r>
            <a:r>
              <a:rPr lang="ru-RU" sz="2300" dirty="0" smtClean="0">
                <a:solidFill>
                  <a:schemeClr val="bg1"/>
                </a:solidFill>
              </a:rPr>
              <a:t> </a:t>
            </a:r>
            <a:r>
              <a:rPr lang="ru-RU" sz="2300" dirty="0" err="1" smtClean="0">
                <a:solidFill>
                  <a:schemeClr val="bg1"/>
                </a:solidFill>
              </a:rPr>
              <a:t>її</a:t>
            </a:r>
            <a:r>
              <a:rPr lang="ru-RU" sz="2300" dirty="0" smtClean="0">
                <a:solidFill>
                  <a:schemeClr val="bg1"/>
                </a:solidFill>
              </a:rPr>
              <a:t> до </a:t>
            </a:r>
            <a:r>
              <a:rPr lang="ru-RU" sz="2300" dirty="0" err="1" smtClean="0">
                <a:solidFill>
                  <a:schemeClr val="bg1"/>
                </a:solidFill>
              </a:rPr>
              <a:t>рівня</a:t>
            </a:r>
            <a:r>
              <a:rPr lang="ru-RU" sz="2300" dirty="0" smtClean="0">
                <a:solidFill>
                  <a:schemeClr val="bg1"/>
                </a:solidFill>
              </a:rPr>
              <a:t> </a:t>
            </a:r>
            <a:r>
              <a:rPr lang="ru-RU" sz="2300" dirty="0" err="1" smtClean="0">
                <a:solidFill>
                  <a:schemeClr val="bg1"/>
                </a:solidFill>
              </a:rPr>
              <a:t>субстанції</a:t>
            </a:r>
            <a:r>
              <a:rPr lang="ru-RU" sz="2300" dirty="0" smtClean="0">
                <a:solidFill>
                  <a:schemeClr val="bg1"/>
                </a:solidFill>
              </a:rPr>
              <a:t> (</a:t>
            </a:r>
            <a:r>
              <a:rPr lang="ru-RU" sz="2300" dirty="0" err="1" smtClean="0">
                <a:solidFill>
                  <a:schemeClr val="bg1"/>
                </a:solidFill>
              </a:rPr>
              <a:t>сутності</a:t>
            </a:r>
            <a:r>
              <a:rPr lang="ru-RU" sz="2300" dirty="0" smtClean="0">
                <a:solidFill>
                  <a:schemeClr val="bg1"/>
                </a:solidFill>
              </a:rPr>
              <a:t>, </a:t>
            </a:r>
            <a:r>
              <a:rPr lang="ru-RU" sz="2300" dirty="0" err="1" smtClean="0">
                <a:solidFill>
                  <a:schemeClr val="bg1"/>
                </a:solidFill>
              </a:rPr>
              <a:t>що</a:t>
            </a:r>
            <a:r>
              <a:rPr lang="ru-RU" sz="2300" dirty="0" smtClean="0">
                <a:solidFill>
                  <a:schemeClr val="bg1"/>
                </a:solidFill>
              </a:rPr>
              <a:t> не </a:t>
            </a:r>
            <a:r>
              <a:rPr lang="ru-RU" sz="2300" dirty="0" err="1" smtClean="0">
                <a:solidFill>
                  <a:schemeClr val="bg1"/>
                </a:solidFill>
              </a:rPr>
              <a:t>залежить</a:t>
            </a:r>
            <a:r>
              <a:rPr lang="ru-RU" sz="2300" dirty="0" smtClean="0">
                <a:solidFill>
                  <a:schemeClr val="bg1"/>
                </a:solidFill>
              </a:rPr>
              <a:t> </a:t>
            </a:r>
            <a:r>
              <a:rPr lang="ru-RU" sz="2300" dirty="0" err="1" smtClean="0">
                <a:solidFill>
                  <a:schemeClr val="bg1"/>
                </a:solidFill>
              </a:rPr>
              <a:t>ні</a:t>
            </a:r>
            <a:r>
              <a:rPr lang="ru-RU" sz="2300" dirty="0" smtClean="0">
                <a:solidFill>
                  <a:schemeClr val="bg1"/>
                </a:solidFill>
              </a:rPr>
              <a:t> </a:t>
            </a:r>
            <a:r>
              <a:rPr lang="ru-RU" sz="2300" dirty="0" err="1" smtClean="0">
                <a:solidFill>
                  <a:schemeClr val="bg1"/>
                </a:solidFill>
              </a:rPr>
              <a:t>від</a:t>
            </a:r>
            <a:r>
              <a:rPr lang="ru-RU" sz="2300" dirty="0" smtClean="0">
                <a:solidFill>
                  <a:schemeClr val="bg1"/>
                </a:solidFill>
              </a:rPr>
              <a:t> </a:t>
            </a:r>
            <a:r>
              <a:rPr lang="ru-RU" sz="2300" dirty="0" err="1" smtClean="0">
                <a:solidFill>
                  <a:schemeClr val="bg1"/>
                </a:solidFill>
              </a:rPr>
              <a:t>чого</a:t>
            </a:r>
            <a:r>
              <a:rPr lang="ru-RU" sz="2300" dirty="0" smtClean="0">
                <a:solidFill>
                  <a:schemeClr val="bg1"/>
                </a:solidFill>
              </a:rPr>
              <a:t>), </a:t>
            </a:r>
            <a:r>
              <a:rPr lang="ru-RU" sz="2300" dirty="0" err="1" smtClean="0">
                <a:solidFill>
                  <a:schemeClr val="bg1"/>
                </a:solidFill>
              </a:rPr>
              <a:t>рівноправної</a:t>
            </a:r>
            <a:r>
              <a:rPr lang="ru-RU" sz="2300" dirty="0" smtClean="0">
                <a:solidFill>
                  <a:schemeClr val="bg1"/>
                </a:solidFill>
              </a:rPr>
              <a:t> </a:t>
            </a:r>
            <a:r>
              <a:rPr lang="ru-RU" sz="2300" dirty="0" err="1" smtClean="0">
                <a:solidFill>
                  <a:schemeClr val="bg1"/>
                </a:solidFill>
              </a:rPr>
              <a:t>з</a:t>
            </a:r>
            <a:r>
              <a:rPr lang="ru-RU" sz="2300" dirty="0" smtClean="0">
                <a:solidFill>
                  <a:schemeClr val="bg1"/>
                </a:solidFill>
              </a:rPr>
              <a:t> великою </a:t>
            </a:r>
            <a:r>
              <a:rPr lang="ru-RU" sz="2300" dirty="0" err="1" smtClean="0">
                <a:solidFill>
                  <a:schemeClr val="bg1"/>
                </a:solidFill>
              </a:rPr>
              <a:t>субстанцією</a:t>
            </a:r>
            <a:r>
              <a:rPr lang="ru-RU" sz="2300" dirty="0" smtClean="0">
                <a:solidFill>
                  <a:schemeClr val="bg1"/>
                </a:solidFill>
              </a:rPr>
              <a:t> </a:t>
            </a:r>
            <a:r>
              <a:rPr lang="ru-RU" sz="2300" dirty="0" err="1" smtClean="0">
                <a:solidFill>
                  <a:schemeClr val="bg1"/>
                </a:solidFill>
              </a:rPr>
              <a:t>природи</a:t>
            </a:r>
            <a:r>
              <a:rPr lang="ru-RU" sz="2300" dirty="0" smtClean="0">
                <a:solidFill>
                  <a:schemeClr val="bg1"/>
                </a:solidFill>
              </a:rPr>
              <a:t>. Душа, за </a:t>
            </a:r>
            <a:r>
              <a:rPr lang="ru-RU" sz="2300" dirty="0" err="1" smtClean="0">
                <a:solidFill>
                  <a:schemeClr val="bg1"/>
                </a:solidFill>
              </a:rPr>
              <a:t>його</a:t>
            </a:r>
            <a:r>
              <a:rPr lang="ru-RU" sz="2300" dirty="0" smtClean="0">
                <a:solidFill>
                  <a:schemeClr val="bg1"/>
                </a:solidFill>
              </a:rPr>
              <a:t> </a:t>
            </a:r>
            <a:r>
              <a:rPr lang="ru-RU" sz="2300" dirty="0" err="1" smtClean="0">
                <a:solidFill>
                  <a:schemeClr val="bg1"/>
                </a:solidFill>
              </a:rPr>
              <a:t>уявленнями</a:t>
            </a:r>
            <a:r>
              <a:rPr lang="ru-RU" sz="2300" dirty="0" smtClean="0">
                <a:solidFill>
                  <a:schemeClr val="bg1"/>
                </a:solidFill>
              </a:rPr>
              <a:t>, повинна </a:t>
            </a:r>
            <a:r>
              <a:rPr lang="ru-RU" sz="2300" dirty="0" err="1" smtClean="0">
                <a:solidFill>
                  <a:schemeClr val="bg1"/>
                </a:solidFill>
              </a:rPr>
              <a:t>мати</a:t>
            </a:r>
            <a:r>
              <a:rPr lang="ru-RU" sz="2300" dirty="0" smtClean="0">
                <a:solidFill>
                  <a:schemeClr val="bg1"/>
                </a:solidFill>
              </a:rPr>
              <a:t> </a:t>
            </a:r>
            <a:r>
              <a:rPr lang="ru-RU" sz="2300" dirty="0" err="1" smtClean="0">
                <a:solidFill>
                  <a:schemeClr val="bg1"/>
                </a:solidFill>
              </a:rPr>
              <a:t>пряме</a:t>
            </a:r>
            <a:r>
              <a:rPr lang="ru-RU" sz="2300" dirty="0" smtClean="0">
                <a:solidFill>
                  <a:schemeClr val="bg1"/>
                </a:solidFill>
              </a:rPr>
              <a:t> </a:t>
            </a:r>
            <a:r>
              <a:rPr lang="ru-RU" sz="2300" dirty="0" err="1" smtClean="0">
                <a:solidFill>
                  <a:schemeClr val="bg1"/>
                </a:solidFill>
              </a:rPr>
              <a:t>і</a:t>
            </a:r>
            <a:r>
              <a:rPr lang="ru-RU" sz="2300" dirty="0" smtClean="0">
                <a:solidFill>
                  <a:schemeClr val="bg1"/>
                </a:solidFill>
              </a:rPr>
              <a:t> </a:t>
            </a:r>
            <a:r>
              <a:rPr lang="ru-RU" sz="2300" dirty="0" err="1" smtClean="0">
                <a:solidFill>
                  <a:schemeClr val="bg1"/>
                </a:solidFill>
              </a:rPr>
              <a:t>достовірне</a:t>
            </a:r>
            <a:r>
              <a:rPr lang="ru-RU" sz="2300" dirty="0" smtClean="0">
                <a:solidFill>
                  <a:schemeClr val="bg1"/>
                </a:solidFill>
              </a:rPr>
              <a:t> </a:t>
            </a:r>
            <a:r>
              <a:rPr lang="ru-RU" sz="2300" dirty="0" err="1" smtClean="0">
                <a:solidFill>
                  <a:schemeClr val="bg1"/>
                </a:solidFill>
              </a:rPr>
              <a:t>знання</a:t>
            </a:r>
            <a:r>
              <a:rPr lang="ru-RU" sz="2300" dirty="0" smtClean="0">
                <a:solidFill>
                  <a:schemeClr val="bg1"/>
                </a:solidFill>
              </a:rPr>
              <a:t> про </a:t>
            </a:r>
            <a:r>
              <a:rPr lang="ru-RU" sz="2300" dirty="0" err="1" smtClean="0">
                <a:solidFill>
                  <a:schemeClr val="bg1"/>
                </a:solidFill>
              </a:rPr>
              <a:t>невидимі</a:t>
            </a:r>
            <a:r>
              <a:rPr lang="ru-RU" sz="2300" dirty="0" smtClean="0">
                <a:solidFill>
                  <a:schemeClr val="bg1"/>
                </a:solidFill>
              </a:rPr>
              <a:t> </a:t>
            </a:r>
            <a:r>
              <a:rPr lang="ru-RU" sz="2300" dirty="0" err="1" smtClean="0">
                <a:solidFill>
                  <a:schemeClr val="bg1"/>
                </a:solidFill>
              </a:rPr>
              <a:t>ні</a:t>
            </a:r>
            <a:r>
              <a:rPr lang="ru-RU" sz="2300" dirty="0" smtClean="0">
                <a:solidFill>
                  <a:schemeClr val="bg1"/>
                </a:solidFill>
              </a:rPr>
              <a:t> для кого </a:t>
            </a:r>
            <a:r>
              <a:rPr lang="ru-RU" sz="2300" dirty="0" err="1" smtClean="0">
                <a:solidFill>
                  <a:schemeClr val="bg1"/>
                </a:solidFill>
              </a:rPr>
              <a:t>власні</a:t>
            </a:r>
            <a:r>
              <a:rPr lang="ru-RU" sz="2300" dirty="0" smtClean="0">
                <a:solidFill>
                  <a:schemeClr val="bg1"/>
                </a:solidFill>
              </a:rPr>
              <a:t> </a:t>
            </a:r>
            <a:r>
              <a:rPr lang="ru-RU" sz="2300" dirty="0" err="1" smtClean="0">
                <a:solidFill>
                  <a:schemeClr val="bg1"/>
                </a:solidFill>
              </a:rPr>
              <a:t>акти</a:t>
            </a:r>
            <a:r>
              <a:rPr lang="ru-RU" sz="2300" dirty="0" smtClean="0">
                <a:solidFill>
                  <a:schemeClr val="bg1"/>
                </a:solidFill>
              </a:rPr>
              <a:t> </a:t>
            </a:r>
            <a:r>
              <a:rPr lang="ru-RU" sz="2300" dirty="0" err="1" smtClean="0">
                <a:solidFill>
                  <a:schemeClr val="bg1"/>
                </a:solidFill>
              </a:rPr>
              <a:t>і</a:t>
            </a:r>
            <a:r>
              <a:rPr lang="ru-RU" sz="2300" dirty="0" smtClean="0">
                <a:solidFill>
                  <a:schemeClr val="bg1"/>
                </a:solidFill>
              </a:rPr>
              <a:t> </a:t>
            </a:r>
            <a:r>
              <a:rPr lang="ru-RU" sz="2300" dirty="0" err="1" smtClean="0">
                <a:solidFill>
                  <a:schemeClr val="bg1"/>
                </a:solidFill>
              </a:rPr>
              <a:t>стани</a:t>
            </a:r>
            <a:r>
              <a:rPr lang="ru-RU" sz="2300" dirty="0" smtClean="0">
                <a:solidFill>
                  <a:schemeClr val="bg1"/>
                </a:solidFill>
              </a:rPr>
              <a:t>.</a:t>
            </a:r>
            <a:endParaRPr lang="ru-RU" sz="2300" dirty="0">
              <a:solidFill>
                <a:schemeClr val="bg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0"/>
            <a:ext cx="2627784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err="1" smtClean="0">
                <a:solidFill>
                  <a:srgbClr val="FF0000"/>
                </a:solidFill>
              </a:rPr>
              <a:t>Чи</a:t>
            </a:r>
            <a:r>
              <a:rPr lang="ru-RU" sz="2000" dirty="0" smtClean="0">
                <a:solidFill>
                  <a:srgbClr val="FF0000"/>
                </a:solidFill>
              </a:rPr>
              <a:t> </a:t>
            </a:r>
            <a:r>
              <a:rPr lang="ru-RU" sz="2000" dirty="0" err="1" smtClean="0">
                <a:solidFill>
                  <a:srgbClr val="FF0000"/>
                </a:solidFill>
              </a:rPr>
              <a:t>знаєте</a:t>
            </a:r>
            <a:r>
              <a:rPr lang="ru-RU" sz="2000" dirty="0" smtClean="0">
                <a:solidFill>
                  <a:srgbClr val="FF0000"/>
                </a:solidFill>
              </a:rPr>
              <a:t> </a:t>
            </a:r>
            <a:r>
              <a:rPr lang="ru-RU" sz="2000" dirty="0" err="1" smtClean="0">
                <a:solidFill>
                  <a:srgbClr val="FF0000"/>
                </a:solidFill>
              </a:rPr>
              <a:t>ви</a:t>
            </a:r>
            <a:r>
              <a:rPr lang="ru-RU" sz="2000" dirty="0" smtClean="0">
                <a:solidFill>
                  <a:srgbClr val="FF0000"/>
                </a:solidFill>
              </a:rPr>
              <a:t>, </a:t>
            </a:r>
            <a:r>
              <a:rPr lang="ru-RU" sz="2000" dirty="0" err="1" smtClean="0">
                <a:solidFill>
                  <a:srgbClr val="FF0000"/>
                </a:solidFill>
              </a:rPr>
              <a:t>що</a:t>
            </a:r>
            <a:r>
              <a:rPr lang="ru-RU" sz="2000" dirty="0" smtClean="0">
                <a:solidFill>
                  <a:srgbClr val="FF0000"/>
                </a:solidFill>
              </a:rPr>
              <a:t> </a:t>
            </a:r>
            <a:r>
              <a:rPr lang="ru-RU" sz="2000" dirty="0" err="1" smtClean="0">
                <a:solidFill>
                  <a:srgbClr val="FF0000"/>
                </a:solidFill>
              </a:rPr>
              <a:t>аристократи-театрали</a:t>
            </a:r>
            <a:r>
              <a:rPr lang="ru-RU" sz="2000" dirty="0" smtClean="0">
                <a:solidFill>
                  <a:srgbClr val="FF0000"/>
                </a:solidFill>
              </a:rPr>
              <a:t> просили </a:t>
            </a:r>
            <a:r>
              <a:rPr lang="ru-RU" sz="2000" dirty="0" err="1" smtClean="0">
                <a:solidFill>
                  <a:srgbClr val="FF0000"/>
                </a:solidFill>
              </a:rPr>
              <a:t>французького</a:t>
            </a:r>
            <a:r>
              <a:rPr lang="ru-RU" sz="2000" dirty="0" smtClean="0">
                <a:solidFill>
                  <a:srgbClr val="FF0000"/>
                </a:solidFill>
              </a:rPr>
              <a:t> короля </a:t>
            </a:r>
            <a:r>
              <a:rPr lang="ru-RU" sz="2000" dirty="0" err="1" smtClean="0">
                <a:solidFill>
                  <a:srgbClr val="FF0000"/>
                </a:solidFill>
              </a:rPr>
              <a:t>нагородити</a:t>
            </a:r>
            <a:r>
              <a:rPr lang="ru-RU" sz="2000" dirty="0" smtClean="0">
                <a:solidFill>
                  <a:srgbClr val="FF0000"/>
                </a:solidFill>
              </a:rPr>
              <a:t> Рене Декарта, </a:t>
            </a:r>
            <a:r>
              <a:rPr lang="ru-RU" sz="2000" dirty="0" err="1" smtClean="0">
                <a:solidFill>
                  <a:srgbClr val="FF0000"/>
                </a:solidFill>
              </a:rPr>
              <a:t>який</a:t>
            </a:r>
            <a:r>
              <a:rPr lang="ru-RU" sz="2000" dirty="0" smtClean="0">
                <a:solidFill>
                  <a:srgbClr val="FF0000"/>
                </a:solidFill>
              </a:rPr>
              <a:t> першим </a:t>
            </a:r>
            <a:r>
              <a:rPr lang="ru-RU" sz="2000" dirty="0" err="1" smtClean="0">
                <a:solidFill>
                  <a:srgbClr val="FF0000"/>
                </a:solidFill>
              </a:rPr>
              <a:t>запропонував</a:t>
            </a:r>
            <a:r>
              <a:rPr lang="ru-RU" sz="2000" dirty="0" smtClean="0">
                <a:solidFill>
                  <a:srgbClr val="FF0000"/>
                </a:solidFill>
              </a:rPr>
              <a:t> метод </a:t>
            </a:r>
            <a:r>
              <a:rPr lang="ru-RU" sz="2000" dirty="0" err="1" smtClean="0">
                <a:solidFill>
                  <a:srgbClr val="FF0000"/>
                </a:solidFill>
              </a:rPr>
              <a:t>нумерації</a:t>
            </a:r>
            <a:r>
              <a:rPr lang="ru-RU" sz="2000" dirty="0" smtClean="0">
                <a:solidFill>
                  <a:srgbClr val="FF0000"/>
                </a:solidFill>
              </a:rPr>
              <a:t> </a:t>
            </a:r>
            <a:r>
              <a:rPr lang="ru-RU" sz="2000" dirty="0" err="1" smtClean="0">
                <a:solidFill>
                  <a:srgbClr val="FF0000"/>
                </a:solidFill>
              </a:rPr>
              <a:t>крісел</a:t>
            </a:r>
            <a:r>
              <a:rPr lang="ru-RU" sz="2000" dirty="0" smtClean="0">
                <a:solidFill>
                  <a:srgbClr val="FF0000"/>
                </a:solidFill>
              </a:rPr>
              <a:t> по рядах </a:t>
            </a:r>
            <a:r>
              <a:rPr lang="ru-RU" sz="2000" dirty="0" err="1" smtClean="0">
                <a:solidFill>
                  <a:srgbClr val="FF0000"/>
                </a:solidFill>
              </a:rPr>
              <a:t>і</a:t>
            </a:r>
            <a:r>
              <a:rPr lang="ru-RU" sz="2000" dirty="0" smtClean="0">
                <a:solidFill>
                  <a:srgbClr val="FF0000"/>
                </a:solidFill>
              </a:rPr>
              <a:t> </a:t>
            </a:r>
            <a:r>
              <a:rPr lang="ru-RU" sz="2000" dirty="0" err="1" smtClean="0">
                <a:solidFill>
                  <a:srgbClr val="FF0000"/>
                </a:solidFill>
              </a:rPr>
              <a:t>місцях</a:t>
            </a:r>
            <a:r>
              <a:rPr lang="ru-RU" sz="2000" dirty="0" smtClean="0">
                <a:solidFill>
                  <a:srgbClr val="FF0000"/>
                </a:solidFill>
              </a:rPr>
              <a:t>? Але король </a:t>
            </a:r>
            <a:r>
              <a:rPr lang="ru-RU" sz="2000" dirty="0" err="1" smtClean="0">
                <a:solidFill>
                  <a:srgbClr val="FF0000"/>
                </a:solidFill>
              </a:rPr>
              <a:t>відповів</a:t>
            </a:r>
            <a:r>
              <a:rPr lang="ru-RU" sz="2000" dirty="0" smtClean="0">
                <a:solidFill>
                  <a:srgbClr val="FF0000"/>
                </a:solidFill>
              </a:rPr>
              <a:t>: «Так, те, </a:t>
            </a:r>
            <a:r>
              <a:rPr lang="ru-RU" sz="2000" dirty="0" err="1" smtClean="0">
                <a:solidFill>
                  <a:srgbClr val="FF0000"/>
                </a:solidFill>
              </a:rPr>
              <a:t>що</a:t>
            </a:r>
            <a:r>
              <a:rPr lang="ru-RU" sz="2000" dirty="0" smtClean="0">
                <a:solidFill>
                  <a:srgbClr val="FF0000"/>
                </a:solidFill>
              </a:rPr>
              <a:t> </a:t>
            </a:r>
            <a:r>
              <a:rPr lang="ru-RU" sz="2000" dirty="0" err="1" smtClean="0">
                <a:solidFill>
                  <a:srgbClr val="FF0000"/>
                </a:solidFill>
              </a:rPr>
              <a:t>винайшов</a:t>
            </a:r>
            <a:r>
              <a:rPr lang="ru-RU" sz="2000" dirty="0" smtClean="0">
                <a:solidFill>
                  <a:srgbClr val="FF0000"/>
                </a:solidFill>
              </a:rPr>
              <a:t> Декарт, - </a:t>
            </a:r>
            <a:r>
              <a:rPr lang="ru-RU" sz="2000" dirty="0" err="1" smtClean="0">
                <a:solidFill>
                  <a:srgbClr val="FF0000"/>
                </a:solidFill>
              </a:rPr>
              <a:t>чудово</a:t>
            </a:r>
            <a:r>
              <a:rPr lang="ru-RU" sz="2000" dirty="0" smtClean="0">
                <a:solidFill>
                  <a:srgbClr val="FF0000"/>
                </a:solidFill>
              </a:rPr>
              <a:t> </a:t>
            </a:r>
            <a:r>
              <a:rPr lang="ru-RU" sz="2000" dirty="0" err="1" smtClean="0">
                <a:solidFill>
                  <a:srgbClr val="FF0000"/>
                </a:solidFill>
              </a:rPr>
              <a:t>і</a:t>
            </a:r>
            <a:r>
              <a:rPr lang="ru-RU" sz="2000" dirty="0" smtClean="0">
                <a:solidFill>
                  <a:srgbClr val="FF0000"/>
                </a:solidFill>
              </a:rPr>
              <a:t> </a:t>
            </a:r>
            <a:r>
              <a:rPr lang="ru-RU" sz="2000" dirty="0" err="1" smtClean="0">
                <a:solidFill>
                  <a:srgbClr val="FF0000"/>
                </a:solidFill>
              </a:rPr>
              <a:t>гідно</a:t>
            </a:r>
            <a:r>
              <a:rPr lang="ru-RU" sz="2000" dirty="0" smtClean="0">
                <a:solidFill>
                  <a:srgbClr val="FF0000"/>
                </a:solidFill>
              </a:rPr>
              <a:t> нагороди, </a:t>
            </a:r>
            <a:r>
              <a:rPr lang="ru-RU" sz="2000" dirty="0" err="1" smtClean="0">
                <a:solidFill>
                  <a:srgbClr val="FF0000"/>
                </a:solidFill>
              </a:rPr>
              <a:t>але</a:t>
            </a:r>
            <a:r>
              <a:rPr lang="ru-RU" sz="2000" dirty="0" smtClean="0">
                <a:solidFill>
                  <a:srgbClr val="FF0000"/>
                </a:solidFill>
              </a:rPr>
              <a:t> </a:t>
            </a:r>
            <a:r>
              <a:rPr lang="ru-RU" sz="2000" dirty="0" err="1" smtClean="0">
                <a:solidFill>
                  <a:srgbClr val="FF0000"/>
                </a:solidFill>
              </a:rPr>
              <a:t>дати</a:t>
            </a:r>
            <a:r>
              <a:rPr lang="ru-RU" sz="2000" dirty="0" smtClean="0">
                <a:solidFill>
                  <a:srgbClr val="FF0000"/>
                </a:solidFill>
              </a:rPr>
              <a:t> </a:t>
            </a:r>
            <a:r>
              <a:rPr lang="ru-RU" sz="2000" dirty="0" err="1" smtClean="0">
                <a:solidFill>
                  <a:srgbClr val="FF0000"/>
                </a:solidFill>
              </a:rPr>
              <a:t>її</a:t>
            </a:r>
            <a:r>
              <a:rPr lang="ru-RU" sz="2000" dirty="0" smtClean="0">
                <a:solidFill>
                  <a:srgbClr val="FF0000"/>
                </a:solidFill>
              </a:rPr>
              <a:t> </a:t>
            </a:r>
            <a:r>
              <a:rPr lang="ru-RU" sz="2000" dirty="0" err="1" smtClean="0">
                <a:solidFill>
                  <a:srgbClr val="FF0000"/>
                </a:solidFill>
              </a:rPr>
              <a:t>філософу</a:t>
            </a:r>
            <a:r>
              <a:rPr lang="ru-RU" sz="2000" dirty="0" smtClean="0">
                <a:solidFill>
                  <a:srgbClr val="FF0000"/>
                </a:solidFill>
              </a:rPr>
              <a:t>?! </a:t>
            </a:r>
            <a:r>
              <a:rPr lang="ru-RU" sz="2000" dirty="0" err="1" smtClean="0">
                <a:solidFill>
                  <a:srgbClr val="FF0000"/>
                </a:solidFill>
              </a:rPr>
              <a:t>Ні</a:t>
            </a:r>
            <a:r>
              <a:rPr lang="ru-RU" sz="2000" dirty="0" smtClean="0">
                <a:solidFill>
                  <a:srgbClr val="FF0000"/>
                </a:solidFill>
              </a:rPr>
              <a:t>, </a:t>
            </a:r>
            <a:r>
              <a:rPr lang="ru-RU" sz="2000" dirty="0" err="1" smtClean="0">
                <a:solidFill>
                  <a:srgbClr val="FF0000"/>
                </a:solidFill>
              </a:rPr>
              <a:t>це</a:t>
            </a:r>
            <a:r>
              <a:rPr lang="ru-RU" sz="2000" dirty="0" smtClean="0">
                <a:solidFill>
                  <a:srgbClr val="FF0000"/>
                </a:solidFill>
              </a:rPr>
              <a:t> </a:t>
            </a:r>
            <a:r>
              <a:rPr lang="ru-RU" sz="2000" dirty="0" err="1" smtClean="0">
                <a:solidFill>
                  <a:srgbClr val="FF0000"/>
                </a:solidFill>
              </a:rPr>
              <a:t>вже</a:t>
            </a:r>
            <a:r>
              <a:rPr lang="ru-RU" sz="2000" dirty="0" smtClean="0">
                <a:solidFill>
                  <a:srgbClr val="FF0000"/>
                </a:solidFill>
              </a:rPr>
              <a:t> </a:t>
            </a:r>
            <a:r>
              <a:rPr lang="ru-RU" sz="2000" dirty="0" err="1" smtClean="0">
                <a:solidFill>
                  <a:srgbClr val="FF0000"/>
                </a:solidFill>
              </a:rPr>
              <a:t>занадто</a:t>
            </a:r>
            <a:r>
              <a:rPr lang="ru-RU" sz="2000" dirty="0" smtClean="0">
                <a:solidFill>
                  <a:srgbClr val="FF0000"/>
                </a:solidFill>
              </a:rPr>
              <a:t>!»</a:t>
            </a:r>
            <a:endParaRPr lang="ru-RU" sz="2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779912" y="332656"/>
            <a:ext cx="4572000" cy="600164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uk-UA" sz="2400" dirty="0" smtClean="0">
                <a:solidFill>
                  <a:schemeClr val="bg1"/>
                </a:solidFill>
              </a:rPr>
              <a:t>Народився 31 березня 1596 року в містечку </a:t>
            </a:r>
            <a:r>
              <a:rPr lang="uk-UA" sz="2400" dirty="0" err="1" smtClean="0">
                <a:solidFill>
                  <a:schemeClr val="bg1"/>
                </a:solidFill>
              </a:rPr>
              <a:t>Лае</a:t>
            </a:r>
            <a:r>
              <a:rPr lang="uk-UA" sz="2400" dirty="0" smtClean="0">
                <a:solidFill>
                  <a:schemeClr val="bg1"/>
                </a:solidFill>
              </a:rPr>
              <a:t> в дворянській сім’ї . В 8 років Декарт  поступив в аристократичний коледж (середній навчальний заклад) в </a:t>
            </a:r>
            <a:r>
              <a:rPr lang="uk-UA" sz="2400" dirty="0" err="1" smtClean="0">
                <a:solidFill>
                  <a:schemeClr val="bg1"/>
                </a:solidFill>
              </a:rPr>
              <a:t>Ла-Флеш</a:t>
            </a:r>
            <a:r>
              <a:rPr lang="uk-UA" sz="2400" dirty="0" smtClean="0">
                <a:solidFill>
                  <a:schemeClr val="bg1"/>
                </a:solidFill>
              </a:rPr>
              <a:t>, який закінчив в 1612 році і почав готуватися до військової кар’єри. Зустріч зі шкільним товаришем М. </a:t>
            </a:r>
            <a:r>
              <a:rPr lang="uk-UA" sz="2400" dirty="0" err="1" smtClean="0">
                <a:solidFill>
                  <a:schemeClr val="bg1"/>
                </a:solidFill>
              </a:rPr>
              <a:t>Мерсенном</a:t>
            </a:r>
            <a:r>
              <a:rPr lang="uk-UA" sz="2400" dirty="0" smtClean="0">
                <a:solidFill>
                  <a:schemeClr val="bg1"/>
                </a:solidFill>
              </a:rPr>
              <a:t> змінює плани Декарта. Він посилено займається науками, більше всього математикою, яка захоплювала його достовірністю своїх висновків. </a:t>
            </a:r>
            <a:endParaRPr lang="ru-RU" sz="2400" dirty="0">
              <a:solidFill>
                <a:schemeClr val="bg1"/>
              </a:solidFill>
            </a:endParaRPr>
          </a:p>
        </p:txBody>
      </p:sp>
      <p:pic>
        <p:nvPicPr>
          <p:cNvPr id="13314" name="Picture 2" descr="https://encrypted-tbn0.gstatic.com/images?q=tbn:ANd9GcQ399M7PhSP-JXM1B8gTnTweqx4AZOUMPDIdStDyEpeZ1JBlEL5i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980728"/>
            <a:ext cx="3783626" cy="50405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75856" y="476672"/>
            <a:ext cx="5580112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dirty="0" smtClean="0">
                <a:solidFill>
                  <a:schemeClr val="bg1"/>
                </a:solidFill>
              </a:rPr>
              <a:t>Ще в коледжі Декарт зневажав схоластику і догматику, але цікавився географією, математикою. Ось що пізніше писав сам Декарт: «Як тільки вік мені дозволив не підкорятися більше своїм наставникам, я перестав вивчати науки і вирішив не шукати нової науки, крім тієї, яку міг би придбати в самому собі і в великій книзі природи. Я використав молоді роки на те, щоб подорожувати, вивчати людей з різними характерами і статусами…» </a:t>
            </a:r>
            <a:endParaRPr lang="ru-RU" sz="2400" dirty="0">
              <a:solidFill>
                <a:schemeClr val="bg1"/>
              </a:solidFill>
            </a:endParaRPr>
          </a:p>
        </p:txBody>
      </p:sp>
      <p:pic>
        <p:nvPicPr>
          <p:cNvPr id="20482" name="Picture 2" descr="https://encrypted-tbn1.gstatic.com/images?q=tbn:ANd9GcQbXIvNmp5N0sAMgVs93SDXTjIWL34bOx_9UMIGuS_yHnZa0oNQn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733799"/>
            <a:ext cx="3131840" cy="3124201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251520" y="980728"/>
            <a:ext cx="1943161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“</a:t>
            </a:r>
            <a:r>
              <a:rPr lang="uk-UA" sz="3200" dirty="0" smtClean="0">
                <a:solidFill>
                  <a:srgbClr val="FF0000"/>
                </a:solidFill>
              </a:rPr>
              <a:t>Мислю ,</a:t>
            </a:r>
            <a:endParaRPr lang="en-US" sz="3200" dirty="0" smtClean="0">
              <a:solidFill>
                <a:srgbClr val="FF0000"/>
              </a:solidFill>
            </a:endParaRPr>
          </a:p>
          <a:p>
            <a:r>
              <a:rPr lang="uk-UA" sz="3200" dirty="0" smtClean="0">
                <a:solidFill>
                  <a:srgbClr val="FF0000"/>
                </a:solidFill>
              </a:rPr>
              <a:t> отже , </a:t>
            </a:r>
            <a:endParaRPr lang="en-US" sz="3200" dirty="0" smtClean="0">
              <a:solidFill>
                <a:srgbClr val="FF0000"/>
              </a:solidFill>
            </a:endParaRPr>
          </a:p>
          <a:p>
            <a:r>
              <a:rPr lang="uk-UA" sz="3200" dirty="0" smtClean="0">
                <a:solidFill>
                  <a:srgbClr val="FF0000"/>
                </a:solidFill>
              </a:rPr>
              <a:t>існую</a:t>
            </a:r>
            <a:r>
              <a:rPr lang="en-US" sz="3200" dirty="0" smtClean="0">
                <a:solidFill>
                  <a:srgbClr val="FF0000"/>
                </a:solidFill>
              </a:rPr>
              <a:t>”</a:t>
            </a:r>
            <a:endParaRPr lang="ru-RU" sz="3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1052736"/>
            <a:ext cx="2263761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 smtClean="0"/>
              <a:t> </a:t>
            </a:r>
            <a:r>
              <a:rPr lang="uk-UA" sz="3200" dirty="0" err="1" smtClean="0">
                <a:solidFill>
                  <a:srgbClr val="FF0000"/>
                </a:solidFill>
              </a:rPr>
              <a:t>”Ніщо</a:t>
            </a:r>
            <a:r>
              <a:rPr lang="uk-UA" sz="3200" dirty="0" smtClean="0">
                <a:solidFill>
                  <a:srgbClr val="FF0000"/>
                </a:solidFill>
              </a:rPr>
              <a:t> з</a:t>
            </a:r>
          </a:p>
          <a:p>
            <a:r>
              <a:rPr lang="uk-UA" sz="3200" dirty="0" smtClean="0">
                <a:solidFill>
                  <a:srgbClr val="FF0000"/>
                </a:solidFill>
              </a:rPr>
              <a:t> нічого не</a:t>
            </a:r>
          </a:p>
          <a:p>
            <a:r>
              <a:rPr lang="uk-UA" sz="3200" dirty="0" smtClean="0">
                <a:solidFill>
                  <a:srgbClr val="FF0000"/>
                </a:solidFill>
              </a:rPr>
              <a:t> </a:t>
            </a:r>
            <a:r>
              <a:rPr lang="uk-UA" sz="3200" dirty="0" err="1" smtClean="0">
                <a:solidFill>
                  <a:srgbClr val="FF0000"/>
                </a:solidFill>
              </a:rPr>
              <a:t>виходить”</a:t>
            </a:r>
            <a:endParaRPr lang="ru-RU" sz="3200" dirty="0">
              <a:solidFill>
                <a:srgbClr val="FF0000"/>
              </a:solidFill>
            </a:endParaRPr>
          </a:p>
        </p:txBody>
      </p:sp>
      <p:pic>
        <p:nvPicPr>
          <p:cNvPr id="19458" name="Picture 2" descr="https://encrypted-tbn1.gstatic.com/images?q=tbn:ANd9GcQvr3ZRkqLFjpC71mKwP4HwbYzL_SnIaBWwcYF19xs2hq_tEvL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789040"/>
            <a:ext cx="2676017" cy="2448272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2843808" y="260648"/>
            <a:ext cx="5832648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dirty="0" smtClean="0">
                <a:solidFill>
                  <a:schemeClr val="bg1"/>
                </a:solidFill>
              </a:rPr>
              <a:t>Відкриття </a:t>
            </a:r>
            <a:r>
              <a:rPr lang="uk-UA" sz="2400" dirty="0" err="1" smtClean="0">
                <a:solidFill>
                  <a:schemeClr val="bg1"/>
                </a:solidFill>
              </a:rPr>
              <a:t>Рене</a:t>
            </a:r>
            <a:r>
              <a:rPr lang="uk-UA" sz="2400" dirty="0" smtClean="0">
                <a:solidFill>
                  <a:schemeClr val="bg1"/>
                </a:solidFill>
              </a:rPr>
              <a:t> Декарта . Французький геометр і філософ Р. Декарт (1596 - 1650) висловив плідну ідею збереження кількості руху. Він застосовує математику до аналізу руху і, вводячи в неї змінні величини , встановлює відповідність між геометричними образами і алгебраїчними рівняннями . Але він не помітив суттєвого факту , що кількість руху є величиною спрямованої , і складав кількості руху арифметично . Це привело його до помилкових висновків і знизило значення даних ним застосувань закону збереження кількості руху , зокрема, до теорії удару тел.</a:t>
            </a:r>
            <a:endParaRPr lang="uk-UA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5255568" y="1124744"/>
            <a:ext cx="388843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/>
              <a:t>Декартову систему координат</a:t>
            </a:r>
            <a:r>
              <a:rPr lang="ru-RU" sz="2400" dirty="0" smtClean="0"/>
              <a:t> (</a:t>
            </a:r>
            <a:r>
              <a:rPr lang="ru-RU" sz="2400" dirty="0" err="1" smtClean="0"/>
              <a:t>або</a:t>
            </a:r>
            <a:r>
              <a:rPr lang="ru-RU" sz="2400" dirty="0" smtClean="0"/>
              <a:t> </a:t>
            </a:r>
            <a:r>
              <a:rPr lang="ru-RU" sz="2400" b="1" dirty="0" err="1" smtClean="0"/>
              <a:t>прямокутна</a:t>
            </a:r>
            <a:r>
              <a:rPr lang="ru-RU" sz="2400" b="1" dirty="0" smtClean="0"/>
              <a:t> система координат</a:t>
            </a:r>
            <a:r>
              <a:rPr lang="ru-RU" sz="2400" dirty="0" smtClean="0"/>
              <a:t>) </a:t>
            </a:r>
            <a:r>
              <a:rPr lang="ru-RU" sz="2400" dirty="0" err="1" smtClean="0"/>
              <a:t>вперше</a:t>
            </a:r>
            <a:r>
              <a:rPr lang="ru-RU" sz="2400" dirty="0" smtClean="0"/>
              <a:t> </a:t>
            </a:r>
            <a:r>
              <a:rPr lang="ru-RU" sz="2400" dirty="0" err="1" smtClean="0"/>
              <a:t>запропонував</a:t>
            </a:r>
            <a:r>
              <a:rPr lang="ru-RU" sz="2400" dirty="0" smtClean="0"/>
              <a:t> </a:t>
            </a:r>
            <a:r>
              <a:rPr lang="ru-RU" sz="2400" dirty="0" err="1" smtClean="0"/>
              <a:t>відомий</a:t>
            </a:r>
            <a:r>
              <a:rPr lang="ru-RU" sz="2400" dirty="0" smtClean="0"/>
              <a:t> </a:t>
            </a:r>
            <a:r>
              <a:rPr lang="ru-RU" sz="2400" dirty="0" err="1" smtClean="0"/>
              <a:t>французький</a:t>
            </a:r>
            <a:r>
              <a:rPr lang="ru-RU" sz="2400" dirty="0" smtClean="0"/>
              <a:t> математик Рене Декарт </a:t>
            </a:r>
            <a:r>
              <a:rPr lang="ru-RU" sz="2400" dirty="0" err="1" smtClean="0"/>
              <a:t>близько</a:t>
            </a:r>
            <a:r>
              <a:rPr lang="ru-RU" sz="2400" dirty="0" smtClean="0"/>
              <a:t> 1637 р. у </a:t>
            </a:r>
            <a:r>
              <a:rPr lang="ru-RU" sz="2400" dirty="0" err="1" smtClean="0"/>
              <a:t>праці</a:t>
            </a:r>
            <a:r>
              <a:rPr lang="ru-RU" sz="2400" dirty="0" smtClean="0"/>
              <a:t> «</a:t>
            </a:r>
            <a:r>
              <a:rPr lang="ru-RU" sz="2400" dirty="0" err="1" smtClean="0"/>
              <a:t>Геометрія</a:t>
            </a:r>
            <a:r>
              <a:rPr lang="ru-RU" sz="2400" dirty="0" smtClean="0"/>
              <a:t>», одному </a:t>
            </a:r>
            <a:r>
              <a:rPr lang="ru-RU" sz="2400" dirty="0" err="1" smtClean="0"/>
              <a:t>з</a:t>
            </a:r>
            <a:r>
              <a:rPr lang="ru-RU" sz="2400" dirty="0" smtClean="0"/>
              <a:t> </a:t>
            </a:r>
            <a:r>
              <a:rPr lang="ru-RU" sz="2400" dirty="0" err="1" smtClean="0"/>
              <a:t>додатків</a:t>
            </a:r>
            <a:r>
              <a:rPr lang="ru-RU" sz="2400" dirty="0" smtClean="0"/>
              <a:t> до </a:t>
            </a:r>
            <a:r>
              <a:rPr lang="ru-RU" sz="2400" dirty="0" err="1" smtClean="0"/>
              <a:t>видатного</a:t>
            </a:r>
            <a:r>
              <a:rPr lang="ru-RU" sz="2400" dirty="0" smtClean="0"/>
              <a:t> </a:t>
            </a:r>
            <a:r>
              <a:rPr lang="ru-RU" sz="2400" dirty="0" err="1" smtClean="0"/>
              <a:t>філософського</a:t>
            </a:r>
            <a:r>
              <a:rPr lang="ru-RU" sz="2400" dirty="0" smtClean="0"/>
              <a:t> </a:t>
            </a:r>
            <a:r>
              <a:rPr lang="ru-RU" sz="2400" dirty="0" err="1" smtClean="0"/>
              <a:t>твору</a:t>
            </a:r>
            <a:r>
              <a:rPr lang="ru-RU" sz="2400" dirty="0" smtClean="0"/>
              <a:t> «</a:t>
            </a:r>
            <a:r>
              <a:rPr lang="ru-RU" sz="2400" dirty="0" err="1" smtClean="0"/>
              <a:t>Міркування</a:t>
            </a:r>
            <a:r>
              <a:rPr lang="ru-RU" sz="2400" dirty="0" smtClean="0"/>
              <a:t> про метод».</a:t>
            </a:r>
            <a:endParaRPr lang="ru-RU" sz="2400" dirty="0"/>
          </a:p>
        </p:txBody>
      </p:sp>
      <p:pic>
        <p:nvPicPr>
          <p:cNvPr id="8" name="Рисунок 7" descr="index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t="19" b="19"/>
          <a:stretch>
            <a:fillRect/>
          </a:stretch>
        </p:blipFill>
        <p:spPr bwMode="auto">
          <a:xfrm>
            <a:off x="703263" y="1125538"/>
            <a:ext cx="4105275" cy="4103687"/>
          </a:xfrm>
          <a:prstGeom prst="rect">
            <a:avLst/>
          </a:prstGeom>
          <a:noFill/>
        </p:spPr>
      </p:pic>
      <p:sp>
        <p:nvSpPr>
          <p:cNvPr id="18436" name="AutoShape 4" descr="data:image/jpeg;base64,/9j/4AAQSkZJRgABAQAAAQABAAD/2wCEAAkGBwgHBgkIBwgKCgkLDRYPDQwMDRsUFRAWIB0iIiAdHx8kKDQsJCYxJx8fLT0tMTU3Ojo6Iys/RD84QzQ5OjcBCgoKDQwNGg8PGjclHyU3Nzc3Nzc3Nzc3Nzc3Nzc3Nzc3Nzc3Nzc3Nzc3Nzc3Nzc3Nzc3Nzc3Nzc3Nzc3Nzc3N//AABEIAHkAeQMBIgACEQEDEQH/xAAbAAADAAMBAQAAAAAAAAAAAAAAAQIDBAUGB//EADwQAAEDAgMFBQYDBgcAAAAAAAEAAgMEEQUTMRIhIkFxBjJRYZEUM0JSweEVktMWVXKBlLIlNDZzdIKh/8QAFgEBAQEAAAAAAAAAAAAAAAAAAAMC/8QAHxEBAAIBAwUAAAAAAAAAAAAAAAEREgITIiFRYYHw/9oADAMBAAIRAxEAPwD7ihCEAhI6IabtB8d6BoUk8QHiLqkAhJp2mg+IuvI4niWMx9sKT2eOX8MjY+OSnDLunuYtqVvkzMHXZk8rh69C43aytxDDMBq8QwxkMktIwzPilaTtsbvcBYjisDbzUUuKVFdjlLHQuhkw59D7TK7YO00uIyrOvbiG2bW+HVB3EJX4gPFNAISYdpoKaAQhCASumkWg6gHqgRItqlGRlt38ggsZY8LfRKNjMtvC3QckDJGYN40P0VXHiFBY3MHC3Q8uirYZ8rfRAoiMtm/4QuVVSRjtPhwL2A+y1AttD5oV1ImNy2cLe6OS41ZQ0j+1OHyOpYHPNNUOLjGCSQ6Gxv5IFinabB4C+idN7VWSRksoYWl0s1yW2A6ggk2A1JA3pdicCHZ3s7SUMkplnbG3OkLr3IAAaD4NADR5ALswUsFOzYijAFy7eSTcm53nzKqJjMtvC3TwQMkZjd40P0VXHioLGZjeFuh5dFWwz5W+iBRkbA3hVcKI2M2Bwt9FYa0aNA6BA0IQgEjtfCAepTQggl9jwt/N9koy/Ybwt0HxfZWdEo/dt6BBBL8xvCNDz6eSq7/lb+b7IPvG9D9FSDHGX5beFvdHxfZcStfXDtVh4ZT0xj9mnsTO4OLdqG5tsa+V9/ku7F7tn8IXMqiP2mw7eP8AKVP90KDcon1TqcGqYGyEu3aWFza9ri9rLLEX5beFunzfZVFKyZgfE5rmHRzTcFEXu29EEkvzG8LdDz6eSq7/AJW/m+yD7xvQ/RWgxRl+wOFv5vsrBdzAHQqQ4thLg0uIBIaLXPlvXl5O2exh9dIMLl/EKOtbRnD3SjMke6xZskXB2muB8he53IPWISaSWguFjbePBNAJFoPeAPUJrnTT4u2V4goKN8QPC59Y5pI8xlm3qg3jGy3cb6JRxs2G8DdByXMlqccETyMNogdk2tXOPL/aWLD6rHnUFM6TDqMvMLC4urXNJNhe4ytyDrmNmYOBuh5dFWWz5G+i4clVj/4pAwYdSZZgkJArHbN9plrnK3Hed3XwW0ajHLH/AA2h/rnfpIOhHGzLZwN7o5LiVuG0D+1WHyyUNK6R1NO4vdC0kkOisb21C1osbxWgwKjq8TpKNm1DHtOfVvD3PIG7ZEXeJ5BadPjddimO0U1HR0jsuCoY5jqp7S03iJDgYwWnu7rc1qNEzFtxo1TGVdHrqelhp48uNvDcniJcbk3O879SqijZlt4G6eC54qMb/dtD/XO/SWrhNXj8mF0j5sOo3SOhYXl9Y5pJtvuMrcfJZYdoxszG8DdDy6K8tnyN9Fw5KrHxiVO0YdR5ZikLgKx1rgstc5W47z/74La9oxv920P9c79JBtTSU9LSPqKgsjijaXPeR3QF4CCU0/bOh7U4hQuhosWhdTQNyXF8Dm74nvaPie0vGl2ghvjf1eGVWPOoIHS4dSF5bxF9Y5pv0yty5dTiPahuPtiw+iinYSz2mGSY5MTbd5smU3i8W3fy3Nvch7EG6aEIBJNJzWu7zQeqCJo8yMt2ns82GxWCgpBTNlIeXZsmYRawFwBYei2DFHbuN9FMcUew3gboOSDXqqIzzRuznANkEmyRccPIeC2ZYzIwtD3Mv8TNQkY48xvA3Q8uirKj+Rvog8vjETsPxHDcQminqKNk0kkghhLzE50Ya12yLk6O3gauWvgcM0na2TE5YJYGV7JnRRyt2XhjBC0OcORNibHfay9bHGwxs4R3RyXErMMoH9q8PlfR07pDTTuLzGCS4Ohsb+IVNzjj93V3eGNePV27hezMEW03Mc0uDCd5Atc28N49VGHwGmooIS/by4w3ata9lLaCnZMyVkYa5gcAG7hvtfd/ILLFFHlt4G6eCmkxTU2bX005dYQtfw7OpIA19d2noFsnRYzFHmN4G6Hl0VZUfyN9EGDDKYUdEyBri4NLiCRbUk26b1srHHHHsDgb6K2sa3e1oHQIKQhCASN+QHqmhBBL7HhHqlGX5beEaDmrOiUfu29Aggl+Y3hGh59Fd3/KPVB943ofoqQYoi/LZwjujmuLWSVw7VYeGUsBj9mns41BBI2obm2zqPC+/wAl3Ivds/hC5tV/qbDv+JU/3QoNgT1hqomGnDYyHF5JvbS2/wClv5rZjL8ttmjTxTMkbZGxl7Q9wJDSd5HROL3beiCSX5jeEaHn0VXf8o9UH3jeh+ipBijL9gcI9VY2uYA6FEXcCpAIQhAJFodqE0IIMbbaJRxty27uQVnRDBZoB5BBjMbcwbuR+irLb4JkcYPkQqQYoo25bN3whcWtw+kf2qw+R0DC91NUOLudw6GxXdYLMaDqBZcyqB/aXDjY29lqd/8A2hQbX4fTieKYB+1FtbI2iRcixWaKNuW3dyWVSwbLGg8gggxtzG7uR+irLb4JkHbB8AVSDFHG3YG5WGNGgQwWaAqQCEIQCEIQCEIQCEIQCEIQCEIQCEIQCEIQCEIQf//Z"/>
          <p:cNvSpPr>
            <a:spLocks noChangeAspect="1" noChangeArrowheads="1"/>
          </p:cNvSpPr>
          <p:nvPr/>
        </p:nvSpPr>
        <p:spPr bwMode="auto">
          <a:xfrm>
            <a:off x="155575" y="-547688"/>
            <a:ext cx="1152525" cy="11525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350px-Cartesiancoordinates2D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t="19" b="19"/>
          <a:stretch>
            <a:fillRect/>
          </a:stretch>
        </p:blipFill>
        <p:spPr/>
      </p:pic>
      <p:sp>
        <p:nvSpPr>
          <p:cNvPr id="5" name="Прямоугольник 4"/>
          <p:cNvSpPr/>
          <p:nvPr/>
        </p:nvSpPr>
        <p:spPr>
          <a:xfrm>
            <a:off x="5076056" y="0"/>
            <a:ext cx="4067944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err="1" smtClean="0"/>
              <a:t>Сучасна</a:t>
            </a:r>
            <a:r>
              <a:rPr lang="ru-RU" sz="2000" dirty="0" smtClean="0"/>
              <a:t> Декартова система координат в </a:t>
            </a:r>
            <a:r>
              <a:rPr lang="ru-RU" sz="2000" dirty="0" err="1" smtClean="0"/>
              <a:t>двох</a:t>
            </a:r>
            <a:r>
              <a:rPr lang="ru-RU" sz="2000" dirty="0" smtClean="0"/>
              <a:t> </a:t>
            </a:r>
            <a:r>
              <a:rPr lang="ru-RU" sz="2000" dirty="0" err="1" smtClean="0"/>
              <a:t>вимірах</a:t>
            </a:r>
            <a:r>
              <a:rPr lang="ru-RU" sz="2000" dirty="0" smtClean="0"/>
              <a:t> (</a:t>
            </a:r>
            <a:r>
              <a:rPr lang="ru-RU" sz="2000" dirty="0" err="1" smtClean="0"/>
              <a:t>також</a:t>
            </a:r>
            <a:r>
              <a:rPr lang="ru-RU" sz="2000" dirty="0" smtClean="0"/>
              <a:t> </a:t>
            </a:r>
            <a:r>
              <a:rPr lang="ru-RU" sz="2000" dirty="0" err="1" smtClean="0"/>
              <a:t>знана</a:t>
            </a:r>
            <a:r>
              <a:rPr lang="ru-RU" sz="2000" dirty="0" smtClean="0"/>
              <a:t> </a:t>
            </a:r>
            <a:r>
              <a:rPr lang="ru-RU" sz="2000" dirty="0" err="1" smtClean="0"/>
              <a:t>під</a:t>
            </a:r>
            <a:r>
              <a:rPr lang="ru-RU" sz="2000" dirty="0" smtClean="0"/>
              <a:t> </a:t>
            </a:r>
            <a:r>
              <a:rPr lang="ru-RU" sz="2000" dirty="0" err="1" smtClean="0"/>
              <a:t>назвою</a:t>
            </a:r>
            <a:r>
              <a:rPr lang="ru-RU" sz="2000" dirty="0" smtClean="0"/>
              <a:t> </a:t>
            </a:r>
            <a:r>
              <a:rPr lang="ru-RU" sz="2000" b="1" dirty="0" err="1" smtClean="0"/>
              <a:t>прямокутна</a:t>
            </a:r>
            <a:r>
              <a:rPr lang="ru-RU" sz="2000" b="1" dirty="0" smtClean="0"/>
              <a:t> система координат</a:t>
            </a:r>
            <a:r>
              <a:rPr lang="ru-RU" sz="2000" dirty="0" smtClean="0"/>
              <a:t>) </a:t>
            </a:r>
            <a:r>
              <a:rPr lang="ru-RU" sz="2000" dirty="0" err="1" smtClean="0"/>
              <a:t>задається</a:t>
            </a:r>
            <a:r>
              <a:rPr lang="ru-RU" sz="2000" dirty="0" smtClean="0"/>
              <a:t> </a:t>
            </a:r>
            <a:r>
              <a:rPr lang="ru-RU" sz="2000" dirty="0" err="1" smtClean="0"/>
              <a:t>двома</a:t>
            </a:r>
            <a:r>
              <a:rPr lang="ru-RU" sz="2000" dirty="0" smtClean="0"/>
              <a:t> осями, </a:t>
            </a:r>
            <a:r>
              <a:rPr lang="ru-RU" sz="2000" dirty="0" err="1" smtClean="0"/>
              <a:t>розташованими</a:t>
            </a:r>
            <a:r>
              <a:rPr lang="ru-RU" sz="2000" dirty="0" smtClean="0"/>
              <a:t> </a:t>
            </a:r>
            <a:r>
              <a:rPr lang="ru-RU" sz="2000" dirty="0" err="1" smtClean="0"/>
              <a:t>під</a:t>
            </a:r>
            <a:r>
              <a:rPr lang="ru-RU" sz="2000" dirty="0" smtClean="0"/>
              <a:t> прямим кутом одна до </a:t>
            </a:r>
            <a:r>
              <a:rPr lang="ru-RU" sz="2000" dirty="0" err="1" smtClean="0"/>
              <a:t>одної</a:t>
            </a:r>
            <a:r>
              <a:rPr lang="ru-RU" sz="2000" dirty="0" smtClean="0"/>
              <a:t>. </a:t>
            </a:r>
            <a:r>
              <a:rPr lang="ru-RU" sz="2000" dirty="0" err="1" smtClean="0"/>
              <a:t>Площину</a:t>
            </a:r>
            <a:r>
              <a:rPr lang="ru-RU" sz="2000" dirty="0" smtClean="0"/>
              <a:t>, в </a:t>
            </a:r>
            <a:r>
              <a:rPr lang="ru-RU" sz="2000" dirty="0" err="1" smtClean="0"/>
              <a:t>якій</a:t>
            </a:r>
            <a:r>
              <a:rPr lang="ru-RU" sz="2000" dirty="0" smtClean="0"/>
              <a:t> </a:t>
            </a:r>
            <a:r>
              <a:rPr lang="ru-RU" sz="2000" dirty="0" err="1" smtClean="0"/>
              <a:t>знаходяться</a:t>
            </a:r>
            <a:r>
              <a:rPr lang="ru-RU" sz="2000" dirty="0" smtClean="0"/>
              <a:t> </a:t>
            </a:r>
            <a:r>
              <a:rPr lang="ru-RU" sz="2000" dirty="0" err="1" smtClean="0"/>
              <a:t>осі</a:t>
            </a:r>
            <a:r>
              <a:rPr lang="ru-RU" sz="2000" dirty="0" smtClean="0"/>
              <a:t>, </a:t>
            </a:r>
            <a:r>
              <a:rPr lang="ru-RU" sz="2000" dirty="0" err="1" smtClean="0"/>
              <a:t>називають</a:t>
            </a:r>
            <a:r>
              <a:rPr lang="ru-RU" sz="2000" dirty="0" smtClean="0"/>
              <a:t> </a:t>
            </a:r>
            <a:r>
              <a:rPr lang="ru-RU" sz="2000" dirty="0" err="1" smtClean="0"/>
              <a:t>іноді</a:t>
            </a:r>
            <a:r>
              <a:rPr lang="ru-RU" sz="2000" dirty="0" smtClean="0"/>
              <a:t> </a:t>
            </a:r>
            <a:r>
              <a:rPr lang="en-US" sz="2000" i="1" dirty="0" err="1" smtClean="0"/>
              <a:t>xy</a:t>
            </a:r>
            <a:r>
              <a:rPr lang="en-US" sz="2000" dirty="0" smtClean="0"/>
              <a:t>-</a:t>
            </a:r>
            <a:r>
              <a:rPr lang="ru-RU" sz="2000" dirty="0" err="1" smtClean="0"/>
              <a:t>площиною</a:t>
            </a:r>
            <a:r>
              <a:rPr lang="ru-RU" sz="2000" dirty="0" smtClean="0"/>
              <a:t>. Горизонтальна </a:t>
            </a:r>
            <a:r>
              <a:rPr lang="ru-RU" sz="2000" dirty="0" err="1" smtClean="0"/>
              <a:t>вісь</a:t>
            </a:r>
            <a:r>
              <a:rPr lang="ru-RU" sz="2000" dirty="0" smtClean="0"/>
              <a:t> </a:t>
            </a:r>
            <a:r>
              <a:rPr lang="ru-RU" sz="2000" dirty="0" err="1" smtClean="0"/>
              <a:t>позначається</a:t>
            </a:r>
            <a:r>
              <a:rPr lang="ru-RU" sz="2000" dirty="0" smtClean="0"/>
              <a:t> як </a:t>
            </a:r>
            <a:r>
              <a:rPr lang="en-US" sz="2000" b="1" dirty="0" smtClean="0"/>
              <a:t>x</a:t>
            </a:r>
            <a:r>
              <a:rPr lang="en-US" sz="2000" dirty="0" smtClean="0"/>
              <a:t> (</a:t>
            </a:r>
            <a:r>
              <a:rPr lang="ru-RU" sz="2000" dirty="0" err="1" smtClean="0"/>
              <a:t>вісь</a:t>
            </a:r>
            <a:r>
              <a:rPr lang="ru-RU" sz="2000" dirty="0" smtClean="0"/>
              <a:t> </a:t>
            </a:r>
            <a:r>
              <a:rPr lang="ru-RU" sz="2000" dirty="0" err="1" smtClean="0"/>
              <a:t>абсцис</a:t>
            </a:r>
            <a:r>
              <a:rPr lang="ru-RU" sz="2000" dirty="0" smtClean="0"/>
              <a:t>), вертикальна як </a:t>
            </a:r>
            <a:r>
              <a:rPr lang="en-US" sz="2000" b="1" dirty="0" smtClean="0"/>
              <a:t>y</a:t>
            </a:r>
            <a:r>
              <a:rPr lang="en-US" sz="2000" dirty="0" smtClean="0"/>
              <a:t> (</a:t>
            </a:r>
            <a:r>
              <a:rPr lang="ru-RU" sz="2000" dirty="0" err="1" smtClean="0"/>
              <a:t>вісь</a:t>
            </a:r>
            <a:r>
              <a:rPr lang="ru-RU" sz="2000" dirty="0" smtClean="0"/>
              <a:t> ординат). В </a:t>
            </a:r>
            <a:r>
              <a:rPr lang="ru-RU" sz="2000" dirty="0" err="1" smtClean="0"/>
              <a:t>тривимірному</a:t>
            </a:r>
            <a:r>
              <a:rPr lang="ru-RU" sz="2000" dirty="0" smtClean="0"/>
              <a:t> </a:t>
            </a:r>
            <a:r>
              <a:rPr lang="ru-RU" sz="2000" dirty="0" err="1" smtClean="0"/>
              <a:t>просторі</a:t>
            </a:r>
            <a:r>
              <a:rPr lang="ru-RU" sz="2000" dirty="0" smtClean="0"/>
              <a:t> до </a:t>
            </a:r>
            <a:r>
              <a:rPr lang="ru-RU" sz="2000" dirty="0" err="1" smtClean="0"/>
              <a:t>цих</a:t>
            </a:r>
            <a:r>
              <a:rPr lang="ru-RU" sz="2000" dirty="0" smtClean="0"/>
              <a:t> </a:t>
            </a:r>
            <a:r>
              <a:rPr lang="ru-RU" sz="2000" dirty="0" err="1" smtClean="0"/>
              <a:t>двох</a:t>
            </a:r>
            <a:r>
              <a:rPr lang="ru-RU" sz="2000" dirty="0" smtClean="0"/>
              <a:t> </a:t>
            </a:r>
            <a:r>
              <a:rPr lang="ru-RU" sz="2000" dirty="0" err="1" smtClean="0"/>
              <a:t>додається</a:t>
            </a:r>
            <a:r>
              <a:rPr lang="ru-RU" sz="2000" dirty="0" smtClean="0"/>
              <a:t> </a:t>
            </a:r>
            <a:r>
              <a:rPr lang="ru-RU" sz="2000" dirty="0" err="1" smtClean="0"/>
              <a:t>третя</a:t>
            </a:r>
            <a:r>
              <a:rPr lang="ru-RU" sz="2000" dirty="0" smtClean="0"/>
              <a:t> </a:t>
            </a:r>
            <a:r>
              <a:rPr lang="ru-RU" sz="2000" dirty="0" err="1" smtClean="0"/>
              <a:t>вісь</a:t>
            </a:r>
            <a:r>
              <a:rPr lang="ru-RU" sz="2000" dirty="0" smtClean="0"/>
              <a:t>, перпендикулярна </a:t>
            </a:r>
            <a:r>
              <a:rPr lang="en-US" sz="2000" i="1" dirty="0" err="1" smtClean="0"/>
              <a:t>xy</a:t>
            </a:r>
            <a:r>
              <a:rPr lang="en-US" sz="2000" dirty="0" smtClean="0"/>
              <a:t>-</a:t>
            </a:r>
            <a:r>
              <a:rPr lang="ru-RU" sz="2000" dirty="0" err="1" smtClean="0"/>
              <a:t>площині</a:t>
            </a:r>
            <a:r>
              <a:rPr lang="ru-RU" sz="2000" dirty="0" smtClean="0"/>
              <a:t> — </a:t>
            </a:r>
            <a:r>
              <a:rPr lang="ru-RU" sz="2000" dirty="0" err="1" smtClean="0"/>
              <a:t>вісь</a:t>
            </a:r>
            <a:r>
              <a:rPr lang="ru-RU" sz="2000" dirty="0" smtClean="0"/>
              <a:t> </a:t>
            </a:r>
            <a:r>
              <a:rPr lang="en-US" sz="2000" b="1" dirty="0" smtClean="0"/>
              <a:t>z</a:t>
            </a:r>
            <a:r>
              <a:rPr lang="en-US" sz="2000" dirty="0" smtClean="0"/>
              <a:t>. </a:t>
            </a:r>
            <a:r>
              <a:rPr lang="ru-RU" sz="2000" dirty="0" err="1" smtClean="0"/>
              <a:t>Всі</a:t>
            </a:r>
            <a:r>
              <a:rPr lang="ru-RU" sz="2000" dirty="0" smtClean="0"/>
              <a:t> точки в </a:t>
            </a:r>
            <a:r>
              <a:rPr lang="ru-RU" sz="2000" dirty="0" err="1" smtClean="0"/>
              <a:t>системі</a:t>
            </a:r>
            <a:r>
              <a:rPr lang="ru-RU" sz="2000" dirty="0" smtClean="0"/>
              <a:t> </a:t>
            </a:r>
            <a:r>
              <a:rPr lang="ru-RU" sz="2000" dirty="0" err="1" smtClean="0"/>
              <a:t>Декартових</a:t>
            </a:r>
            <a:r>
              <a:rPr lang="ru-RU" sz="2000" dirty="0" smtClean="0"/>
              <a:t> координат, </a:t>
            </a:r>
            <a:r>
              <a:rPr lang="ru-RU" sz="2000" dirty="0" err="1" smtClean="0"/>
              <a:t>складають</a:t>
            </a:r>
            <a:r>
              <a:rPr lang="ru-RU" sz="2000" dirty="0" smtClean="0"/>
              <a:t> так званий </a:t>
            </a:r>
            <a:r>
              <a:rPr lang="ru-RU" sz="2000" b="1" dirty="0" err="1" smtClean="0"/>
              <a:t>Декартовий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простір</a:t>
            </a:r>
            <a:r>
              <a:rPr lang="ru-RU" sz="2000" dirty="0" smtClean="0"/>
              <a:t>.</a:t>
            </a:r>
            <a:endParaRPr lang="ru-RU" sz="20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0" y="5842337"/>
            <a:ext cx="91440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000" dirty="0" smtClean="0">
                <a:solidFill>
                  <a:srgbClr val="FF0000"/>
                </a:solidFill>
              </a:rPr>
              <a:t>Визначивши точно значення слів , ви позбавите людство від половини помилок . ( Варіант : "Люди позбулися б половини своїх неприємностей , якби змогли домовитися про значення слів</a:t>
            </a:r>
            <a:r>
              <a:rPr lang="uk-UA" dirty="0" smtClean="0">
                <a:solidFill>
                  <a:srgbClr val="FF0000"/>
                </a:solidFill>
              </a:rPr>
              <a:t>" )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62_image018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t="1181" b="1181"/>
          <a:stretch>
            <a:fillRect/>
          </a:stretch>
        </p:blipFill>
        <p:spPr/>
      </p:pic>
      <p:sp>
        <p:nvSpPr>
          <p:cNvPr id="5" name="Прямоугольник 4"/>
          <p:cNvSpPr/>
          <p:nvPr/>
        </p:nvSpPr>
        <p:spPr>
          <a:xfrm>
            <a:off x="5148064" y="260648"/>
            <a:ext cx="3995936" cy="65973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err="1" smtClean="0"/>
              <a:t>Перетин</a:t>
            </a:r>
            <a:r>
              <a:rPr lang="ru-RU" sz="2400" dirty="0" smtClean="0"/>
              <a:t> </a:t>
            </a:r>
            <a:r>
              <a:rPr lang="ru-RU" sz="2400" dirty="0" err="1" smtClean="0"/>
              <a:t>двох</a:t>
            </a:r>
            <a:r>
              <a:rPr lang="ru-RU" sz="2400" dirty="0" smtClean="0"/>
              <a:t> осей </a:t>
            </a:r>
            <a:r>
              <a:rPr lang="ru-RU" sz="2400" dirty="0" err="1" smtClean="0"/>
              <a:t>створює</a:t>
            </a:r>
            <a:r>
              <a:rPr lang="ru-RU" sz="2400" dirty="0" smtClean="0"/>
              <a:t> </a:t>
            </a:r>
            <a:r>
              <a:rPr lang="ru-RU" sz="2400" dirty="0" err="1" smtClean="0"/>
              <a:t>чотири</a:t>
            </a:r>
            <a:r>
              <a:rPr lang="ru-RU" sz="2400" dirty="0" smtClean="0"/>
              <a:t> </a:t>
            </a:r>
            <a:r>
              <a:rPr lang="ru-RU" sz="2400" dirty="0" err="1" smtClean="0"/>
              <a:t>квадранти</a:t>
            </a:r>
            <a:r>
              <a:rPr lang="ru-RU" sz="2400" dirty="0" smtClean="0"/>
              <a:t> на </a:t>
            </a:r>
            <a:r>
              <a:rPr lang="ru-RU" sz="2400" dirty="0" err="1" smtClean="0"/>
              <a:t>координатній</a:t>
            </a:r>
            <a:r>
              <a:rPr lang="ru-RU" sz="2400" dirty="0" smtClean="0"/>
              <a:t> </a:t>
            </a:r>
            <a:r>
              <a:rPr lang="ru-RU" sz="2400" dirty="0" err="1" smtClean="0"/>
              <a:t>площині</a:t>
            </a:r>
            <a:r>
              <a:rPr lang="ru-RU" sz="2400" dirty="0" smtClean="0"/>
              <a:t>, </a:t>
            </a:r>
            <a:r>
              <a:rPr lang="ru-RU" sz="2400" dirty="0" err="1" smtClean="0"/>
              <a:t>які</a:t>
            </a:r>
            <a:r>
              <a:rPr lang="ru-RU" sz="2400" dirty="0" smtClean="0"/>
              <a:t> </a:t>
            </a:r>
            <a:r>
              <a:rPr lang="ru-RU" sz="2400" dirty="0" err="1" smtClean="0"/>
              <a:t>позначаються</a:t>
            </a:r>
            <a:r>
              <a:rPr lang="ru-RU" sz="2400" dirty="0" smtClean="0"/>
              <a:t> </a:t>
            </a:r>
            <a:r>
              <a:rPr lang="ru-RU" sz="2400" dirty="0" err="1" smtClean="0"/>
              <a:t>римськими</a:t>
            </a:r>
            <a:r>
              <a:rPr lang="ru-RU" sz="2400" dirty="0" smtClean="0"/>
              <a:t> цифрами </a:t>
            </a:r>
            <a:r>
              <a:rPr lang="en-US" sz="2400" dirty="0" smtClean="0"/>
              <a:t>I, II, III, </a:t>
            </a:r>
            <a:r>
              <a:rPr lang="ru-RU" sz="2400" dirty="0" smtClean="0"/>
              <a:t>та </a:t>
            </a:r>
            <a:r>
              <a:rPr lang="en-US" sz="2400" dirty="0" smtClean="0"/>
              <a:t>IV. </a:t>
            </a:r>
            <a:r>
              <a:rPr lang="ru-RU" sz="2400" dirty="0" err="1" smtClean="0"/>
              <a:t>Зазвичай</a:t>
            </a:r>
            <a:r>
              <a:rPr lang="ru-RU" sz="2400" dirty="0" smtClean="0"/>
              <a:t> порядок </a:t>
            </a:r>
            <a:r>
              <a:rPr lang="ru-RU" sz="2400" dirty="0" err="1" smtClean="0"/>
              <a:t>нумерації</a:t>
            </a:r>
            <a:r>
              <a:rPr lang="ru-RU" sz="2400" dirty="0" smtClean="0"/>
              <a:t> </a:t>
            </a:r>
            <a:r>
              <a:rPr lang="ru-RU" sz="2400" dirty="0" err="1" smtClean="0"/>
              <a:t>квадрантів</a:t>
            </a:r>
            <a:r>
              <a:rPr lang="ru-RU" sz="2400" dirty="0" smtClean="0"/>
              <a:t> — </a:t>
            </a:r>
            <a:r>
              <a:rPr lang="ru-RU" sz="2400" dirty="0" err="1" smtClean="0"/>
              <a:t>проти</a:t>
            </a:r>
            <a:r>
              <a:rPr lang="ru-RU" sz="2400" dirty="0" smtClean="0"/>
              <a:t> </a:t>
            </a:r>
            <a:r>
              <a:rPr lang="ru-RU" sz="2400" dirty="0" err="1" smtClean="0"/>
              <a:t>годинникової</a:t>
            </a:r>
            <a:r>
              <a:rPr lang="ru-RU" sz="2400" dirty="0" smtClean="0"/>
              <a:t> </a:t>
            </a:r>
            <a:r>
              <a:rPr lang="ru-RU" sz="2400" dirty="0" err="1" smtClean="0"/>
              <a:t>стрілки</a:t>
            </a:r>
            <a:r>
              <a:rPr lang="ru-RU" sz="2400" dirty="0" smtClean="0"/>
              <a:t>, </a:t>
            </a:r>
            <a:r>
              <a:rPr lang="ru-RU" sz="2400" dirty="0" err="1" smtClean="0"/>
              <a:t>починаючи</a:t>
            </a:r>
            <a:r>
              <a:rPr lang="ru-RU" sz="2400" dirty="0" smtClean="0"/>
              <a:t> </a:t>
            </a:r>
            <a:r>
              <a:rPr lang="ru-RU" sz="2400" dirty="0" err="1" smtClean="0"/>
              <a:t>з</a:t>
            </a:r>
            <a:r>
              <a:rPr lang="ru-RU" sz="2400" dirty="0" smtClean="0"/>
              <a:t> правого </a:t>
            </a:r>
            <a:r>
              <a:rPr lang="ru-RU" sz="2400" dirty="0" err="1" smtClean="0"/>
              <a:t>верхнього</a:t>
            </a:r>
            <a:r>
              <a:rPr lang="ru-RU" sz="2400" dirty="0" smtClean="0"/>
              <a:t> (</a:t>
            </a:r>
            <a:r>
              <a:rPr lang="ru-RU" sz="2400" dirty="0" err="1" smtClean="0"/>
              <a:t>тобто</a:t>
            </a:r>
            <a:r>
              <a:rPr lang="ru-RU" sz="2400" dirty="0" smtClean="0"/>
              <a:t> там, де </a:t>
            </a:r>
            <a:r>
              <a:rPr lang="ru-RU" sz="2400" dirty="0" err="1" smtClean="0"/>
              <a:t>абсциси</a:t>
            </a:r>
            <a:r>
              <a:rPr lang="ru-RU" sz="2400" dirty="0" smtClean="0"/>
              <a:t> та </a:t>
            </a:r>
            <a:r>
              <a:rPr lang="ru-RU" sz="2400" dirty="0" err="1" smtClean="0"/>
              <a:t>ординаті</a:t>
            </a:r>
            <a:r>
              <a:rPr lang="ru-RU" sz="2400" dirty="0" smtClean="0"/>
              <a:t> — </a:t>
            </a:r>
            <a:r>
              <a:rPr lang="ru-RU" sz="2400" dirty="0" err="1" smtClean="0"/>
              <a:t>позитивні</a:t>
            </a:r>
            <a:r>
              <a:rPr lang="ru-RU" sz="2400" dirty="0" smtClean="0"/>
              <a:t> числа). </a:t>
            </a:r>
            <a:r>
              <a:rPr lang="ru-RU" sz="2400" dirty="0" err="1" smtClean="0"/>
              <a:t>Значення</a:t>
            </a:r>
            <a:r>
              <a:rPr lang="ru-RU" sz="2400" dirty="0" smtClean="0"/>
              <a:t>, </a:t>
            </a:r>
            <a:r>
              <a:rPr lang="ru-RU" sz="2400" dirty="0" err="1" smtClean="0"/>
              <a:t>яких</a:t>
            </a:r>
            <a:r>
              <a:rPr lang="ru-RU" sz="2400" dirty="0" smtClean="0"/>
              <a:t> </a:t>
            </a:r>
            <a:r>
              <a:rPr lang="ru-RU" sz="2400" dirty="0" err="1" smtClean="0"/>
              <a:t>набувають</a:t>
            </a:r>
            <a:r>
              <a:rPr lang="ru-RU" sz="2400" dirty="0" smtClean="0"/>
              <a:t> </a:t>
            </a:r>
            <a:r>
              <a:rPr lang="ru-RU" sz="2400" dirty="0" err="1" smtClean="0"/>
              <a:t>абсциси</a:t>
            </a:r>
            <a:r>
              <a:rPr lang="ru-RU" sz="2400" dirty="0" smtClean="0"/>
              <a:t> та </a:t>
            </a:r>
            <a:r>
              <a:rPr lang="ru-RU" sz="2400" dirty="0" err="1" smtClean="0"/>
              <a:t>ординати</a:t>
            </a:r>
            <a:r>
              <a:rPr lang="ru-RU" sz="2400" dirty="0" smtClean="0"/>
              <a:t> в кожному </a:t>
            </a:r>
            <a:r>
              <a:rPr lang="ru-RU" sz="2400" dirty="0" err="1" smtClean="0"/>
              <a:t>квадранті</a:t>
            </a:r>
            <a:r>
              <a:rPr lang="ru-RU" sz="2400" dirty="0" smtClean="0"/>
              <a:t>, </a:t>
            </a:r>
            <a:r>
              <a:rPr lang="ru-RU" sz="2400" dirty="0" err="1" smtClean="0"/>
              <a:t>можна</a:t>
            </a:r>
            <a:r>
              <a:rPr lang="ru-RU" sz="2400" dirty="0" smtClean="0"/>
              <a:t> </a:t>
            </a:r>
            <a:r>
              <a:rPr lang="ru-RU" sz="2400" dirty="0" err="1" smtClean="0"/>
              <a:t>звести</a:t>
            </a:r>
            <a:r>
              <a:rPr lang="ru-RU" sz="2400" dirty="0" smtClean="0"/>
              <a:t> в </a:t>
            </a:r>
            <a:r>
              <a:rPr lang="ru-RU" sz="2400" dirty="0" err="1" smtClean="0"/>
              <a:t>наступну</a:t>
            </a:r>
            <a:r>
              <a:rPr lang="ru-RU" sz="2400" dirty="0" smtClean="0"/>
              <a:t> </a:t>
            </a:r>
            <a:r>
              <a:rPr lang="ru-RU" sz="2400" dirty="0" err="1" smtClean="0"/>
              <a:t>таблицю</a:t>
            </a:r>
            <a:r>
              <a:rPr lang="ru-RU" sz="2400" dirty="0" smtClean="0"/>
              <a:t>:</a:t>
            </a:r>
            <a:endParaRPr lang="ru-RU" sz="2400" dirty="0"/>
          </a:p>
        </p:txBody>
      </p:sp>
      <p:sp>
        <p:nvSpPr>
          <p:cNvPr id="16386" name="AutoShape 2" descr="data:image/jpeg;base64,/9j/4AAQSkZJRgABAQAAAQABAAD/2wCEAAkGBwgHBhQUBxIVFBAXDRAVFxUWFBsXGRoYFh0eFh0cFRcaKCssJBorIB8UIj0kJTUuLi42Fys4RDYtNzQ5LysBCgoKDQ0MFA8QFCwcHBwsLCwxODcsKyssLCwsLTcsLDgrLCssNyssNyw0KywrLCsrLCssKzIsLDcrKzcsKysrLP/AABEIAM4AyQMBIgACEQEDEQH/xAAbAAEBAQADAQEAAAAAAAAAAAAABAUBAgMGB//EADsQAAIBAgMEBwcCBAcBAAAAAAABAgMEBREhEhVT0QYxNHSSk7MTIkFRYXGBFDIjJGKRFjNCUqGisQf/xAAVAQEBAAAAAAAAAAAAAAAAAAAAAf/EABYRAQEBAAAAAAAAAAAAAAAAAAABQf/aAAwDAQACEQMRAD8A/cQAAAAAAAAAAAMjpRh9bEMKatJTjVhONWCjUlDblTe1sTcX+yWWy/pIDWzRyZGATV9bu42Zx9tsyUJ7ScIpKKTg3pLrbyy6/oas9pU3sLN5aAdswfPdDliqtau9qqqv9XcbMktlxyqTg4ZfGK2Vk/6svhr9CAAAAAAAAAAAAAAAAAAAAAAAAAAAAjxOxlf0FGNWpS9+LbptJyS64tyT919WmT+TRYAOtOnGnBKHUkkvstDsABmdH+xT77fetUNMzOj/AGKffb716hpgAAAAAAAAAAAAAAAAAAAAAAAAAAAAAAAAZnR/sU++33r1DTMzo/2Kffb716hpgAAAAAAAAAAAAAAAAAAAAAA6ylso7HWXUSjHl0owmNGcpTko06mxNujVSjLTSXu6PWPiXzRr0pqpTTjnk0nqnF/lPVfk/N77FsNl0fxHZr0tcWi1/Ejqs6LzWuq92fV/tfyP0ilUhWpqVJqUWk00800/imvgUdwAAAAGZ0f7FPvt969Q0zM6P9in32+9eoaYAAAeN3cK1tpTkm1GLbUVm8l8kzxwnEKWK4fCtbqShOClHbjstxeqeXwzWupzitRUsNqNqT/hT0jGU281ksoxTb/CIehzl/hi2U4zjKNrRjKM6cqclKMUmnGaT60wNkAAAAAAAAAAAAAAAAAAAAAAAAAAZnR/sU++33r1DTMzo/2Kffb716hpgAAAAAAAAAAAAAAAAADxrXVvQllXnGLy/wBUkv8A0D2BLvGx41Pxx5jeNjxqfjjzAqBLvGx41Pxx5jeNjxqfjjzAqBLvGx41Pxx5jeNjxqfjjzAqBLvGx41Pxx5jeNjxqfjjzAqBLvGx41Pxx5jeNjxqfjjzAm6P9in32+9eoaZh4Bf2cLOe1Vpr+dvXrOPxrTy+JpbxseNT8ceYFQJd42PGp+OPMbxseNT8ceYFQJd42PGp+OPMbxseNT8ceYFQJd42PGp+OPMbxseNT8ceYFQJd42PGp+OPMbxseNT8ceYFQJd42PGp+OPM8LvGsPtbdzq1YbMVm8ntPL7R1A0QT2d1QvbeNS0nGdOUc4zi1KMl801o0UACevZWtzJO5pwm0sk5RUsv7ooAEW6cN4FLy48hunDeBS8uPItAEW6cN4FLy48hunDeBS8uPItAEW6cN4FLy48hunDeBS8uPItAEW6cN4FLy48hunDeBS8uPItOGBBVw3C6UG50aKSTbbpxyyXXnoR2Cwa9qbMLeEZbEZpToxTlCXVOK+X31XxSzWdeP2lS/wSvSoNKdS2qwi31Zyi0s/oZmHqeIY3TqqFSnGlZzpSU6cqfvzcG1FSXvJbP7l7uujYhj1wHDMPnaT2qNJ/zl6v8uPUq00vgaW6cN4FLy48jw6P9jn3299eoagEW6cN4FLy48hunDeBS8uPItAEW6cN4FLy48hunDeBS8uPItAEW6cN4FLy48hunDeBS8uPItAEW6cN4FLy48hunDeBS8uPItAEMsLwyK96hS8uPI8LnBcIvKDhOlSya12YpPL7x1yPXG/0u7Kn6+m6tL2b2qcabquS+ShFNt/ZGH0ToRwu8nbTpSUoUaXs6/sZqDorSFKVXZS24Z7OWeb68s88mj6Sys7ewto07OEYU4rJRiskl9EigAAAAAAAAAAAABw0cgDhxTONlHYAZfR9fyc++3vrVDUMzo/2Kffb716hpgAAAAAAAAAABxlqNlZnIAAAAAAAAAHWSzR2OJJtaEo+Fur3F6OEXs43dXbo4jGlB+zofszprX+Hq/flr9F9c9e0q30emc6NS4qToxw+hVUJRpLOc51KbzlGCeWUE8vm39l5Vui17WsbinK5hlXulWk/07zi1svKP8Tq9yPX9fxoW+D3UOkErmtWhLatadFwVJx0hKU01LbeucpfjL7ujZAAAAAZnR/sU++33r1DTMzo/wBin32+9eoaYAAAS4mqm76nsZyhL2cmpRUW00s9FJNf3TPkVe4tb4PYXVa6qOjJ0HdL2dH9tZaSjlT0iqkqaf8ATm+vU+wvqNS4s5xoyUZSi0pOLklnp+1NZ/3IbDBY0ej0bW9lGrBW/sW9jZ2oJbKzjm9csuSIO9KNetjEpQrS9jGmoOlsw2dt+9ntbO1mk46Z5GmuojwqwjhmHU6UJSmoQS25vOUmuuUn8ZPrLCgAAAAAAAAAAAAAAAAAAAAAAADM6P8AYp99vvXqGmZnR/sU++33r1DTAAAAAAAAAAAAAAAAAAAAAAAAAAAAAAAAAzOj/Yp99vvXqGmZnR/sU++33r1DTAAAAAAAAAAAAAAAAAAAAAAAAAAAAAAAAAlw+2VpScYvPOtWn5k5VMv+2X4KjjQ5AAAAAAAAAAAAAAAAAAAAAAAAAAAAfN//AEGK/wAMTlsuUo1bdpLSWtWEWovNatNrXTU+kIMZwizxqz9niCk6e1FtRq1Kebi81m6bi+tJ/gD5OtvXBqV/c2dP9Nbxsozp0azjUTrU03Ops05tRg47EclJawby+fvU6S39DEqkZOEqUbWycW6UqbdS4rO32m3L/KTWfVqno2sm/pr/AAq1xDDZULxSlSlDZkvaTTcfk5xalr99SSXRfCZ3Ep1YSnKdtGhPbrVZxlSj1RcJSa01eeWebbzzbBqrDliMHNYk6cspr2coJx2o5J+/B55Pa2lo3mknp1EnSGwpXtpJZN1pRcaTUmnCXwlFrqyerf0/DotsFsranBU1P3Km3FyrVJy2snFbc5Sbksm1lJtdXyWUuM9E8Jxq6VTEY1JTUNlONzXppLr0jTnFf8aiwbFvFwopSe01FJv5v5nodKFKFCko09IpJJfRaI7gAAAAAAAAAAAAAH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8100392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solidFill>
                  <a:srgbClr val="FF0000"/>
                </a:solidFill>
              </a:rPr>
              <a:t>З </a:t>
            </a:r>
            <a:r>
              <a:rPr lang="ru-RU" sz="3200" dirty="0" err="1" smtClean="0">
                <a:solidFill>
                  <a:srgbClr val="FF0000"/>
                </a:solidFill>
              </a:rPr>
              <a:t>часів</a:t>
            </a:r>
            <a:r>
              <a:rPr lang="ru-RU" sz="3200" dirty="0" smtClean="0">
                <a:solidFill>
                  <a:srgbClr val="FF0000"/>
                </a:solidFill>
              </a:rPr>
              <a:t> Декарта </a:t>
            </a:r>
            <a:r>
              <a:rPr lang="ru-RU" sz="3200" dirty="0" err="1" smtClean="0">
                <a:solidFill>
                  <a:srgbClr val="FF0000"/>
                </a:solidFill>
              </a:rPr>
              <a:t>було</a:t>
            </a:r>
            <a:r>
              <a:rPr lang="ru-RU" sz="3200" dirty="0" smtClean="0">
                <a:solidFill>
                  <a:srgbClr val="FF0000"/>
                </a:solidFill>
              </a:rPr>
              <a:t> </a:t>
            </a:r>
            <a:r>
              <a:rPr lang="ru-RU" sz="3200" dirty="0" err="1" smtClean="0">
                <a:solidFill>
                  <a:srgbClr val="FF0000"/>
                </a:solidFill>
              </a:rPr>
              <a:t>розроблено</a:t>
            </a:r>
            <a:r>
              <a:rPr lang="ru-RU" sz="3200" dirty="0" smtClean="0">
                <a:solidFill>
                  <a:srgbClr val="FF0000"/>
                </a:solidFill>
              </a:rPr>
              <a:t> </a:t>
            </a:r>
            <a:r>
              <a:rPr lang="ru-RU" sz="3200" dirty="0" err="1" smtClean="0">
                <a:solidFill>
                  <a:srgbClr val="FF0000"/>
                </a:solidFill>
              </a:rPr>
              <a:t>багато</a:t>
            </a:r>
            <a:r>
              <a:rPr lang="ru-RU" sz="3200" dirty="0" smtClean="0">
                <a:solidFill>
                  <a:srgbClr val="FF0000"/>
                </a:solidFill>
              </a:rPr>
              <a:t> </a:t>
            </a:r>
            <a:r>
              <a:rPr lang="ru-RU" sz="3200" dirty="0" err="1" smtClean="0">
                <a:solidFill>
                  <a:srgbClr val="FF0000"/>
                </a:solidFill>
              </a:rPr>
              <a:t>інших</a:t>
            </a:r>
            <a:r>
              <a:rPr lang="ru-RU" sz="3200" dirty="0" smtClean="0">
                <a:solidFill>
                  <a:srgbClr val="FF0000"/>
                </a:solidFill>
              </a:rPr>
              <a:t> систем координат. Один </a:t>
            </a:r>
            <a:r>
              <a:rPr lang="ru-RU" sz="3200" dirty="0" err="1" smtClean="0">
                <a:solidFill>
                  <a:srgbClr val="FF0000"/>
                </a:solidFill>
              </a:rPr>
              <a:t>з</a:t>
            </a:r>
            <a:r>
              <a:rPr lang="ru-RU" sz="3200" dirty="0" smtClean="0">
                <a:solidFill>
                  <a:srgbClr val="FF0000"/>
                </a:solidFill>
              </a:rPr>
              <a:t> </a:t>
            </a:r>
            <a:r>
              <a:rPr lang="ru-RU" sz="3200" dirty="0" err="1" smtClean="0">
                <a:solidFill>
                  <a:srgbClr val="FF0000"/>
                </a:solidFill>
              </a:rPr>
              <a:t>важливих</a:t>
            </a:r>
            <a:r>
              <a:rPr lang="ru-RU" sz="3200" dirty="0" smtClean="0">
                <a:solidFill>
                  <a:srgbClr val="FF0000"/>
                </a:solidFill>
              </a:rPr>
              <a:t> </a:t>
            </a:r>
            <a:r>
              <a:rPr lang="ru-RU" sz="3200" dirty="0" err="1" smtClean="0">
                <a:solidFill>
                  <a:srgbClr val="FF0000"/>
                </a:solidFill>
              </a:rPr>
              <a:t>різновидів</a:t>
            </a:r>
            <a:r>
              <a:rPr lang="ru-RU" sz="3200" dirty="0" smtClean="0">
                <a:solidFill>
                  <a:srgbClr val="FF0000"/>
                </a:solidFill>
              </a:rPr>
              <a:t> </a:t>
            </a:r>
            <a:r>
              <a:rPr lang="ru-RU" sz="3200" dirty="0" err="1" smtClean="0">
                <a:solidFill>
                  <a:srgbClr val="FF0000"/>
                </a:solidFill>
              </a:rPr>
              <a:t>полярної</a:t>
            </a:r>
            <a:r>
              <a:rPr lang="ru-RU" sz="3200" dirty="0" smtClean="0">
                <a:solidFill>
                  <a:srgbClr val="FF0000"/>
                </a:solidFill>
              </a:rPr>
              <a:t> систему координат, а </a:t>
            </a:r>
            <a:r>
              <a:rPr lang="ru-RU" sz="3200" dirty="0" err="1" smtClean="0">
                <a:solidFill>
                  <a:srgbClr val="FF0000"/>
                </a:solidFill>
              </a:rPr>
              <a:t>саме</a:t>
            </a:r>
            <a:r>
              <a:rPr lang="ru-RU" sz="3200" dirty="0" smtClean="0">
                <a:solidFill>
                  <a:srgbClr val="FF0000"/>
                </a:solidFill>
              </a:rPr>
              <a:t> </a:t>
            </a:r>
            <a:r>
              <a:rPr lang="ru-RU" sz="3200" dirty="0" err="1" smtClean="0">
                <a:solidFill>
                  <a:srgbClr val="FF0000"/>
                </a:solidFill>
              </a:rPr>
              <a:t>сферичну</a:t>
            </a:r>
            <a:r>
              <a:rPr lang="ru-RU" sz="3200" dirty="0" smtClean="0">
                <a:solidFill>
                  <a:srgbClr val="FF0000"/>
                </a:solidFill>
              </a:rPr>
              <a:t> систему координат </a:t>
            </a:r>
            <a:r>
              <a:rPr lang="ru-RU" sz="3200" dirty="0" err="1" smtClean="0">
                <a:solidFill>
                  <a:srgbClr val="FF0000"/>
                </a:solidFill>
              </a:rPr>
              <a:t>застосовують</a:t>
            </a:r>
            <a:r>
              <a:rPr lang="ru-RU" sz="3200" dirty="0" smtClean="0">
                <a:solidFill>
                  <a:srgbClr val="FF0000"/>
                </a:solidFill>
              </a:rPr>
              <a:t> в </a:t>
            </a:r>
            <a:r>
              <a:rPr lang="ru-RU" sz="3200" dirty="0" err="1" smtClean="0">
                <a:solidFill>
                  <a:srgbClr val="FF0000"/>
                </a:solidFill>
              </a:rPr>
              <a:t>астрономії</a:t>
            </a:r>
            <a:r>
              <a:rPr lang="ru-RU" sz="3200" dirty="0" smtClean="0">
                <a:solidFill>
                  <a:srgbClr val="FF0000"/>
                </a:solidFill>
              </a:rPr>
              <a:t> та </a:t>
            </a:r>
            <a:r>
              <a:rPr lang="ru-RU" sz="3200" dirty="0" err="1" smtClean="0">
                <a:solidFill>
                  <a:srgbClr val="FF0000"/>
                </a:solidFill>
              </a:rPr>
              <a:t>навігації</a:t>
            </a:r>
            <a:r>
              <a:rPr lang="ru-RU" sz="3200" dirty="0" smtClean="0">
                <a:solidFill>
                  <a:srgbClr val="FF0000"/>
                </a:solidFill>
              </a:rPr>
              <a:t>. В </a:t>
            </a:r>
            <a:r>
              <a:rPr lang="ru-RU" sz="3200" dirty="0" err="1" smtClean="0">
                <a:solidFill>
                  <a:srgbClr val="FF0000"/>
                </a:solidFill>
              </a:rPr>
              <a:t>математиці</a:t>
            </a:r>
            <a:r>
              <a:rPr lang="ru-RU" sz="3200" dirty="0" smtClean="0">
                <a:solidFill>
                  <a:srgbClr val="FF0000"/>
                </a:solidFill>
              </a:rPr>
              <a:t> </a:t>
            </a:r>
            <a:r>
              <a:rPr lang="ru-RU" sz="3200" dirty="0" err="1" smtClean="0">
                <a:solidFill>
                  <a:srgbClr val="FF0000"/>
                </a:solidFill>
              </a:rPr>
              <a:t>нерідко</a:t>
            </a:r>
            <a:r>
              <a:rPr lang="ru-RU" sz="3200" dirty="0" smtClean="0">
                <a:solidFill>
                  <a:srgbClr val="FF0000"/>
                </a:solidFill>
              </a:rPr>
              <a:t> </a:t>
            </a:r>
            <a:r>
              <a:rPr lang="ru-RU" sz="3200" dirty="0" err="1" smtClean="0">
                <a:solidFill>
                  <a:srgbClr val="FF0000"/>
                </a:solidFill>
              </a:rPr>
              <a:t>переходять</a:t>
            </a:r>
            <a:r>
              <a:rPr lang="ru-RU" sz="3200" dirty="0" smtClean="0">
                <a:solidFill>
                  <a:srgbClr val="FF0000"/>
                </a:solidFill>
              </a:rPr>
              <a:t> </a:t>
            </a:r>
            <a:r>
              <a:rPr lang="ru-RU" sz="3200" dirty="0" err="1" smtClean="0">
                <a:solidFill>
                  <a:srgbClr val="FF0000"/>
                </a:solidFill>
              </a:rPr>
              <a:t>від</a:t>
            </a:r>
            <a:r>
              <a:rPr lang="ru-RU" sz="3200" dirty="0" smtClean="0">
                <a:solidFill>
                  <a:srgbClr val="FF0000"/>
                </a:solidFill>
              </a:rPr>
              <a:t> </a:t>
            </a:r>
            <a:r>
              <a:rPr lang="ru-RU" sz="3200" dirty="0" err="1" smtClean="0">
                <a:solidFill>
                  <a:srgbClr val="FF0000"/>
                </a:solidFill>
              </a:rPr>
              <a:t>однієї</a:t>
            </a:r>
            <a:r>
              <a:rPr lang="ru-RU" sz="3200" dirty="0" smtClean="0">
                <a:solidFill>
                  <a:srgbClr val="FF0000"/>
                </a:solidFill>
              </a:rPr>
              <a:t> </a:t>
            </a:r>
            <a:r>
              <a:rPr lang="ru-RU" sz="3200" dirty="0" err="1" smtClean="0">
                <a:solidFill>
                  <a:srgbClr val="FF0000"/>
                </a:solidFill>
              </a:rPr>
              <a:t>системи</a:t>
            </a:r>
            <a:r>
              <a:rPr lang="ru-RU" sz="3200" dirty="0" smtClean="0">
                <a:solidFill>
                  <a:srgbClr val="FF0000"/>
                </a:solidFill>
              </a:rPr>
              <a:t> координат до </a:t>
            </a:r>
            <a:r>
              <a:rPr lang="ru-RU" sz="3200" dirty="0" err="1" smtClean="0">
                <a:solidFill>
                  <a:srgbClr val="FF0000"/>
                </a:solidFill>
              </a:rPr>
              <a:t>іншої</a:t>
            </a:r>
            <a:r>
              <a:rPr lang="ru-RU" sz="3200" dirty="0" smtClean="0">
                <a:solidFill>
                  <a:srgbClr val="FF0000"/>
                </a:solidFill>
              </a:rPr>
              <a:t>, в </a:t>
            </a:r>
            <a:r>
              <a:rPr lang="ru-RU" sz="3200" dirty="0" err="1" smtClean="0">
                <a:solidFill>
                  <a:srgbClr val="FF0000"/>
                </a:solidFill>
              </a:rPr>
              <a:t>якій</a:t>
            </a:r>
            <a:r>
              <a:rPr lang="ru-RU" sz="3200" dirty="0" smtClean="0">
                <a:solidFill>
                  <a:srgbClr val="FF0000"/>
                </a:solidFill>
              </a:rPr>
              <a:t> </a:t>
            </a:r>
            <a:r>
              <a:rPr lang="ru-RU" sz="3200" dirty="0" err="1" smtClean="0">
                <a:solidFill>
                  <a:srgbClr val="FF0000"/>
                </a:solidFill>
              </a:rPr>
              <a:t>математична</a:t>
            </a:r>
            <a:r>
              <a:rPr lang="ru-RU" sz="3200" dirty="0" smtClean="0">
                <a:solidFill>
                  <a:srgbClr val="FF0000"/>
                </a:solidFill>
              </a:rPr>
              <a:t> модель </a:t>
            </a:r>
            <a:r>
              <a:rPr lang="ru-RU" sz="3200" dirty="0" err="1" smtClean="0">
                <a:solidFill>
                  <a:srgbClr val="FF0000"/>
                </a:solidFill>
              </a:rPr>
              <a:t>досліджуваної</a:t>
            </a:r>
            <a:r>
              <a:rPr lang="ru-RU" sz="3200" dirty="0" smtClean="0">
                <a:solidFill>
                  <a:srgbClr val="FF0000"/>
                </a:solidFill>
              </a:rPr>
              <a:t> </a:t>
            </a:r>
            <a:r>
              <a:rPr lang="ru-RU" sz="3200" dirty="0" err="1" smtClean="0">
                <a:solidFill>
                  <a:srgbClr val="FF0000"/>
                </a:solidFill>
              </a:rPr>
              <a:t>системи</a:t>
            </a:r>
            <a:r>
              <a:rPr lang="ru-RU" sz="3200" dirty="0" smtClean="0">
                <a:solidFill>
                  <a:srgbClr val="FF0000"/>
                </a:solidFill>
              </a:rPr>
              <a:t> </a:t>
            </a:r>
            <a:r>
              <a:rPr lang="ru-RU" sz="3200" dirty="0" err="1" smtClean="0">
                <a:solidFill>
                  <a:srgbClr val="FF0000"/>
                </a:solidFill>
              </a:rPr>
              <a:t>може</a:t>
            </a:r>
            <a:r>
              <a:rPr lang="ru-RU" sz="3200" dirty="0" smtClean="0">
                <a:solidFill>
                  <a:srgbClr val="FF0000"/>
                </a:solidFill>
              </a:rPr>
              <a:t> бути </a:t>
            </a:r>
            <a:r>
              <a:rPr lang="ru-RU" sz="3200" dirty="0" err="1" smtClean="0">
                <a:solidFill>
                  <a:srgbClr val="FF0000"/>
                </a:solidFill>
              </a:rPr>
              <a:t>набагато</a:t>
            </a:r>
            <a:r>
              <a:rPr lang="ru-RU" sz="3200" dirty="0" smtClean="0">
                <a:solidFill>
                  <a:srgbClr val="FF0000"/>
                </a:solidFill>
              </a:rPr>
              <a:t> </a:t>
            </a:r>
            <a:r>
              <a:rPr lang="ru-RU" sz="3200" dirty="0" err="1" smtClean="0">
                <a:solidFill>
                  <a:srgbClr val="FF0000"/>
                </a:solidFill>
              </a:rPr>
              <a:t>простішою</a:t>
            </a:r>
            <a:r>
              <a:rPr lang="ru-RU" sz="3200" dirty="0" smtClean="0">
                <a:solidFill>
                  <a:srgbClr val="FF0000"/>
                </a:solidFill>
              </a:rPr>
              <a:t>. </a:t>
            </a:r>
            <a:r>
              <a:rPr lang="ru-RU" sz="3200" dirty="0" err="1" smtClean="0">
                <a:solidFill>
                  <a:srgbClr val="FF0000"/>
                </a:solidFill>
              </a:rPr>
              <a:t>Доступний</a:t>
            </a:r>
            <a:r>
              <a:rPr lang="ru-RU" sz="3200" dirty="0" smtClean="0">
                <a:solidFill>
                  <a:srgbClr val="FF0000"/>
                </a:solidFill>
              </a:rPr>
              <a:t> </a:t>
            </a:r>
            <a:r>
              <a:rPr lang="ru-RU" sz="3200" dirty="0" err="1" smtClean="0">
                <a:solidFill>
                  <a:srgbClr val="FF0000"/>
                </a:solidFill>
              </a:rPr>
              <a:t>виклад</a:t>
            </a:r>
            <a:r>
              <a:rPr lang="ru-RU" sz="3200" dirty="0" smtClean="0">
                <a:solidFill>
                  <a:srgbClr val="FF0000"/>
                </a:solidFill>
              </a:rPr>
              <a:t> </a:t>
            </a:r>
            <a:r>
              <a:rPr lang="ru-RU" sz="3200" dirty="0" err="1" smtClean="0">
                <a:solidFill>
                  <a:srgbClr val="FF0000"/>
                </a:solidFill>
              </a:rPr>
              <a:t>основних</a:t>
            </a:r>
            <a:r>
              <a:rPr lang="ru-RU" sz="3200" dirty="0" smtClean="0">
                <a:solidFill>
                  <a:srgbClr val="FF0000"/>
                </a:solidFill>
              </a:rPr>
              <a:t> систем координат в </a:t>
            </a:r>
            <a:r>
              <a:rPr lang="ru-RU" sz="3200" dirty="0" err="1" smtClean="0">
                <a:solidFill>
                  <a:srgbClr val="FF0000"/>
                </a:solidFill>
              </a:rPr>
              <a:t>елементарній</a:t>
            </a:r>
            <a:r>
              <a:rPr lang="ru-RU" sz="3200" dirty="0" smtClean="0">
                <a:solidFill>
                  <a:srgbClr val="FF0000"/>
                </a:solidFill>
              </a:rPr>
              <a:t> </a:t>
            </a:r>
            <a:r>
              <a:rPr lang="ru-RU" sz="3200" dirty="0" err="1" smtClean="0">
                <a:solidFill>
                  <a:srgbClr val="FF0000"/>
                </a:solidFill>
              </a:rPr>
              <a:t>математиці</a:t>
            </a:r>
            <a:r>
              <a:rPr lang="ru-RU" sz="3200" dirty="0" smtClean="0">
                <a:solidFill>
                  <a:srgbClr val="FF0000"/>
                </a:solidFill>
              </a:rPr>
              <a:t> </a:t>
            </a:r>
            <a:r>
              <a:rPr lang="ru-RU" sz="3200" dirty="0" err="1" smtClean="0">
                <a:solidFill>
                  <a:srgbClr val="FF0000"/>
                </a:solidFill>
              </a:rPr>
              <a:t>можна</a:t>
            </a:r>
            <a:r>
              <a:rPr lang="ru-RU" sz="3200" dirty="0" smtClean="0">
                <a:solidFill>
                  <a:srgbClr val="FF0000"/>
                </a:solidFill>
              </a:rPr>
              <a:t> </a:t>
            </a:r>
            <a:r>
              <a:rPr lang="ru-RU" sz="3200" dirty="0" err="1" smtClean="0">
                <a:solidFill>
                  <a:srgbClr val="FF0000"/>
                </a:solidFill>
              </a:rPr>
              <a:t>знайти</a:t>
            </a:r>
            <a:r>
              <a:rPr lang="ru-RU" sz="3200" dirty="0" smtClean="0">
                <a:solidFill>
                  <a:srgbClr val="FF0000"/>
                </a:solidFill>
              </a:rPr>
              <a:t> у </a:t>
            </a:r>
            <a:r>
              <a:rPr lang="ru-RU" sz="3200" dirty="0" err="1" smtClean="0">
                <a:solidFill>
                  <a:srgbClr val="FF0000"/>
                </a:solidFill>
              </a:rPr>
              <a:t>статті</a:t>
            </a:r>
            <a:r>
              <a:rPr lang="ru-RU" sz="3200" dirty="0" smtClean="0">
                <a:solidFill>
                  <a:srgbClr val="FF0000"/>
                </a:solidFill>
              </a:rPr>
              <a:t> </a:t>
            </a:r>
            <a:r>
              <a:rPr lang="ru-RU" sz="3200" dirty="0" err="1" smtClean="0">
                <a:solidFill>
                  <a:srgbClr val="FF0000"/>
                </a:solidFill>
              </a:rPr>
              <a:t>Системи</a:t>
            </a:r>
            <a:r>
              <a:rPr lang="ru-RU" sz="3200" dirty="0" smtClean="0">
                <a:solidFill>
                  <a:srgbClr val="FF0000"/>
                </a:solidFill>
              </a:rPr>
              <a:t> координат в </a:t>
            </a:r>
            <a:r>
              <a:rPr lang="ru-RU" sz="3200" dirty="0" err="1" smtClean="0">
                <a:solidFill>
                  <a:srgbClr val="FF0000"/>
                </a:solidFill>
              </a:rPr>
              <a:t>елементарній</a:t>
            </a:r>
            <a:r>
              <a:rPr lang="ru-RU" sz="3200" dirty="0" smtClean="0">
                <a:solidFill>
                  <a:srgbClr val="FF0000"/>
                </a:solidFill>
              </a:rPr>
              <a:t> </a:t>
            </a:r>
            <a:r>
              <a:rPr lang="ru-RU" sz="3200" dirty="0" err="1" smtClean="0">
                <a:solidFill>
                  <a:srgbClr val="FF0000"/>
                </a:solidFill>
              </a:rPr>
              <a:t>математиці</a:t>
            </a:r>
            <a:r>
              <a:rPr lang="ru-RU" sz="3200" dirty="0" smtClean="0">
                <a:solidFill>
                  <a:srgbClr val="FF0000"/>
                </a:solidFill>
              </a:rPr>
              <a:t>.</a:t>
            </a:r>
            <a:endParaRPr lang="ru-RU" sz="3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121</TotalTime>
  <Words>616</Words>
  <Application>Microsoft Office PowerPoint</Application>
  <PresentationFormat>Экран (4:3)</PresentationFormat>
  <Paragraphs>31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Изящная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Company>DreamLair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Valeria</dc:creator>
  <cp:lastModifiedBy>Valeria</cp:lastModifiedBy>
  <cp:revision>12</cp:revision>
  <dcterms:created xsi:type="dcterms:W3CDTF">2013-12-19T17:21:01Z</dcterms:created>
  <dcterms:modified xsi:type="dcterms:W3CDTF">2015-01-30T20:05:43Z</dcterms:modified>
</cp:coreProperties>
</file>