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>
        <p:scale>
          <a:sx n="64" d="100"/>
          <a:sy n="64" d="100"/>
        </p:scale>
        <p:origin x="-153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7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77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96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840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6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9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9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52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29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01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40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86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6096000" cy="2422376"/>
          </a:xfrm>
        </p:spPr>
        <p:txBody>
          <a:bodyPr/>
          <a:lstStyle/>
          <a:p>
            <a:r>
              <a:rPr lang="uk-UA" sz="7200" dirty="0" smtClean="0"/>
              <a:t>Кібернетика </a:t>
            </a:r>
            <a:r>
              <a:rPr lang="uk-UA" sz="7200" dirty="0" smtClean="0"/>
              <a:t>60</a:t>
            </a:r>
            <a:r>
              <a:rPr lang="uk-UA" sz="7200" dirty="0" smtClean="0"/>
              <a:t>-х </a:t>
            </a:r>
            <a:r>
              <a:rPr lang="uk-UA" sz="7200" dirty="0" smtClean="0"/>
              <a:t>років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i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85724" cy="41564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20" y="4735794"/>
            <a:ext cx="3015122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В. М. Глушков </a:t>
            </a:r>
            <a:r>
              <a:rPr lang="ru-RU" sz="2200" dirty="0" err="1" smtClean="0"/>
              <a:t>з</a:t>
            </a:r>
            <a:r>
              <a:rPr lang="ru-RU" sz="2200" dirty="0" smtClean="0"/>
              <a:t> командою </a:t>
            </a:r>
            <a:r>
              <a:rPr lang="ru-RU" sz="2200" dirty="0" err="1" smtClean="0"/>
              <a:t>розробників</a:t>
            </a:r>
            <a:r>
              <a:rPr lang="ru-RU" sz="2200" dirty="0" smtClean="0"/>
              <a:t> «МИР-1»</a:t>
            </a:r>
            <a:endParaRPr lang="ru-RU" sz="2200" dirty="0"/>
          </a:p>
        </p:txBody>
      </p:sp>
      <p:pic>
        <p:nvPicPr>
          <p:cNvPr id="3" name="Рисунок 2" descr="Glushkov_mi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429" y="3212976"/>
            <a:ext cx="5938571" cy="3691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8" cy="914400"/>
          </a:xfrm>
        </p:spPr>
        <p:txBody>
          <a:bodyPr>
            <a:normAutofit/>
          </a:bodyPr>
          <a:lstStyle/>
          <a:p>
            <a:r>
              <a:rPr lang="ru-RU" b="1" u="sng" dirty="0" err="1" smtClean="0"/>
              <a:t>Електронна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обчислювальна</a:t>
            </a:r>
            <a:r>
              <a:rPr lang="ru-RU" b="1" u="sng" dirty="0" smtClean="0"/>
              <a:t> машина «</a:t>
            </a:r>
            <a:r>
              <a:rPr lang="ru-RU" b="1" u="sng" dirty="0" err="1" smtClean="0"/>
              <a:t>Київ</a:t>
            </a:r>
            <a:r>
              <a:rPr lang="ru-RU" b="1" u="sng" dirty="0" smtClean="0"/>
              <a:t>»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6" y="1052736"/>
            <a:ext cx="9031560" cy="56166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err="1"/>
              <a:t>Розробка</a:t>
            </a:r>
            <a:r>
              <a:rPr lang="ru-RU" sz="2400" dirty="0"/>
              <a:t> ЕОМ «</a:t>
            </a:r>
            <a:r>
              <a:rPr lang="ru-RU" sz="2400" dirty="0" err="1"/>
              <a:t>Київ</a:t>
            </a:r>
            <a:r>
              <a:rPr lang="ru-RU" sz="2400" dirty="0"/>
              <a:t>» </a:t>
            </a:r>
            <a:r>
              <a:rPr lang="ru-RU" sz="2400" dirty="0" err="1"/>
              <a:t>розпочалась</a:t>
            </a:r>
            <a:r>
              <a:rPr lang="ru-RU" sz="2400" dirty="0"/>
              <a:t> </a:t>
            </a:r>
            <a:r>
              <a:rPr lang="ru-RU" sz="2400" dirty="0" smtClean="0"/>
              <a:t>в</a:t>
            </a:r>
            <a:r>
              <a:rPr lang="ru-RU" sz="2400" dirty="0"/>
              <a:t> 1954 р. в </a:t>
            </a:r>
            <a:r>
              <a:rPr lang="ru-RU" sz="2400" dirty="0" err="1"/>
              <a:t>тій</a:t>
            </a:r>
            <a:r>
              <a:rPr lang="ru-RU" sz="2400" dirty="0"/>
              <a:t> </a:t>
            </a:r>
            <a:r>
              <a:rPr lang="ru-RU" sz="2400" dirty="0" err="1"/>
              <a:t>самій</a:t>
            </a:r>
            <a:r>
              <a:rPr lang="ru-RU" sz="2400" dirty="0"/>
              <a:t> </a:t>
            </a:r>
            <a:r>
              <a:rPr lang="ru-RU" sz="2400" dirty="0" err="1" smtClean="0"/>
              <a:t>лабораторії</a:t>
            </a:r>
            <a:r>
              <a:rPr lang="ru-RU" sz="2400" dirty="0" smtClean="0"/>
              <a:t>, де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керівництвом</a:t>
            </a:r>
            <a:r>
              <a:rPr lang="ru-RU" sz="2400" dirty="0"/>
              <a:t> </a:t>
            </a:r>
            <a:r>
              <a:rPr lang="en-US" sz="2400" dirty="0"/>
              <a:t>C. </a:t>
            </a:r>
            <a:r>
              <a:rPr lang="ru-RU" sz="2400" dirty="0"/>
              <a:t>О. </a:t>
            </a:r>
            <a:r>
              <a:rPr lang="ru-RU" sz="2400" dirty="0" err="1" smtClean="0"/>
              <a:t>Лебедєва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/>
              <a:t>створена «МЭОМ» </a:t>
            </a:r>
            <a:r>
              <a:rPr lang="ru-RU" sz="2400" dirty="0" err="1" smtClean="0"/>
              <a:t>Безпосереднім</a:t>
            </a:r>
            <a:r>
              <a:rPr lang="ru-RU" sz="2400" dirty="0" smtClean="0"/>
              <a:t> </a:t>
            </a:r>
            <a:r>
              <a:rPr lang="ru-RU" sz="2400" dirty="0" err="1"/>
              <a:t>ініціатором</a:t>
            </a:r>
            <a:r>
              <a:rPr lang="ru-RU" sz="2400" dirty="0"/>
              <a:t>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розробки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 </a:t>
            </a:r>
            <a:r>
              <a:rPr lang="ru-RU" sz="2400" dirty="0" smtClean="0"/>
              <a:t>Б</a:t>
            </a:r>
            <a:r>
              <a:rPr lang="ru-RU" sz="2400" dirty="0"/>
              <a:t>. В. </a:t>
            </a:r>
            <a:r>
              <a:rPr lang="ru-RU" sz="2400" dirty="0" err="1"/>
              <a:t>Гнєденко</a:t>
            </a:r>
            <a:r>
              <a:rPr lang="ru-RU" sz="2400" dirty="0"/>
              <a:t>, на той час — </a:t>
            </a:r>
            <a:r>
              <a:rPr lang="ru-RU" sz="2400" dirty="0" smtClean="0"/>
              <a:t>директор </a:t>
            </a:r>
            <a:r>
              <a:rPr lang="ru-RU" sz="2400" dirty="0" err="1" smtClean="0"/>
              <a:t>Інституту</a:t>
            </a:r>
            <a:r>
              <a:rPr lang="ru-RU" sz="2400" dirty="0" smtClean="0"/>
              <a:t> </a:t>
            </a:r>
            <a:r>
              <a:rPr lang="ru-RU" sz="2400" dirty="0"/>
              <a:t>математики АН УРСР.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err="1"/>
              <a:t>Наприкінці</a:t>
            </a:r>
            <a:r>
              <a:rPr lang="ru-RU" sz="2400" dirty="0"/>
              <a:t> 50 — початку 60-х </a:t>
            </a:r>
            <a:r>
              <a:rPr lang="ru-RU" sz="2400" dirty="0" err="1"/>
              <a:t>років</a:t>
            </a:r>
            <a:r>
              <a:rPr lang="ru-RU" sz="2400" dirty="0"/>
              <a:t> </a:t>
            </a:r>
            <a:r>
              <a:rPr lang="en-US" sz="2400" dirty="0"/>
              <a:t>XX</a:t>
            </a:r>
            <a:r>
              <a:rPr lang="ru-RU" sz="2400" dirty="0"/>
              <a:t>ст. на ЕОМ «</a:t>
            </a:r>
            <a:r>
              <a:rPr lang="ru-RU" sz="2400" dirty="0" err="1"/>
              <a:t>Київ</a:t>
            </a:r>
            <a:r>
              <a:rPr lang="ru-RU" sz="2400" dirty="0"/>
              <a:t>»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керівництвом</a:t>
            </a:r>
            <a:r>
              <a:rPr lang="ru-RU" sz="2400" dirty="0"/>
              <a:t> В. М. Глушкова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виконана</a:t>
            </a:r>
            <a:r>
              <a:rPr lang="ru-RU" sz="2400" dirty="0"/>
              <a:t> </a:t>
            </a:r>
            <a:r>
              <a:rPr lang="ru-RU" sz="2400" dirty="0" err="1"/>
              <a:t>серія</a:t>
            </a:r>
            <a:r>
              <a:rPr lang="ru-RU" sz="2400" dirty="0"/>
              <a:t> </a:t>
            </a:r>
            <a:r>
              <a:rPr lang="ru-RU" sz="2400" dirty="0" err="1"/>
              <a:t>унікальних</a:t>
            </a:r>
            <a:r>
              <a:rPr lang="ru-RU" sz="2400" dirty="0"/>
              <a:t> на той час </a:t>
            </a:r>
            <a:r>
              <a:rPr lang="ru-RU" sz="2400" dirty="0" err="1"/>
              <a:t>експериментів</a:t>
            </a:r>
            <a:r>
              <a:rPr lang="ru-RU" sz="2400" dirty="0"/>
              <a:t> з штучного </a:t>
            </a:r>
            <a:r>
              <a:rPr lang="ru-RU" sz="2400" dirty="0" err="1"/>
              <a:t>інтелекту</a:t>
            </a:r>
            <a:r>
              <a:rPr lang="ru-RU" sz="2400" dirty="0"/>
              <a:t>, машинного </a:t>
            </a:r>
            <a:r>
              <a:rPr lang="ru-RU" sz="2400" dirty="0" err="1"/>
              <a:t>розпізнавання</a:t>
            </a:r>
            <a:r>
              <a:rPr lang="ru-RU" sz="2400" dirty="0"/>
              <a:t> </a:t>
            </a:r>
            <a:r>
              <a:rPr lang="ru-RU" sz="2400" dirty="0" err="1"/>
              <a:t>простих</a:t>
            </a:r>
            <a:r>
              <a:rPr lang="ru-RU" sz="2400" dirty="0"/>
              <a:t> </a:t>
            </a:r>
            <a:r>
              <a:rPr lang="ru-RU" sz="2400" dirty="0" err="1"/>
              <a:t>геометричних</a:t>
            </a:r>
            <a:r>
              <a:rPr lang="ru-RU" sz="2400" dirty="0"/>
              <a:t> </a:t>
            </a:r>
            <a:r>
              <a:rPr lang="ru-RU" sz="2400" dirty="0" err="1"/>
              <a:t>фігур</a:t>
            </a:r>
            <a:r>
              <a:rPr lang="ru-RU" sz="2400" dirty="0"/>
              <a:t>, </a:t>
            </a:r>
            <a:r>
              <a:rPr lang="ru-RU" sz="2400" dirty="0" err="1"/>
              <a:t>моделювання</a:t>
            </a:r>
            <a:r>
              <a:rPr lang="ru-RU" sz="2400" dirty="0"/>
              <a:t> </a:t>
            </a:r>
            <a:r>
              <a:rPr lang="ru-RU" sz="2400" dirty="0" err="1"/>
              <a:t>автоматів</a:t>
            </a:r>
            <a:r>
              <a:rPr lang="ru-RU" sz="2400" dirty="0"/>
              <a:t> для </a:t>
            </a:r>
            <a:r>
              <a:rPr lang="ru-RU" sz="2400" dirty="0" err="1"/>
              <a:t>розпізнавання</a:t>
            </a:r>
            <a:r>
              <a:rPr lang="ru-RU" sz="2400" dirty="0"/>
              <a:t> </a:t>
            </a:r>
            <a:r>
              <a:rPr lang="ru-RU" sz="2400" dirty="0" err="1"/>
              <a:t>друкованих</a:t>
            </a:r>
            <a:r>
              <a:rPr lang="ru-RU" sz="2400" dirty="0"/>
              <a:t> та </a:t>
            </a:r>
            <a:r>
              <a:rPr lang="ru-RU" sz="2400" dirty="0" err="1"/>
              <a:t>письмових</a:t>
            </a:r>
            <a:r>
              <a:rPr lang="ru-RU" sz="2400" dirty="0"/>
              <a:t> букв, автоматичному синтезу </a:t>
            </a:r>
            <a:r>
              <a:rPr lang="ru-RU" sz="2400" dirty="0" err="1"/>
              <a:t>функціональних</a:t>
            </a:r>
            <a:r>
              <a:rPr lang="ru-RU" sz="2400" dirty="0"/>
              <a:t> схем. 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99176" cy="914400"/>
          </a:xfrm>
        </p:spPr>
        <p:txBody>
          <a:bodyPr/>
          <a:lstStyle/>
          <a:p>
            <a:r>
              <a:rPr lang="ru-RU" sz="4000" b="1" u="sng" dirty="0" err="1" smtClean="0"/>
              <a:t>Основні</a:t>
            </a:r>
            <a:r>
              <a:rPr lang="ru-RU" sz="4000" b="1" u="sng" dirty="0" smtClean="0"/>
              <a:t> характеристики:</a:t>
            </a:r>
            <a:endParaRPr lang="ru-RU" sz="40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532440" cy="52565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запам'ятовувальний</a:t>
            </a:r>
            <a:r>
              <a:rPr lang="ru-RU" dirty="0" smtClean="0"/>
              <a:t> </a:t>
            </a:r>
            <a:r>
              <a:rPr lang="ru-RU" dirty="0" err="1" smtClean="0"/>
              <a:t>пристрій</a:t>
            </a:r>
            <a:r>
              <a:rPr lang="ru-RU" dirty="0" smtClean="0"/>
              <a:t> — три </a:t>
            </a:r>
            <a:r>
              <a:rPr lang="ru-RU" dirty="0" err="1" smtClean="0"/>
              <a:t>магнітних</a:t>
            </a:r>
            <a:r>
              <a:rPr lang="ru-RU" dirty="0" smtClean="0"/>
              <a:t> </a:t>
            </a:r>
            <a:r>
              <a:rPr lang="ru-RU" dirty="0" err="1" smtClean="0"/>
              <a:t>барабани</a:t>
            </a:r>
            <a:r>
              <a:rPr lang="ru-RU" dirty="0" smtClean="0"/>
              <a:t> </a:t>
            </a:r>
            <a:r>
              <a:rPr lang="ru-RU" dirty="0" err="1" smtClean="0"/>
              <a:t>місткістю</a:t>
            </a:r>
            <a:r>
              <a:rPr lang="ru-RU" dirty="0" smtClean="0"/>
              <a:t> 9 тис. </a:t>
            </a:r>
            <a:r>
              <a:rPr lang="ru-RU" dirty="0" err="1" smtClean="0"/>
              <a:t>слів</a:t>
            </a:r>
            <a:endParaRPr lang="ru-RU" dirty="0" smtClean="0"/>
          </a:p>
          <a:p>
            <a:r>
              <a:rPr lang="ru-RU" dirty="0" err="1" smtClean="0"/>
              <a:t>елементна</a:t>
            </a:r>
            <a:r>
              <a:rPr lang="ru-RU" dirty="0" smtClean="0"/>
              <a:t> база —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лампи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 — </a:t>
            </a:r>
            <a:r>
              <a:rPr lang="ru-RU" dirty="0" err="1" smtClean="0"/>
              <a:t>з</a:t>
            </a:r>
            <a:r>
              <a:rPr lang="ru-RU" dirty="0" smtClean="0"/>
              <a:t> перфокарт, перфолент, </a:t>
            </a:r>
            <a:r>
              <a:rPr lang="ru-RU" dirty="0" err="1" smtClean="0"/>
              <a:t>телеграфних</a:t>
            </a:r>
            <a:r>
              <a:rPr lang="ru-RU" dirty="0" smtClean="0"/>
              <a:t> </a:t>
            </a:r>
            <a:r>
              <a:rPr lang="ru-RU" dirty="0" err="1" smtClean="0"/>
              <a:t>ліній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виведення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 — </a:t>
            </a:r>
            <a:r>
              <a:rPr lang="ru-RU" dirty="0" err="1" smtClean="0"/>
              <a:t>друкуючий</a:t>
            </a:r>
            <a:r>
              <a:rPr lang="ru-RU" dirty="0" smtClean="0"/>
              <a:t> </a:t>
            </a:r>
            <a:r>
              <a:rPr lang="ru-RU" dirty="0" err="1" smtClean="0"/>
              <a:t>пристрій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перфолента.</a:t>
            </a:r>
          </a:p>
          <a:p>
            <a:r>
              <a:rPr lang="ru-RU" dirty="0" smtClean="0"/>
              <a:t>система команд — 32 </a:t>
            </a:r>
            <a:r>
              <a:rPr lang="ru-RU" dirty="0" err="1" smtClean="0"/>
              <a:t>операції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</a:t>
            </a:r>
            <a:r>
              <a:rPr lang="ru-RU" dirty="0" err="1" smtClean="0"/>
              <a:t>скороченого</a:t>
            </a:r>
            <a:r>
              <a:rPr lang="ru-RU" dirty="0" smtClean="0"/>
              <a:t> </a:t>
            </a:r>
            <a:r>
              <a:rPr lang="ru-RU" dirty="0" err="1" smtClean="0"/>
              <a:t>множення</a:t>
            </a:r>
            <a:r>
              <a:rPr lang="ru-RU" dirty="0" smtClean="0"/>
              <a:t>, </a:t>
            </a:r>
            <a:r>
              <a:rPr lang="ru-RU" dirty="0" err="1" smtClean="0"/>
              <a:t>ділення</a:t>
            </a:r>
            <a:r>
              <a:rPr lang="ru-RU" dirty="0" smtClean="0"/>
              <a:t>, </a:t>
            </a:r>
            <a:r>
              <a:rPr lang="ru-RU" dirty="0" err="1" smtClean="0"/>
              <a:t>операції</a:t>
            </a:r>
            <a:r>
              <a:rPr lang="ru-RU" dirty="0" smtClean="0"/>
              <a:t> для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циклів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форма </a:t>
            </a:r>
            <a:r>
              <a:rPr lang="ru-RU" dirty="0" err="1" smtClean="0"/>
              <a:t>представлення</a:t>
            </a:r>
            <a:r>
              <a:rPr lang="ru-RU" dirty="0" smtClean="0"/>
              <a:t> чисел —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фіксованою</a:t>
            </a:r>
            <a:r>
              <a:rPr lang="ru-RU" dirty="0" smtClean="0"/>
              <a:t> комою перед старшим </a:t>
            </a:r>
            <a:r>
              <a:rPr lang="ru-RU" dirty="0" err="1" smtClean="0"/>
              <a:t>розрядом</a:t>
            </a:r>
            <a:endParaRPr lang="ru-RU" dirty="0" smtClean="0"/>
          </a:p>
          <a:p>
            <a:r>
              <a:rPr lang="ru-RU" dirty="0" err="1" smtClean="0"/>
              <a:t>розрядність</a:t>
            </a:r>
            <a:r>
              <a:rPr lang="ru-RU" dirty="0" smtClean="0"/>
              <a:t> машинного слова — 41 </a:t>
            </a:r>
            <a:r>
              <a:rPr lang="ru-RU" dirty="0" err="1" smtClean="0"/>
              <a:t>біт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mpKiev19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520" y="-6294"/>
            <a:ext cx="9252520" cy="6864294"/>
          </a:xfrm>
        </p:spPr>
      </p:pic>
      <p:sp>
        <p:nvSpPr>
          <p:cNvPr id="5" name="TextBox 4"/>
          <p:cNvSpPr txBox="1"/>
          <p:nvPr/>
        </p:nvSpPr>
        <p:spPr>
          <a:xfrm>
            <a:off x="5298470" y="42233"/>
            <a:ext cx="384553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Налаштування</a:t>
            </a:r>
            <a:r>
              <a:rPr lang="ru-RU" sz="2800" dirty="0" smtClean="0"/>
              <a:t> ЕОМ «</a:t>
            </a:r>
            <a:r>
              <a:rPr lang="ru-RU" sz="2800" dirty="0" err="1" smtClean="0"/>
              <a:t>Київ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uk-UA" sz="3600" u="sng" dirty="0" smtClean="0"/>
              <a:t>Інститут кібернетики імені В. М. Глушкова НАН України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6674296" cy="4896544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1957 року, </a:t>
            </a:r>
            <a:r>
              <a:rPr lang="ru-RU" dirty="0" err="1" smtClean="0"/>
              <a:t>тоді</a:t>
            </a:r>
            <a:r>
              <a:rPr lang="ru-RU" dirty="0" smtClean="0"/>
              <a:t>, на </a:t>
            </a:r>
            <a:r>
              <a:rPr lang="ru-RU" dirty="0" err="1" smtClean="0"/>
              <a:t>базі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r>
              <a:rPr lang="ru-RU" dirty="0" smtClean="0"/>
              <a:t> </a:t>
            </a:r>
            <a:r>
              <a:rPr lang="ru-RU" dirty="0" err="1" smtClean="0"/>
              <a:t>обчислювальної</a:t>
            </a:r>
            <a:r>
              <a:rPr lang="ru-RU" dirty="0" smtClean="0"/>
              <a:t> математики та </a:t>
            </a:r>
            <a:r>
              <a:rPr lang="ru-RU" dirty="0" err="1" smtClean="0"/>
              <a:t>техніки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 математики АН УРСР,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заснований</a:t>
            </a:r>
            <a:r>
              <a:rPr lang="ru-RU" dirty="0" smtClean="0"/>
              <a:t> </a:t>
            </a:r>
            <a:r>
              <a:rPr lang="ru-RU" dirty="0" err="1" smtClean="0"/>
              <a:t>Обчислювальний</a:t>
            </a:r>
            <a:r>
              <a:rPr lang="ru-RU" dirty="0" smtClean="0"/>
              <a:t> центр </a:t>
            </a:r>
            <a:r>
              <a:rPr lang="ru-RU" dirty="0" err="1" smtClean="0"/>
              <a:t>Академії</a:t>
            </a:r>
            <a:r>
              <a:rPr lang="ru-RU" dirty="0" smtClean="0"/>
              <a:t> наук УРСР, </a:t>
            </a:r>
            <a:r>
              <a:rPr lang="ru-RU" dirty="0" err="1" smtClean="0"/>
              <a:t>перетворений</a:t>
            </a:r>
            <a:r>
              <a:rPr lang="ru-RU" dirty="0" smtClean="0"/>
              <a:t> в 1962 </a:t>
            </a:r>
            <a:r>
              <a:rPr lang="ru-RU" dirty="0" err="1" smtClean="0"/>
              <a:t>році</a:t>
            </a:r>
            <a:r>
              <a:rPr lang="ru-RU" dirty="0" smtClean="0"/>
              <a:t> в </a:t>
            </a:r>
            <a:r>
              <a:rPr lang="ru-RU" dirty="0" err="1" smtClean="0"/>
              <a:t>Інститут</a:t>
            </a:r>
            <a:r>
              <a:rPr lang="ru-RU" dirty="0" smtClean="0"/>
              <a:t> </a:t>
            </a:r>
            <a:r>
              <a:rPr lang="ru-RU" dirty="0" err="1" smtClean="0"/>
              <a:t>кібернетики</a:t>
            </a:r>
            <a:r>
              <a:rPr lang="ru-RU" dirty="0" smtClean="0"/>
              <a:t>, на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покладались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обчислювальної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кібернетики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в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галузях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, науки, оборони. </a:t>
            </a:r>
            <a:r>
              <a:rPr lang="ru-RU" dirty="0" err="1" smtClean="0"/>
              <a:t>Саме</a:t>
            </a:r>
            <a:r>
              <a:rPr lang="ru-RU" dirty="0" smtClean="0"/>
              <a:t> у </a:t>
            </a:r>
            <a:r>
              <a:rPr lang="ru-RU" dirty="0" err="1" smtClean="0"/>
              <a:t>згаданій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1950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перебування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 </a:t>
            </a:r>
            <a:r>
              <a:rPr lang="ru-RU" dirty="0" err="1" smtClean="0"/>
              <a:t>електротехніки</a:t>
            </a:r>
            <a:r>
              <a:rPr lang="ru-RU" dirty="0" smtClean="0"/>
              <a:t> АН УРСР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керівництвом</a:t>
            </a:r>
            <a:r>
              <a:rPr lang="ru-RU" dirty="0" smtClean="0"/>
              <a:t> </a:t>
            </a:r>
            <a:r>
              <a:rPr lang="ru-RU" dirty="0" err="1" smtClean="0"/>
              <a:t>академіка</a:t>
            </a:r>
            <a:r>
              <a:rPr lang="ru-RU" dirty="0" smtClean="0"/>
              <a:t> С. О. </a:t>
            </a:r>
            <a:r>
              <a:rPr lang="ru-RU" dirty="0" err="1" smtClean="0"/>
              <a:t>Лебедєва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створено першу в СРСР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континентальній</a:t>
            </a:r>
            <a:r>
              <a:rPr lang="ru-RU" dirty="0" smtClean="0"/>
              <a:t> </a:t>
            </a:r>
            <a:r>
              <a:rPr lang="ru-RU" dirty="0" err="1" smtClean="0"/>
              <a:t>Європі</a:t>
            </a:r>
            <a:r>
              <a:rPr lang="ru-RU" dirty="0" smtClean="0"/>
              <a:t> Малу </a:t>
            </a:r>
            <a:r>
              <a:rPr lang="ru-RU" dirty="0" err="1" smtClean="0"/>
              <a:t>електронну</a:t>
            </a:r>
            <a:r>
              <a:rPr lang="ru-RU" dirty="0" smtClean="0"/>
              <a:t> </a:t>
            </a:r>
            <a:r>
              <a:rPr lang="ru-RU" dirty="0" err="1" smtClean="0"/>
              <a:t>обчислювальну</a:t>
            </a:r>
            <a:r>
              <a:rPr lang="ru-RU" dirty="0" smtClean="0"/>
              <a:t> машину «МЕОМ».</a:t>
            </a:r>
          </a:p>
          <a:p>
            <a:r>
              <a:rPr lang="ru-RU" dirty="0" err="1" smtClean="0"/>
              <a:t>Засновником</a:t>
            </a:r>
            <a:r>
              <a:rPr lang="ru-RU" dirty="0" smtClean="0"/>
              <a:t> і директором </a:t>
            </a:r>
            <a:r>
              <a:rPr lang="ru-RU" dirty="0" err="1" smtClean="0"/>
              <a:t>інституту</a:t>
            </a:r>
            <a:r>
              <a:rPr lang="ru-RU" dirty="0" smtClean="0"/>
              <a:t> до 1982 року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академік</a:t>
            </a:r>
            <a:r>
              <a:rPr lang="ru-RU" dirty="0" smtClean="0"/>
              <a:t> </a:t>
            </a:r>
            <a:r>
              <a:rPr lang="ru-RU" dirty="0" err="1" smtClean="0"/>
              <a:t>Віктор</a:t>
            </a:r>
            <a:r>
              <a:rPr lang="ru-RU" dirty="0" smtClean="0"/>
              <a:t> Михайлович Глушков (1923–1982 </a:t>
            </a:r>
            <a:r>
              <a:rPr lang="ru-RU" dirty="0" smtClean="0"/>
              <a:t>),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носить </a:t>
            </a:r>
            <a:r>
              <a:rPr lang="ru-RU" dirty="0" err="1" smtClean="0"/>
              <a:t>інститут</a:t>
            </a:r>
            <a:r>
              <a:rPr lang="ru-RU" dirty="0" smtClean="0"/>
              <a:t>.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80813" y="4170382"/>
            <a:ext cx="2313963" cy="1512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/>
              <a:t>Ві́ктор Миха́йлович Глушко́в</a:t>
            </a:r>
            <a:endParaRPr lang="ru-RU" sz="25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13" y="1052736"/>
            <a:ext cx="2313963" cy="3117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px-ICY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" y="744"/>
            <a:ext cx="9128760" cy="6857256"/>
          </a:xfrm>
        </p:spPr>
      </p:pic>
      <p:sp>
        <p:nvSpPr>
          <p:cNvPr id="3" name="Прямоугольник 2"/>
          <p:cNvSpPr/>
          <p:nvPr/>
        </p:nvSpPr>
        <p:spPr>
          <a:xfrm>
            <a:off x="1835696" y="5869754"/>
            <a:ext cx="5760640" cy="9711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u="sng" dirty="0">
                <a:solidFill>
                  <a:schemeClr val="tx1"/>
                </a:solidFill>
              </a:rPr>
              <a:t>Інститут кібернетики імені В. М. Глушкова НАН </a:t>
            </a:r>
            <a:r>
              <a:rPr lang="uk-UA" sz="2400" u="sng" dirty="0" smtClean="0">
                <a:solidFill>
                  <a:schemeClr val="tx1"/>
                </a:solidFill>
              </a:rPr>
              <a:t>України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0926" y="260648"/>
            <a:ext cx="8431077" cy="235175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Під його керівництвом науковці створили першу в світі обчислювальну машину широкого профілю </a:t>
            </a:r>
            <a:r>
              <a:rPr lang="uk-UA" dirty="0" err="1" smtClean="0"/>
              <a:t>“Дніпро”</a:t>
            </a:r>
            <a:r>
              <a:rPr lang="uk-UA" dirty="0" smtClean="0"/>
              <a:t>. </a:t>
            </a:r>
            <a:r>
              <a:rPr lang="ru-RU" dirty="0" err="1" smtClean="0"/>
              <a:t>Призначена</a:t>
            </a:r>
            <a:r>
              <a:rPr lang="ru-RU" dirty="0" smtClean="0"/>
              <a:t> для контролю та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безперервними</a:t>
            </a:r>
            <a:r>
              <a:rPr lang="ru-RU" dirty="0" smtClean="0"/>
              <a:t> </a:t>
            </a:r>
            <a:r>
              <a:rPr lang="ru-RU" dirty="0" err="1" smtClean="0"/>
              <a:t>технологічними</a:t>
            </a:r>
            <a:r>
              <a:rPr lang="ru-RU" dirty="0" smtClean="0"/>
              <a:t> </a:t>
            </a:r>
            <a:r>
              <a:rPr lang="ru-RU" dirty="0" err="1" smtClean="0"/>
              <a:t>процесами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складними</a:t>
            </a:r>
            <a:r>
              <a:rPr lang="ru-RU" dirty="0" smtClean="0"/>
              <a:t> </a:t>
            </a:r>
            <a:r>
              <a:rPr lang="ru-RU" dirty="0" err="1" smtClean="0"/>
              <a:t>фізичними</a:t>
            </a:r>
            <a:r>
              <a:rPr lang="ru-RU" dirty="0" smtClean="0"/>
              <a:t> </a:t>
            </a:r>
            <a:r>
              <a:rPr lang="ru-RU" dirty="0" err="1" smtClean="0"/>
              <a:t>експериментами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для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в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алгоритмізації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UVM-Dnep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924944"/>
            <a:ext cx="8708765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394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5508104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err="1" smtClean="0"/>
              <a:t>Налагодження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першого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зразка</a:t>
            </a:r>
            <a:r>
              <a:rPr lang="ru-RU" sz="2200" dirty="0" smtClean="0"/>
              <a:t> </a:t>
            </a:r>
            <a:r>
              <a:rPr lang="ru-RU" sz="2200" dirty="0" err="1" smtClean="0"/>
              <a:t>комп'ютера</a:t>
            </a:r>
            <a:r>
              <a:rPr lang="ru-RU" sz="2200" dirty="0" smtClean="0"/>
              <a:t> „</a:t>
            </a:r>
            <a:r>
              <a:rPr lang="ru-RU" sz="2200" dirty="0" err="1" smtClean="0"/>
              <a:t>Дніпро</a:t>
            </a:r>
            <a:r>
              <a:rPr lang="ru-RU" sz="2200" dirty="0" smtClean="0"/>
              <a:t>”. </a:t>
            </a:r>
            <a:r>
              <a:rPr lang="ru-RU" sz="2200" dirty="0" err="1" smtClean="0"/>
              <a:t>Обчислювальний</a:t>
            </a:r>
            <a:r>
              <a:rPr lang="ru-RU" sz="2200" dirty="0" smtClean="0"/>
              <a:t> центр </a:t>
            </a:r>
            <a:r>
              <a:rPr lang="ru-RU" sz="2200" dirty="0" err="1" smtClean="0"/>
              <a:t>Академії</a:t>
            </a:r>
            <a:r>
              <a:rPr lang="ru-RU" sz="2200" dirty="0" smtClean="0"/>
              <a:t> наук УРСР, 1960 р</a:t>
            </a:r>
            <a:r>
              <a:rPr lang="ru-RU" sz="2200" dirty="0" smtClean="0"/>
              <a:t>.</a:t>
            </a: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72808" cy="698376"/>
          </a:xfrm>
        </p:spPr>
        <p:txBody>
          <a:bodyPr>
            <a:noAutofit/>
          </a:bodyPr>
          <a:lstStyle/>
          <a:p>
            <a:r>
              <a:rPr lang="ru-RU" sz="3000" b="1" u="sng" dirty="0" smtClean="0"/>
              <a:t>Характеристики </a:t>
            </a:r>
            <a:r>
              <a:rPr lang="ru-RU" sz="3000" b="1" u="sng" dirty="0" err="1" smtClean="0"/>
              <a:t>комп'ютера</a:t>
            </a:r>
            <a:r>
              <a:rPr lang="ru-RU" sz="3000" b="1" u="sng" dirty="0" smtClean="0"/>
              <a:t> </a:t>
            </a:r>
            <a:r>
              <a:rPr lang="en-US" sz="3000" b="1" u="sng" dirty="0" smtClean="0"/>
              <a:t>”</a:t>
            </a:r>
            <a:r>
              <a:rPr lang="ru-RU" sz="3000" b="1" u="sng" dirty="0" err="1" smtClean="0"/>
              <a:t>Дніпро</a:t>
            </a:r>
            <a:r>
              <a:rPr lang="en-US" sz="3000" b="1" u="sng" dirty="0" smtClean="0"/>
              <a:t>”</a:t>
            </a:r>
            <a:endParaRPr lang="ru-RU" sz="30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283152" cy="54726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Структура команд: </a:t>
            </a:r>
            <a:r>
              <a:rPr lang="ru-RU" sz="2800" dirty="0" err="1" smtClean="0"/>
              <a:t>двохадресна</a:t>
            </a:r>
            <a:endParaRPr lang="ru-RU" sz="2800" dirty="0" smtClean="0"/>
          </a:p>
          <a:p>
            <a:r>
              <a:rPr lang="ru-RU" sz="2800" dirty="0" smtClean="0"/>
              <a:t>Система </a:t>
            </a:r>
            <a:r>
              <a:rPr lang="ru-RU" sz="2800" dirty="0" err="1" smtClean="0"/>
              <a:t>числення</a:t>
            </a:r>
            <a:r>
              <a:rPr lang="ru-RU" sz="2800" dirty="0" smtClean="0"/>
              <a:t>: </a:t>
            </a:r>
            <a:r>
              <a:rPr lang="ru-RU" sz="2800" dirty="0" err="1" smtClean="0"/>
              <a:t>двійкова</a:t>
            </a:r>
            <a:endParaRPr lang="ru-RU" sz="2800" dirty="0" smtClean="0"/>
          </a:p>
          <a:p>
            <a:r>
              <a:rPr lang="ru-RU" sz="2800" dirty="0" err="1" smtClean="0"/>
              <a:t>Спосіб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представлення</a:t>
            </a:r>
            <a:r>
              <a:rPr lang="ru-RU" sz="2800" dirty="0" smtClean="0"/>
              <a:t> чисел: </a:t>
            </a:r>
            <a:r>
              <a:rPr lang="ru-RU" sz="2800" dirty="0" err="1" smtClean="0"/>
              <a:t>з</a:t>
            </a:r>
            <a:r>
              <a:rPr lang="ru-RU" sz="2800" dirty="0" smtClean="0"/>
              <a:t> комою, </a:t>
            </a:r>
            <a:r>
              <a:rPr lang="ru-RU" sz="2800" dirty="0" err="1" smtClean="0"/>
              <a:t>фіксованою</a:t>
            </a:r>
            <a:r>
              <a:rPr lang="ru-RU" sz="2800" dirty="0" smtClean="0"/>
              <a:t> перед старшим </a:t>
            </a:r>
            <a:r>
              <a:rPr lang="ru-RU" sz="2800" dirty="0" err="1" smtClean="0"/>
              <a:t>розрядом</a:t>
            </a:r>
            <a:endParaRPr lang="ru-RU" sz="2800" dirty="0" smtClean="0"/>
          </a:p>
          <a:p>
            <a:r>
              <a:rPr lang="ru-RU" sz="2800" dirty="0" err="1" smtClean="0"/>
              <a:t>Розрядність</a:t>
            </a:r>
            <a:r>
              <a:rPr lang="ru-RU" sz="2800" dirty="0" smtClean="0"/>
              <a:t>: 26 </a:t>
            </a:r>
            <a:r>
              <a:rPr lang="ru-RU" sz="2800" dirty="0" err="1" smtClean="0"/>
              <a:t>двійкових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розрядів</a:t>
            </a:r>
            <a:r>
              <a:rPr lang="ru-RU" sz="2800" dirty="0" smtClean="0"/>
              <a:t>,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один старший — </a:t>
            </a:r>
            <a:r>
              <a:rPr lang="ru-RU" sz="2800" dirty="0" err="1" smtClean="0"/>
              <a:t>знаковий</a:t>
            </a:r>
            <a:endParaRPr lang="ru-RU" sz="2800" dirty="0" smtClean="0"/>
          </a:p>
          <a:p>
            <a:r>
              <a:rPr lang="ru-RU" sz="2800" dirty="0" err="1" smtClean="0"/>
              <a:t>Середня</a:t>
            </a:r>
            <a:r>
              <a:rPr lang="ru-RU" sz="2800" dirty="0" smtClean="0"/>
              <a:t> </a:t>
            </a:r>
            <a:r>
              <a:rPr lang="ru-RU" sz="2800" dirty="0" err="1" smtClean="0"/>
              <a:t>швидкодія</a:t>
            </a:r>
            <a:r>
              <a:rPr lang="ru-RU" sz="2800" dirty="0" smtClean="0"/>
              <a:t> 10000 </a:t>
            </a:r>
            <a:r>
              <a:rPr lang="ru-RU" sz="2800" dirty="0" err="1" smtClean="0"/>
              <a:t>операцій</a:t>
            </a:r>
            <a:r>
              <a:rPr lang="ru-RU" sz="2800" dirty="0" smtClean="0"/>
              <a:t> / с.</a:t>
            </a:r>
          </a:p>
          <a:p>
            <a:r>
              <a:rPr lang="ru-RU" sz="2800" dirty="0" smtClean="0"/>
              <a:t>Система команд: 88 команд</a:t>
            </a:r>
          </a:p>
          <a:p>
            <a:r>
              <a:rPr lang="ru-RU" sz="2800" dirty="0" err="1" smtClean="0"/>
              <a:t>Займана</a:t>
            </a:r>
            <a:r>
              <a:rPr lang="ru-RU" sz="2800" dirty="0" smtClean="0"/>
              <a:t> </a:t>
            </a:r>
            <a:r>
              <a:rPr lang="ru-RU" sz="2800" dirty="0" err="1" smtClean="0"/>
              <a:t>площа</a:t>
            </a:r>
            <a:r>
              <a:rPr lang="ru-RU" sz="2800" dirty="0" smtClean="0"/>
              <a:t>: 35-40 кв. </a:t>
            </a:r>
            <a:r>
              <a:rPr lang="ru-RU" sz="2800" dirty="0" err="1" smtClean="0"/>
              <a:t>метрів</a:t>
            </a:r>
            <a:endParaRPr lang="ru-RU" sz="2800" dirty="0" smtClean="0"/>
          </a:p>
          <a:p>
            <a:r>
              <a:rPr lang="ru-RU" sz="2800" dirty="0" err="1" smtClean="0"/>
              <a:t>Споживана</a:t>
            </a:r>
            <a:r>
              <a:rPr lang="ru-RU" sz="2800" dirty="0" smtClean="0"/>
              <a:t> </a:t>
            </a:r>
            <a:r>
              <a:rPr lang="ru-RU" sz="2800" dirty="0" err="1" smtClean="0"/>
              <a:t>потужність</a:t>
            </a:r>
            <a:r>
              <a:rPr lang="ru-RU" sz="2800" dirty="0" smtClean="0"/>
              <a:t>: 4 кВт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324600" cy="914400"/>
          </a:xfrm>
        </p:spPr>
        <p:txBody>
          <a:bodyPr>
            <a:noAutofit/>
          </a:bodyPr>
          <a:lstStyle/>
          <a:p>
            <a:r>
              <a:rPr lang="ru-RU" sz="3200" b="1" u="sng" dirty="0" err="1" smtClean="0"/>
              <a:t>Електронна</a:t>
            </a:r>
            <a:r>
              <a:rPr lang="ru-RU" sz="3200" b="1" u="sng" dirty="0" smtClean="0"/>
              <a:t> </a:t>
            </a:r>
            <a:r>
              <a:rPr lang="ru-RU" sz="3200" b="1" u="sng" dirty="0" err="1" smtClean="0"/>
              <a:t>обчислювальна</a:t>
            </a:r>
            <a:r>
              <a:rPr lang="ru-RU" sz="3200" b="1" u="sng" dirty="0" smtClean="0"/>
              <a:t> машина «</a:t>
            </a:r>
            <a:r>
              <a:rPr lang="ru-RU" sz="3200" b="1" u="sng" dirty="0" err="1" smtClean="0"/>
              <a:t>Промінь</a:t>
            </a:r>
            <a:r>
              <a:rPr lang="ru-RU" sz="3200" b="1" u="sng" dirty="0" smtClean="0"/>
              <a:t>» </a:t>
            </a:r>
            <a:endParaRPr lang="ru-RU" sz="32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7344816" cy="55892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dirty="0" smtClean="0"/>
              <a:t>Машина «</a:t>
            </a:r>
            <a:r>
              <a:rPr lang="ru-RU" sz="2200" dirty="0" err="1" smtClean="0"/>
              <a:t>Промінь</a:t>
            </a:r>
            <a:r>
              <a:rPr lang="ru-RU" sz="2200" dirty="0" smtClean="0"/>
              <a:t>» </a:t>
            </a:r>
            <a:r>
              <a:rPr lang="ru-RU" sz="2200" dirty="0" err="1" smtClean="0"/>
              <a:t>працювала</a:t>
            </a:r>
            <a:r>
              <a:rPr lang="ru-RU" sz="2200" dirty="0" smtClean="0"/>
              <a:t> в </a:t>
            </a:r>
            <a:r>
              <a:rPr lang="ru-RU" sz="2200" dirty="0" err="1" smtClean="0"/>
              <a:t>двійково-десятковій</a:t>
            </a:r>
            <a:r>
              <a:rPr lang="ru-RU" sz="2200" dirty="0" smtClean="0"/>
              <a:t> </a:t>
            </a:r>
            <a:r>
              <a:rPr lang="ru-RU" sz="2200" dirty="0" err="1" smtClean="0"/>
              <a:t>системі</a:t>
            </a:r>
            <a:r>
              <a:rPr lang="ru-RU" sz="2200" dirty="0" smtClean="0"/>
              <a:t> </a:t>
            </a:r>
            <a:r>
              <a:rPr lang="ru-RU" sz="2200" dirty="0" err="1" smtClean="0"/>
              <a:t>числення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5 </a:t>
            </a:r>
            <a:r>
              <a:rPr lang="ru-RU" sz="2200" dirty="0" err="1" smtClean="0"/>
              <a:t>десятковими</a:t>
            </a:r>
            <a:r>
              <a:rPr lang="ru-RU" sz="2200" dirty="0" smtClean="0"/>
              <a:t> знаками. </a:t>
            </a:r>
            <a:r>
              <a:rPr lang="ru-RU" sz="2200" dirty="0" err="1" smtClean="0"/>
              <a:t>Обсяг</a:t>
            </a:r>
            <a:r>
              <a:rPr lang="ru-RU" sz="2200" dirty="0" smtClean="0"/>
              <a:t> оперативного </a:t>
            </a:r>
            <a:r>
              <a:rPr lang="ru-RU" sz="2200" dirty="0" err="1" smtClean="0"/>
              <a:t>запам’ятовуючого</a:t>
            </a:r>
            <a:r>
              <a:rPr lang="ru-RU" sz="2200" dirty="0" smtClean="0"/>
              <a:t> пристрою становив 140 </a:t>
            </a:r>
            <a:r>
              <a:rPr lang="ru-RU" sz="2200" dirty="0" err="1" smtClean="0"/>
              <a:t>слів</a:t>
            </a:r>
            <a:r>
              <a:rPr lang="ru-RU" sz="2200" dirty="0" smtClean="0"/>
              <a:t>. </a:t>
            </a:r>
            <a:r>
              <a:rPr lang="ru-RU" sz="2200" dirty="0" err="1" smtClean="0"/>
              <a:t>Команди</a:t>
            </a:r>
            <a:r>
              <a:rPr lang="ru-RU" sz="2200" dirty="0" smtClean="0"/>
              <a:t> в систему вводились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за </a:t>
            </a:r>
            <a:r>
              <a:rPr lang="ru-RU" sz="2200" dirty="0" err="1" smtClean="0"/>
              <a:t>допомогою</a:t>
            </a:r>
            <a:r>
              <a:rPr lang="ru-RU" sz="2200" dirty="0" smtClean="0"/>
              <a:t> </a:t>
            </a:r>
            <a:r>
              <a:rPr lang="ru-RU" sz="2200" dirty="0" err="1" smtClean="0"/>
              <a:t>штекерів</a:t>
            </a:r>
            <a:r>
              <a:rPr lang="ru-RU" sz="2200" dirty="0" smtClean="0"/>
              <a:t>,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могли бути </a:t>
            </a:r>
            <a:r>
              <a:rPr lang="ru-RU" sz="2200" dirty="0" err="1" smtClean="0"/>
              <a:t>записані</a:t>
            </a:r>
            <a:r>
              <a:rPr lang="ru-RU" sz="2200" dirty="0" smtClean="0"/>
              <a:t> на </a:t>
            </a:r>
            <a:r>
              <a:rPr lang="ru-RU" sz="2200" dirty="0" err="1" smtClean="0"/>
              <a:t>металеві</a:t>
            </a:r>
            <a:r>
              <a:rPr lang="ru-RU" sz="2200" dirty="0" smtClean="0"/>
              <a:t> </a:t>
            </a:r>
            <a:r>
              <a:rPr lang="ru-RU" sz="2200" dirty="0" err="1" smtClean="0"/>
              <a:t>перфокарти</a:t>
            </a:r>
            <a:r>
              <a:rPr lang="ru-RU" sz="2200" dirty="0" smtClean="0"/>
              <a:t>. </a:t>
            </a:r>
            <a:r>
              <a:rPr lang="ru-RU" sz="2200" dirty="0" err="1" smtClean="0"/>
              <a:t>Обсяг</a:t>
            </a:r>
            <a:r>
              <a:rPr lang="ru-RU" sz="2200" dirty="0" smtClean="0"/>
              <a:t> </a:t>
            </a:r>
            <a:r>
              <a:rPr lang="ru-RU" sz="2200" dirty="0" err="1" smtClean="0"/>
              <a:t>запам’ятовуючого</a:t>
            </a:r>
            <a:r>
              <a:rPr lang="ru-RU" sz="2200" dirty="0" smtClean="0"/>
              <a:t> пристрою для команд — 100 команд. З них 80 — для </a:t>
            </a:r>
            <a:r>
              <a:rPr lang="ru-RU" sz="2200" dirty="0" err="1" smtClean="0"/>
              <a:t>збереження</a:t>
            </a:r>
            <a:r>
              <a:rPr lang="ru-RU" sz="2200" dirty="0" smtClean="0"/>
              <a:t> команд та </a:t>
            </a:r>
            <a:r>
              <a:rPr lang="ru-RU" sz="2200" dirty="0" err="1" smtClean="0"/>
              <a:t>проміжної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інформації</a:t>
            </a:r>
            <a:r>
              <a:rPr lang="ru-RU" sz="2200" dirty="0" smtClean="0"/>
              <a:t>, 20 — для </a:t>
            </a:r>
            <a:r>
              <a:rPr lang="ru-RU" sz="2200" dirty="0" err="1" smtClean="0"/>
              <a:t>збереження</a:t>
            </a:r>
            <a:r>
              <a:rPr lang="ru-RU" sz="2200" dirty="0" smtClean="0"/>
              <a:t> констант. Система команд </a:t>
            </a:r>
            <a:r>
              <a:rPr lang="ru-RU" sz="2200" dirty="0" err="1" smtClean="0"/>
              <a:t>була</a:t>
            </a:r>
            <a:r>
              <a:rPr lang="ru-RU" sz="2200" dirty="0" smtClean="0"/>
              <a:t> </a:t>
            </a:r>
            <a:r>
              <a:rPr lang="ru-RU" sz="2200" dirty="0" err="1" smtClean="0"/>
              <a:t>одноадресна</a:t>
            </a:r>
            <a:r>
              <a:rPr lang="ru-RU" sz="2200" dirty="0" smtClean="0"/>
              <a:t>. </a:t>
            </a:r>
            <a:r>
              <a:rPr lang="ru-RU" sz="2200" dirty="0" err="1" smtClean="0"/>
              <a:t>Середня</a:t>
            </a:r>
            <a:r>
              <a:rPr lang="ru-RU" sz="2200" dirty="0" smtClean="0"/>
              <a:t> </a:t>
            </a:r>
            <a:r>
              <a:rPr lang="ru-RU" sz="2200" dirty="0" err="1" smtClean="0"/>
              <a:t>швидкість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обчислень</a:t>
            </a:r>
            <a:r>
              <a:rPr lang="ru-RU" sz="2200" dirty="0" smtClean="0"/>
              <a:t> становила 1000 </a:t>
            </a:r>
            <a:r>
              <a:rPr lang="ru-RU" sz="2200" dirty="0" err="1" smtClean="0"/>
              <a:t>операцій</a:t>
            </a:r>
            <a:r>
              <a:rPr lang="ru-RU" sz="2200" dirty="0" smtClean="0"/>
              <a:t> </a:t>
            </a:r>
            <a:r>
              <a:rPr lang="ru-RU" sz="2200" dirty="0" err="1" smtClean="0"/>
              <a:t>додавання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100 </a:t>
            </a:r>
            <a:r>
              <a:rPr lang="ru-RU" sz="2200" dirty="0" err="1" smtClean="0"/>
              <a:t>операцій</a:t>
            </a:r>
            <a:r>
              <a:rPr lang="ru-RU" sz="2200" dirty="0" smtClean="0"/>
              <a:t> </a:t>
            </a:r>
            <a:r>
              <a:rPr lang="ru-RU" sz="2200" dirty="0" err="1" smtClean="0"/>
              <a:t>множення</a:t>
            </a:r>
            <a:r>
              <a:rPr lang="ru-RU" sz="2200" dirty="0" smtClean="0"/>
              <a:t> за </a:t>
            </a:r>
            <a:r>
              <a:rPr lang="ru-RU" sz="2200" dirty="0" err="1" smtClean="0"/>
              <a:t>хвилину</a:t>
            </a:r>
            <a:r>
              <a:rPr lang="ru-RU" sz="2200" dirty="0" smtClean="0"/>
              <a:t>.</a:t>
            </a:r>
            <a:endParaRPr lang="en-US" sz="2200" dirty="0" smtClean="0"/>
          </a:p>
          <a:p>
            <a:r>
              <a:rPr lang="ru-RU" sz="2200" dirty="0" err="1"/>
              <a:t>Введення</a:t>
            </a:r>
            <a:r>
              <a:rPr lang="ru-RU" sz="2200" dirty="0"/>
              <a:t> </a:t>
            </a:r>
            <a:r>
              <a:rPr lang="ru-RU" sz="2200" dirty="0" err="1"/>
              <a:t>числової</a:t>
            </a:r>
            <a:r>
              <a:rPr lang="ru-RU" sz="2200" dirty="0"/>
              <a:t> </a:t>
            </a:r>
            <a:r>
              <a:rPr lang="ru-RU" sz="2200" dirty="0" err="1"/>
              <a:t>інформації</a:t>
            </a:r>
            <a:r>
              <a:rPr lang="ru-RU" sz="2200" dirty="0"/>
              <a:t> </a:t>
            </a:r>
            <a:r>
              <a:rPr lang="ru-RU" sz="2200" dirty="0" err="1"/>
              <a:t>здійснювалось</a:t>
            </a:r>
            <a:r>
              <a:rPr lang="ru-RU" sz="2200" dirty="0"/>
              <a:t> з </a:t>
            </a:r>
            <a:r>
              <a:rPr lang="ru-RU" sz="2200" dirty="0" err="1"/>
              <a:t>клавіатури</a:t>
            </a:r>
            <a:r>
              <a:rPr lang="ru-RU" sz="2200" dirty="0"/>
              <a:t>. </a:t>
            </a:r>
            <a:r>
              <a:rPr lang="ru-RU" sz="2200" dirty="0" err="1"/>
              <a:t>Вивід</a:t>
            </a:r>
            <a:r>
              <a:rPr lang="ru-RU" sz="2200" dirty="0"/>
              <a:t> </a:t>
            </a:r>
            <a:r>
              <a:rPr lang="ru-RU" sz="2200" dirty="0" err="1"/>
              <a:t>здійснювався</a:t>
            </a:r>
            <a:r>
              <a:rPr lang="ru-RU" sz="2200" dirty="0"/>
              <a:t> на табло з </a:t>
            </a:r>
            <a:r>
              <a:rPr lang="ru-RU" sz="2200" dirty="0" err="1"/>
              <a:t>десятковими</a:t>
            </a:r>
            <a:r>
              <a:rPr lang="ru-RU" sz="2200" dirty="0"/>
              <a:t> </a:t>
            </a:r>
            <a:r>
              <a:rPr lang="ru-RU" sz="2200" dirty="0" err="1"/>
              <a:t>індикаторними</a:t>
            </a:r>
            <a:r>
              <a:rPr lang="ru-RU" sz="2200" dirty="0"/>
              <a:t> лампами.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rezhnev_prom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382" y="0"/>
            <a:ext cx="9288382" cy="6858000"/>
          </a:xfrm>
          <a:prstGeom prst="rect">
            <a:avLst/>
          </a:prstGeom>
        </p:spPr>
      </p:pic>
      <p:pic>
        <p:nvPicPr>
          <p:cNvPr id="8" name="Рисунок 7" descr="515850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382" y="0"/>
            <a:ext cx="9341791" cy="6858000"/>
          </a:xfrm>
          <a:prstGeom prst="rect">
            <a:avLst/>
          </a:prstGeom>
        </p:spPr>
      </p:pic>
      <p:pic>
        <p:nvPicPr>
          <p:cNvPr id="4" name="Содержимое 3" descr="Promyn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9512" y="1268760"/>
            <a:ext cx="4974313" cy="4829430"/>
          </a:xfrm>
        </p:spPr>
      </p:pic>
      <p:sp>
        <p:nvSpPr>
          <p:cNvPr id="6" name="TextBox 5"/>
          <p:cNvSpPr txBox="1"/>
          <p:nvPr/>
        </p:nvSpPr>
        <p:spPr>
          <a:xfrm>
            <a:off x="5462586" y="173430"/>
            <a:ext cx="342574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 smtClean="0"/>
              <a:t>Найвище</a:t>
            </a:r>
            <a:r>
              <a:rPr lang="ru-RU" sz="2400" dirty="0" smtClean="0"/>
              <a:t> </a:t>
            </a:r>
            <a:r>
              <a:rPr lang="ru-RU" sz="2400" dirty="0" err="1" smtClean="0"/>
              <a:t>керівництво</a:t>
            </a:r>
            <a:r>
              <a:rPr lang="ru-RU" sz="2400" dirty="0" smtClean="0"/>
              <a:t> СРСР </a:t>
            </a:r>
            <a:r>
              <a:rPr lang="ru-RU" sz="2400" dirty="0" err="1" smtClean="0"/>
              <a:t>біля</a:t>
            </a:r>
            <a:r>
              <a:rPr lang="ru-RU" sz="2400" dirty="0" smtClean="0"/>
              <a:t> </a:t>
            </a:r>
            <a:r>
              <a:rPr lang="ru-RU" sz="2400" dirty="0" err="1" smtClean="0"/>
              <a:t>машини</a:t>
            </a:r>
            <a:r>
              <a:rPr lang="ru-RU" sz="2400" dirty="0" smtClean="0"/>
              <a:t> «</a:t>
            </a:r>
            <a:r>
              <a:rPr lang="ru-RU" sz="2400" dirty="0" err="1" smtClean="0"/>
              <a:t>Промінь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480720" cy="1296144"/>
          </a:xfrm>
        </p:spPr>
        <p:txBody>
          <a:bodyPr>
            <a:noAutofit/>
          </a:bodyPr>
          <a:lstStyle/>
          <a:p>
            <a:r>
              <a:rPr lang="ru-RU" sz="3200" b="1" u="sng" dirty="0" err="1" smtClean="0"/>
              <a:t>Електронна</a:t>
            </a:r>
            <a:r>
              <a:rPr lang="ru-RU" sz="3200" b="1" u="sng" dirty="0" smtClean="0"/>
              <a:t> </a:t>
            </a:r>
            <a:r>
              <a:rPr lang="ru-RU" sz="3200" b="1" u="sng" dirty="0" err="1" smtClean="0"/>
              <a:t>обчислювальна</a:t>
            </a:r>
            <a:r>
              <a:rPr lang="ru-RU" sz="3200" b="1" u="sng" dirty="0" smtClean="0"/>
              <a:t> машина «МИР-1»</a:t>
            </a:r>
            <a:endParaRPr lang="ru-RU" sz="32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7355160" cy="49929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/>
              <a:t> </a:t>
            </a:r>
            <a:r>
              <a:rPr lang="ru-RU" sz="2800" dirty="0" err="1" smtClean="0"/>
              <a:t>Випускалася</a:t>
            </a:r>
            <a:r>
              <a:rPr lang="ru-RU" sz="2800" dirty="0" smtClean="0"/>
              <a:t> </a:t>
            </a:r>
            <a:r>
              <a:rPr lang="ru-RU" sz="2800" dirty="0" err="1" smtClean="0"/>
              <a:t>серійно</a:t>
            </a:r>
            <a:r>
              <a:rPr lang="ru-RU" sz="2800" dirty="0" smtClean="0"/>
              <a:t> та </a:t>
            </a:r>
            <a:r>
              <a:rPr lang="ru-RU" sz="2800" dirty="0" err="1" smtClean="0"/>
              <a:t>призначалася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використання</a:t>
            </a:r>
            <a:r>
              <a:rPr lang="ru-RU" sz="2800" dirty="0" smtClean="0"/>
              <a:t> в </a:t>
            </a:r>
            <a:r>
              <a:rPr lang="ru-RU" sz="2800" dirty="0" err="1" smtClean="0"/>
              <a:t>навчальних</a:t>
            </a:r>
            <a:r>
              <a:rPr lang="ru-RU" sz="2800" dirty="0" smtClean="0"/>
              <a:t> закладах, невеликих </a:t>
            </a:r>
            <a:r>
              <a:rPr lang="ru-RU" sz="2800" dirty="0" err="1" smtClean="0"/>
              <a:t>інженерних</a:t>
            </a:r>
            <a:r>
              <a:rPr lang="ru-RU" sz="2800" dirty="0" smtClean="0"/>
              <a:t> бюро та </a:t>
            </a:r>
            <a:r>
              <a:rPr lang="ru-RU" sz="2800" dirty="0" err="1" smtClean="0"/>
              <a:t>наукових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відділах</a:t>
            </a:r>
            <a:r>
              <a:rPr lang="ru-RU" sz="2800" dirty="0" smtClean="0"/>
              <a:t>. Мала ряд </a:t>
            </a:r>
            <a:r>
              <a:rPr lang="ru-RU" sz="2800" dirty="0" err="1" smtClean="0"/>
              <a:t>унікальних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властивостей</a:t>
            </a:r>
            <a:r>
              <a:rPr lang="ru-RU" sz="2800" dirty="0" smtClean="0"/>
              <a:t>, </a:t>
            </a:r>
            <a:r>
              <a:rPr lang="ru-RU" sz="2800" dirty="0" err="1" smtClean="0"/>
              <a:t>зокрема</a:t>
            </a:r>
            <a:r>
              <a:rPr lang="ru-RU" sz="2800" dirty="0" smtClean="0"/>
              <a:t> </a:t>
            </a:r>
            <a:r>
              <a:rPr lang="ru-RU" sz="2800" dirty="0" err="1" smtClean="0"/>
              <a:t>апаратно</a:t>
            </a:r>
            <a:r>
              <a:rPr lang="ru-RU" sz="2800" dirty="0" smtClean="0"/>
              <a:t> </a:t>
            </a:r>
            <a:r>
              <a:rPr lang="ru-RU" sz="2800" dirty="0" err="1" smtClean="0"/>
              <a:t>реалізованумашинну</a:t>
            </a:r>
            <a:r>
              <a:rPr lang="ru-RU" sz="2800" dirty="0" smtClean="0"/>
              <a:t> </a:t>
            </a:r>
            <a:r>
              <a:rPr lang="ru-RU" sz="2800" dirty="0" err="1" smtClean="0"/>
              <a:t>мову</a:t>
            </a:r>
            <a:r>
              <a:rPr lang="ru-RU" sz="2800" dirty="0" smtClean="0"/>
              <a:t>, </a:t>
            </a:r>
            <a:r>
              <a:rPr lang="ru-RU" sz="2800" dirty="0" err="1" smtClean="0"/>
              <a:t>близьку</a:t>
            </a:r>
            <a:r>
              <a:rPr lang="ru-RU" sz="2800" dirty="0" smtClean="0"/>
              <a:t> за </a:t>
            </a:r>
            <a:r>
              <a:rPr lang="ru-RU" sz="2800" dirty="0" err="1" smtClean="0"/>
              <a:t>можливостями</a:t>
            </a:r>
            <a:r>
              <a:rPr lang="ru-RU" sz="2800" dirty="0" smtClean="0"/>
              <a:t> до </a:t>
            </a:r>
            <a:r>
              <a:rPr lang="ru-RU" sz="2800" dirty="0" err="1" smtClean="0"/>
              <a:t>мов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програмування</a:t>
            </a:r>
            <a:r>
              <a:rPr lang="ru-RU" sz="2800" dirty="0" smtClean="0"/>
              <a:t> </a:t>
            </a:r>
            <a:r>
              <a:rPr lang="ru-RU" sz="2800" dirty="0" err="1" smtClean="0"/>
              <a:t>високого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рівня</a:t>
            </a:r>
            <a:r>
              <a:rPr lang="ru-RU" sz="2800" dirty="0" smtClean="0"/>
              <a:t>, та </a:t>
            </a:r>
            <a:r>
              <a:rPr lang="ru-RU" sz="2800" dirty="0" err="1" smtClean="0"/>
              <a:t>розвинуте</a:t>
            </a:r>
            <a:r>
              <a:rPr lang="ru-RU" sz="2800" dirty="0" smtClean="0"/>
              <a:t> </a:t>
            </a:r>
            <a:r>
              <a:rPr lang="ru-RU" sz="2800" dirty="0" err="1" smtClean="0"/>
              <a:t>математичне</a:t>
            </a:r>
            <a:r>
              <a:rPr lang="ru-RU" sz="2800" dirty="0" smtClean="0"/>
              <a:t> </a:t>
            </a:r>
            <a:r>
              <a:rPr lang="ru-RU" sz="2800" dirty="0" err="1" smtClean="0"/>
              <a:t>забезпечення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ter_era">
  <a:themeElements>
    <a:clrScheme name="financial_statu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financial_status">
      <a:majorFont>
        <a:latin typeface="Eras Bold ITC"/>
        <a:ea typeface=""/>
        <a:cs typeface=""/>
      </a:majorFont>
      <a:minorFont>
        <a:latin typeface="Eras Bold IT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TS010336785</Template>
  <TotalTime>178</TotalTime>
  <Words>205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computer_era</vt:lpstr>
      <vt:lpstr>Кібернетика 60-х років</vt:lpstr>
      <vt:lpstr>Інститут кібернетики імені В. М. Глушкова НАН України </vt:lpstr>
      <vt:lpstr>Презентация PowerPoint</vt:lpstr>
      <vt:lpstr>Презентация PowerPoint</vt:lpstr>
      <vt:lpstr>Презентация PowerPoint</vt:lpstr>
      <vt:lpstr>Характеристики комп'ютера ”Дніпро”</vt:lpstr>
      <vt:lpstr>Електронна обчислювальна машина «Промінь» </vt:lpstr>
      <vt:lpstr>Презентация PowerPoint</vt:lpstr>
      <vt:lpstr>Електронна обчислювальна машина «МИР-1»</vt:lpstr>
      <vt:lpstr>Презентация PowerPoint</vt:lpstr>
      <vt:lpstr>Електронна обчислювальна машина «Київ»</vt:lpstr>
      <vt:lpstr>Основні характеристики: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Кібернетика 60-х років</dc:title>
  <dc:creator>NASTIA</dc:creator>
  <cp:lastModifiedBy>NASTIA</cp:lastModifiedBy>
  <cp:revision>19</cp:revision>
  <dcterms:modified xsi:type="dcterms:W3CDTF">2013-11-28T21:15:13Z</dcterms:modified>
</cp:coreProperties>
</file>