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4" r:id="rId12"/>
    <p:sldId id="275" r:id="rId13"/>
    <p:sldId id="276" r:id="rId14"/>
    <p:sldId id="278" r:id="rId15"/>
    <p:sldId id="279" r:id="rId16"/>
    <p:sldId id="264" r:id="rId17"/>
    <p:sldId id="269" r:id="rId18"/>
    <p:sldId id="265" r:id="rId19"/>
    <p:sldId id="266" r:id="rId20"/>
    <p:sldId id="267" r:id="rId21"/>
    <p:sldId id="270" r:id="rId22"/>
    <p:sldId id="280" r:id="rId23"/>
    <p:sldId id="27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398C49-A059-4C8D-BBA9-83D2222A2389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A33913-F888-4EDD-94CD-ACE3AA234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59280"/>
            <a:ext cx="7632848" cy="12954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Филипович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Петрович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7344816" cy="1219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2 </a:t>
            </a:r>
            <a:r>
              <a:rPr lang="ru-RU" sz="3200" dirty="0" err="1" smtClean="0"/>
              <a:t>вересня</a:t>
            </a:r>
            <a:r>
              <a:rPr lang="ru-RU" sz="3200" dirty="0" smtClean="0"/>
              <a:t> 1891— 3 листопада 1937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90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4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0887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" y="332656"/>
            <a:ext cx="5616624" cy="4572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45">
            <a:off x="5028995" y="3113774"/>
            <a:ext cx="3527985" cy="3067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5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8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5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590">
            <a:off x="179512" y="333573"/>
            <a:ext cx="76200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93">
            <a:off x="3524270" y="2875452"/>
            <a:ext cx="523875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77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засуджена</a:t>
            </a:r>
            <a:r>
              <a:rPr lang="ru-RU" dirty="0" smtClean="0"/>
              <a:t> і заслана в </a:t>
            </a:r>
            <a:r>
              <a:rPr lang="ru-RU" dirty="0" smtClean="0">
                <a:solidFill>
                  <a:srgbClr val="FF0000"/>
                </a:solidFill>
              </a:rPr>
              <a:t>1938 р</a:t>
            </a:r>
            <a:r>
              <a:rPr lang="ru-RU" dirty="0" smtClean="0"/>
              <a:t>. на 5 </a:t>
            </a:r>
            <a:r>
              <a:rPr lang="ru-RU" dirty="0" err="1" smtClean="0"/>
              <a:t>років</a:t>
            </a:r>
            <a:r>
              <a:rPr lang="ru-RU" dirty="0" smtClean="0"/>
              <a:t> в Караганду </a:t>
            </a:r>
            <a:r>
              <a:rPr lang="ru-RU" dirty="0" err="1" smtClean="0"/>
              <a:t>також</a:t>
            </a:r>
            <a:r>
              <a:rPr lang="ru-RU" dirty="0" smtClean="0"/>
              <a:t> дружина П. </a:t>
            </a:r>
            <a:r>
              <a:rPr lang="ru-RU" dirty="0" err="1" smtClean="0"/>
              <a:t>Филиповича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Марія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Андріївна</a:t>
            </a:r>
            <a:r>
              <a:rPr lang="ru-RU" dirty="0" smtClean="0"/>
              <a:t>, хвора </a:t>
            </a:r>
            <a:r>
              <a:rPr lang="ru-RU" dirty="0" err="1" smtClean="0"/>
              <a:t>психічно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переживань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засудом</a:t>
            </a:r>
            <a:r>
              <a:rPr lang="ru-RU" dirty="0" smtClean="0"/>
              <a:t> і </a:t>
            </a:r>
            <a:r>
              <a:rPr lang="ru-RU" dirty="0" err="1" smtClean="0"/>
              <a:t>засланням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з'їзду</a:t>
            </a:r>
            <a:r>
              <a:rPr lang="ru-RU" dirty="0" smtClean="0"/>
              <a:t> КПРС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Филипович</a:t>
            </a:r>
            <a:r>
              <a:rPr lang="ru-RU" dirty="0" smtClean="0"/>
              <a:t> </a:t>
            </a:r>
            <a:r>
              <a:rPr lang="ru-RU" dirty="0" err="1" smtClean="0"/>
              <a:t>комуністи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видали</a:t>
            </a:r>
            <a:r>
              <a:rPr lang="ru-RU" dirty="0" smtClean="0"/>
              <a:t> документ про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реабілітацію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26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Праці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8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1" cy="44644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«Т. Шевченко» </a:t>
            </a:r>
            <a:r>
              <a:rPr lang="ru-RU" dirty="0" smtClean="0"/>
              <a:t>в 1921 р. (ДВУ, разом з </a:t>
            </a:r>
            <a:r>
              <a:rPr lang="ru-RU" dirty="0" err="1" smtClean="0"/>
              <a:t>Є.Григоруком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Шевченківський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збірник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1924 (вид. «</a:t>
            </a:r>
            <a:r>
              <a:rPr lang="ru-RU" dirty="0" err="1" smtClean="0"/>
              <a:t>Сорабкоп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 два томи </a:t>
            </a:r>
            <a:r>
              <a:rPr lang="ru-RU" dirty="0" smtClean="0">
                <a:solidFill>
                  <a:srgbClr val="FF0000"/>
                </a:solidFill>
              </a:rPr>
              <a:t>«Шевченко та </a:t>
            </a:r>
            <a:r>
              <a:rPr lang="ru-RU" dirty="0" err="1" smtClean="0">
                <a:solidFill>
                  <a:srgbClr val="FF0000"/>
                </a:solidFill>
              </a:rPr>
              <a:t>його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доба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Іван</a:t>
            </a:r>
            <a:r>
              <a:rPr lang="ru-RU" dirty="0" smtClean="0">
                <a:solidFill>
                  <a:srgbClr val="FF0000"/>
                </a:solidFill>
              </a:rPr>
              <a:t> Франко»</a:t>
            </a:r>
            <a:r>
              <a:rPr lang="ru-RU" dirty="0" smtClean="0"/>
              <a:t> 1926 (з І. </a:t>
            </a:r>
            <a:r>
              <a:rPr lang="ru-RU" dirty="0" err="1" smtClean="0"/>
              <a:t>Лакизою</a:t>
            </a:r>
            <a:r>
              <a:rPr lang="ru-RU" dirty="0" smtClean="0"/>
              <a:t> та П. </a:t>
            </a:r>
            <a:r>
              <a:rPr lang="ru-RU" dirty="0" err="1" smtClean="0"/>
              <a:t>Кияницею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Література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3б. І., 1928 (</a:t>
            </a:r>
            <a:r>
              <a:rPr lang="ru-RU" dirty="0" err="1" smtClean="0"/>
              <a:t>спільно</a:t>
            </a:r>
            <a:r>
              <a:rPr lang="ru-RU" dirty="0" smtClean="0"/>
              <a:t> з акад. С. </a:t>
            </a:r>
            <a:r>
              <a:rPr lang="ru-RU" dirty="0" err="1" smtClean="0"/>
              <a:t>Єфремовим</a:t>
            </a:r>
            <a:r>
              <a:rPr lang="ru-RU" dirty="0" smtClean="0"/>
              <a:t> і М. </a:t>
            </a:r>
            <a:r>
              <a:rPr lang="ru-RU" dirty="0" err="1" smtClean="0"/>
              <a:t>Зеровим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він</a:t>
            </a:r>
            <a:r>
              <a:rPr lang="ru-RU" dirty="0" smtClean="0"/>
              <a:t> брав участь у </a:t>
            </a:r>
            <a:r>
              <a:rPr lang="ru-RU" dirty="0" err="1" smtClean="0"/>
              <a:t>складанні</a:t>
            </a:r>
            <a:r>
              <a:rPr lang="ru-RU" dirty="0" smtClean="0"/>
              <a:t> </a:t>
            </a:r>
            <a:r>
              <a:rPr lang="ru-RU" dirty="0" err="1" smtClean="0"/>
              <a:t>коментаря</a:t>
            </a:r>
            <a:r>
              <a:rPr lang="ru-RU" dirty="0" smtClean="0"/>
              <a:t> до акад.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Шевченкового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Щоденника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(К., 1927), в 10-томовому </a:t>
            </a:r>
            <a:r>
              <a:rPr lang="ru-RU" dirty="0" err="1" smtClean="0"/>
              <a:t>виданні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 та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 </a:t>
            </a:r>
            <a:r>
              <a:rPr lang="ru-RU" sz="3200" dirty="0" err="1"/>
              <a:t>редакцією</a:t>
            </a:r>
            <a:r>
              <a:rPr lang="ru-RU" sz="3200" dirty="0"/>
              <a:t> П. </a:t>
            </a:r>
            <a:r>
              <a:rPr lang="ru-RU" sz="3200" dirty="0" err="1"/>
              <a:t>Филиповича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виданий</a:t>
            </a:r>
            <a:r>
              <a:rPr lang="ru-RU" sz="3200" dirty="0"/>
              <a:t> ряд </a:t>
            </a:r>
            <a:r>
              <a:rPr lang="ru-RU" sz="3200" dirty="0" err="1"/>
              <a:t>збірників</a:t>
            </a:r>
            <a:r>
              <a:rPr lang="ru-RU" sz="3200" dirty="0"/>
              <a:t> — </a:t>
            </a:r>
          </a:p>
        </p:txBody>
      </p:sp>
    </p:spTree>
    <p:extLst>
      <p:ext uri="{BB962C8B-B14F-4D97-AF65-F5344CB8AC3E}">
        <p14:creationId xmlns:p14="http://schemas.microsoft.com/office/powerpoint/2010/main" val="252157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Найважливіші</a:t>
            </a:r>
            <a:r>
              <a:rPr lang="ru-RU" sz="4000" dirty="0" smtClean="0"/>
              <a:t> </a:t>
            </a:r>
            <a:r>
              <a:rPr lang="ru-RU" sz="4000" dirty="0" err="1"/>
              <a:t>літературознавчі</a:t>
            </a:r>
            <a:r>
              <a:rPr lang="ru-RU" sz="4000" dirty="0"/>
              <a:t> і </a:t>
            </a:r>
            <a:r>
              <a:rPr lang="ru-RU" sz="4000" dirty="0" err="1"/>
              <a:t>критичні</a:t>
            </a:r>
            <a:r>
              <a:rPr lang="ru-RU" sz="4000" dirty="0"/>
              <a:t> </a:t>
            </a:r>
            <a:r>
              <a:rPr lang="ru-RU" sz="4000" dirty="0" err="1"/>
              <a:t>праці</a:t>
            </a:r>
            <a:r>
              <a:rPr lang="ru-RU" sz="4000" dirty="0"/>
              <a:t> </a:t>
            </a:r>
            <a:r>
              <a:rPr lang="ru-RU" sz="4000" dirty="0" err="1"/>
              <a:t>Филиповича</a:t>
            </a:r>
            <a:r>
              <a:rPr lang="ru-RU" sz="4000" dirty="0"/>
              <a:t>: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4166176" cy="405648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«Шевченко і романтизм» </a:t>
            </a:r>
            <a:r>
              <a:rPr lang="ru-RU" sz="1400" dirty="0" smtClean="0"/>
              <a:t>(ЗІФВ, </a:t>
            </a:r>
            <a:r>
              <a:rPr lang="en-US" sz="1400" dirty="0" smtClean="0"/>
              <a:t>IV,1924), </a:t>
            </a:r>
            <a:endParaRPr lang="uk-UA" sz="1400" dirty="0" smtClean="0"/>
          </a:p>
          <a:p>
            <a:r>
              <a:rPr lang="en-US" sz="1400" b="1" dirty="0" smtClean="0"/>
              <a:t>«</a:t>
            </a:r>
            <a:r>
              <a:rPr lang="ru-RU" sz="1400" b="1" dirty="0" smtClean="0"/>
              <a:t>До </a:t>
            </a:r>
            <a:r>
              <a:rPr lang="ru-RU" sz="1400" b="1" dirty="0" err="1" smtClean="0"/>
              <a:t>історії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українського</a:t>
            </a:r>
            <a:r>
              <a:rPr lang="ru-RU" sz="1400" b="1" dirty="0" smtClean="0"/>
              <a:t> романтизму» </a:t>
            </a:r>
            <a:r>
              <a:rPr lang="ru-RU" sz="1400" dirty="0" smtClean="0"/>
              <a:t>(</a:t>
            </a:r>
            <a:r>
              <a:rPr lang="ru-RU" sz="1400" dirty="0" err="1" smtClean="0"/>
              <a:t>Укр</a:t>
            </a:r>
            <a:r>
              <a:rPr lang="ru-RU" sz="1400" dirty="0" smtClean="0"/>
              <a:t>., 1924, Кн. 3), </a:t>
            </a:r>
          </a:p>
          <a:p>
            <a:r>
              <a:rPr lang="ru-RU" sz="1400" b="1" dirty="0" smtClean="0"/>
              <a:t>"Генеза </a:t>
            </a:r>
            <a:r>
              <a:rPr lang="ru-RU" sz="1400" b="1" dirty="0" err="1" smtClean="0"/>
              <a:t>Франкової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легенди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Смертъ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Каїна</a:t>
            </a:r>
            <a:r>
              <a:rPr lang="ru-RU" sz="1400" b="1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вступна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стаття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твору</a:t>
            </a:r>
            <a:r>
              <a:rPr lang="ru-RU" sz="1400" dirty="0" smtClean="0"/>
              <a:t> «Смерть </a:t>
            </a:r>
            <a:r>
              <a:rPr lang="ru-RU" sz="1400" dirty="0" err="1" smtClean="0"/>
              <a:t>Каїна</a:t>
            </a:r>
            <a:r>
              <a:rPr lang="ru-RU" sz="1400" dirty="0" smtClean="0"/>
              <a:t>», К., 1924), </a:t>
            </a:r>
          </a:p>
          <a:p>
            <a:r>
              <a:rPr lang="ru-RU" sz="1400" b="1" dirty="0" smtClean="0"/>
              <a:t>«</a:t>
            </a:r>
            <a:r>
              <a:rPr lang="ru-RU" sz="1400" b="1" dirty="0" err="1" smtClean="0"/>
              <a:t>О.Олесь</a:t>
            </a:r>
            <a:r>
              <a:rPr lang="ru-RU" sz="1400" b="1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вст</a:t>
            </a:r>
            <a:r>
              <a:rPr lang="ru-RU" sz="1400" dirty="0" smtClean="0"/>
              <a:t>. ст. до вид.: О. Олесь. </a:t>
            </a:r>
            <a:r>
              <a:rPr lang="ru-RU" sz="1400" dirty="0" err="1" smtClean="0"/>
              <a:t>Вибрані</a:t>
            </a:r>
            <a:r>
              <a:rPr lang="ru-RU" sz="1400" dirty="0" smtClean="0"/>
              <a:t> твори, К., 1925), </a:t>
            </a:r>
          </a:p>
          <a:p>
            <a:r>
              <a:rPr lang="ru-RU" sz="1400" b="1" dirty="0" smtClean="0"/>
              <a:t>«Шевченко і </a:t>
            </a:r>
            <a:r>
              <a:rPr lang="ru-RU" sz="1400" b="1" dirty="0" err="1" smtClean="0"/>
              <a:t>Гребінка</a:t>
            </a:r>
            <a:r>
              <a:rPr lang="ru-RU" sz="1400" b="1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Укр</a:t>
            </a:r>
            <a:r>
              <a:rPr lang="ru-RU" sz="1400" dirty="0" smtClean="0"/>
              <a:t>., 1925, кн. 1-2), </a:t>
            </a:r>
          </a:p>
          <a:p>
            <a:r>
              <a:rPr lang="ru-RU" sz="1400" b="1" dirty="0" smtClean="0"/>
              <a:t>«До </a:t>
            </a:r>
            <a:r>
              <a:rPr lang="ru-RU" sz="1400" b="1" dirty="0" err="1" smtClean="0"/>
              <a:t>студіювання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Шевченка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доби</a:t>
            </a:r>
            <a:r>
              <a:rPr lang="ru-RU" sz="1400" b="1" dirty="0" smtClean="0"/>
              <a:t>» </a:t>
            </a:r>
            <a:r>
              <a:rPr lang="ru-RU" sz="1400" dirty="0" smtClean="0"/>
              <a:t>(у </a:t>
            </a:r>
            <a:r>
              <a:rPr lang="ru-RU" sz="1400" dirty="0" err="1" smtClean="0"/>
              <a:t>зб</a:t>
            </a:r>
            <a:r>
              <a:rPr lang="ru-RU" sz="1400" dirty="0" smtClean="0"/>
              <a:t>. «Шевченко та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доба</a:t>
            </a:r>
            <a:r>
              <a:rPr lang="ru-RU" sz="1400" dirty="0" smtClean="0"/>
              <a:t>», І, К., 1925),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«</a:t>
            </a:r>
            <a:r>
              <a:rPr lang="ru-RU" sz="1400" b="1" dirty="0" err="1" smtClean="0"/>
              <a:t>Рилеєв</a:t>
            </a:r>
            <a:r>
              <a:rPr lang="ru-RU" sz="1400" b="1" dirty="0" smtClean="0"/>
              <a:t> і </a:t>
            </a:r>
            <a:r>
              <a:rPr lang="ru-RU" sz="1400" b="1" dirty="0" err="1" smtClean="0"/>
              <a:t>Державін</a:t>
            </a:r>
            <a:r>
              <a:rPr lang="ru-RU" sz="1400" b="1" dirty="0" smtClean="0"/>
              <a:t>» </a:t>
            </a:r>
            <a:r>
              <a:rPr lang="ru-RU" sz="1400" dirty="0" smtClean="0"/>
              <a:t>(У </a:t>
            </a:r>
            <a:r>
              <a:rPr lang="ru-RU" sz="1400" dirty="0" err="1" smtClean="0"/>
              <a:t>зб</a:t>
            </a:r>
            <a:r>
              <a:rPr lang="ru-RU" sz="1400" dirty="0" smtClean="0"/>
              <a:t>. «</a:t>
            </a:r>
            <a:r>
              <a:rPr lang="ru-RU" sz="1400" dirty="0" err="1" smtClean="0"/>
              <a:t>Декабристи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», К., 1926), </a:t>
            </a:r>
          </a:p>
          <a:p>
            <a:r>
              <a:rPr lang="ru-RU" sz="1400" b="1" dirty="0" smtClean="0"/>
              <a:t>«Шляхи </a:t>
            </a:r>
            <a:r>
              <a:rPr lang="ru-RU" sz="1400" b="1" dirty="0" err="1" smtClean="0"/>
              <a:t>Франкової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поезії</a:t>
            </a:r>
            <a:r>
              <a:rPr lang="ru-RU" sz="1400" b="1" dirty="0" smtClean="0"/>
              <a:t>» </a:t>
            </a:r>
            <a:r>
              <a:rPr lang="ru-RU" sz="1400" dirty="0" smtClean="0"/>
              <a:t>(у </a:t>
            </a:r>
            <a:r>
              <a:rPr lang="ru-RU" sz="1400" dirty="0" err="1" smtClean="0"/>
              <a:t>зб</a:t>
            </a:r>
            <a:r>
              <a:rPr lang="ru-RU" sz="1400" dirty="0" smtClean="0"/>
              <a:t>. «</a:t>
            </a:r>
            <a:r>
              <a:rPr lang="ru-RU" sz="1400" dirty="0" err="1" smtClean="0"/>
              <a:t>Іван</a:t>
            </a:r>
            <a:r>
              <a:rPr lang="ru-RU" sz="1400" dirty="0" smtClean="0"/>
              <a:t> Франко», К., 1926), </a:t>
            </a:r>
          </a:p>
          <a:p>
            <a:r>
              <a:rPr lang="ru-RU" sz="1400" b="1" dirty="0" smtClean="0"/>
              <a:t>«Шевченко і </a:t>
            </a:r>
            <a:r>
              <a:rPr lang="ru-RU" sz="1400" b="1" dirty="0" err="1" smtClean="0"/>
              <a:t>декабристи</a:t>
            </a:r>
            <a:r>
              <a:rPr lang="ru-RU" sz="1400" b="1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окр</a:t>
            </a:r>
            <a:r>
              <a:rPr lang="ru-RU" sz="1400" dirty="0" smtClean="0"/>
              <a:t>. вид., К., 1926), </a:t>
            </a:r>
          </a:p>
          <a:p>
            <a:r>
              <a:rPr lang="ru-RU" sz="1400" b="1" dirty="0" smtClean="0"/>
              <a:t>«</a:t>
            </a:r>
            <a:r>
              <a:rPr lang="ru-RU" sz="1400" b="1" dirty="0" err="1" smtClean="0"/>
              <a:t>Спустошена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ідилія</a:t>
            </a:r>
            <a:r>
              <a:rPr lang="ru-RU" sz="1400" b="1" dirty="0" smtClean="0"/>
              <a:t>» </a:t>
            </a:r>
            <a:r>
              <a:rPr lang="ru-RU" sz="1400" dirty="0" smtClean="0"/>
              <a:t>(</a:t>
            </a:r>
            <a:r>
              <a:rPr lang="ru-RU" sz="1400" dirty="0" err="1" smtClean="0"/>
              <a:t>вст</a:t>
            </a:r>
            <a:r>
              <a:rPr lang="ru-RU" sz="1400" dirty="0" smtClean="0"/>
              <a:t>. ст. до вид.: О. </a:t>
            </a:r>
            <a:r>
              <a:rPr lang="ru-RU" sz="1400" dirty="0" err="1" smtClean="0"/>
              <a:t>Кобилянська</a:t>
            </a:r>
            <a:r>
              <a:rPr lang="ru-RU" sz="1400" dirty="0" smtClean="0"/>
              <a:t>. Земля, К., 1926), 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5150" y="2132856"/>
            <a:ext cx="4247329" cy="4392488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/>
              <a:t>«</a:t>
            </a:r>
            <a:r>
              <a:rPr lang="ru-RU" sz="2000" b="1" dirty="0" err="1"/>
              <a:t>Європейські</a:t>
            </a:r>
            <a:r>
              <a:rPr lang="ru-RU" sz="2000" b="1" dirty="0"/>
              <a:t> </a:t>
            </a:r>
            <a:r>
              <a:rPr lang="ru-RU" sz="2000" b="1" dirty="0" err="1"/>
              <a:t>письменники</a:t>
            </a:r>
            <a:r>
              <a:rPr lang="ru-RU" sz="2000" b="1" dirty="0"/>
              <a:t> в </a:t>
            </a:r>
            <a:r>
              <a:rPr lang="ru-RU" sz="2000" b="1" dirty="0" err="1"/>
              <a:t>Шевченковій</a:t>
            </a:r>
            <a:r>
              <a:rPr lang="ru-RU" sz="2000" b="1" dirty="0"/>
              <a:t> </a:t>
            </a:r>
            <a:r>
              <a:rPr lang="ru-RU" sz="2000" b="1" dirty="0" err="1"/>
              <a:t>лектурі</a:t>
            </a:r>
            <a:r>
              <a:rPr lang="ru-RU" sz="2000" b="1" dirty="0"/>
              <a:t>» </a:t>
            </a:r>
            <a:r>
              <a:rPr lang="ru-RU" sz="2000" dirty="0"/>
              <a:t>(</a:t>
            </a:r>
            <a:r>
              <a:rPr lang="ru-RU" sz="2000" dirty="0" err="1"/>
              <a:t>Прол</a:t>
            </a:r>
            <a:r>
              <a:rPr lang="ru-RU" sz="2000" dirty="0"/>
              <a:t>. Правда, 1926, № 56), 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Переклад </a:t>
            </a:r>
            <a:r>
              <a:rPr lang="ru-RU" sz="2000" b="1" dirty="0" err="1"/>
              <a:t>Котляревського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Сапфо» </a:t>
            </a:r>
            <a:r>
              <a:rPr lang="ru-RU" sz="2000" dirty="0"/>
              <a:t>(ЗІФВ, </a:t>
            </a:r>
            <a:r>
              <a:rPr lang="en-US" sz="2000" dirty="0"/>
              <a:t>XII — XIV, </a:t>
            </a:r>
            <a:r>
              <a:rPr lang="ru-RU" sz="2000" dirty="0"/>
              <a:t>К., 1927), </a:t>
            </a:r>
          </a:p>
          <a:p>
            <a:r>
              <a:rPr lang="ru-RU" sz="2000" b="1" dirty="0"/>
              <a:t>«</a:t>
            </a:r>
            <a:r>
              <a:rPr lang="ru-RU" sz="2000" b="1" dirty="0" err="1"/>
              <a:t>Історія</a:t>
            </a:r>
            <a:r>
              <a:rPr lang="ru-RU" sz="2000" b="1" dirty="0"/>
              <a:t> одного сюжету» </a:t>
            </a:r>
            <a:r>
              <a:rPr lang="ru-RU" sz="2000" dirty="0"/>
              <a:t>(</a:t>
            </a:r>
            <a:r>
              <a:rPr lang="ru-RU" sz="2000" dirty="0" err="1"/>
              <a:t>вст</a:t>
            </a:r>
            <a:r>
              <a:rPr lang="ru-RU" sz="2000" dirty="0"/>
              <a:t>. ст. до вид.: О. </a:t>
            </a:r>
            <a:r>
              <a:rPr lang="ru-RU" sz="2000" dirty="0" err="1"/>
              <a:t>Кобилянська</a:t>
            </a:r>
            <a:r>
              <a:rPr lang="ru-RU" sz="2000" dirty="0"/>
              <a:t>. «У </a:t>
            </a:r>
            <a:r>
              <a:rPr lang="ru-RU" sz="2000" dirty="0" err="1"/>
              <a:t>неділю</a:t>
            </a:r>
            <a:r>
              <a:rPr lang="ru-RU" sz="2000" dirty="0"/>
              <a:t> рано </a:t>
            </a:r>
            <a:r>
              <a:rPr lang="ru-RU" sz="2000" dirty="0" err="1"/>
              <a:t>зілля</a:t>
            </a:r>
            <a:r>
              <a:rPr lang="ru-RU" sz="2000" dirty="0"/>
              <a:t> копала», К., 1927), </a:t>
            </a:r>
          </a:p>
          <a:p>
            <a:r>
              <a:rPr lang="ru-RU" sz="2000" b="1" dirty="0"/>
              <a:t>«Ольга </a:t>
            </a:r>
            <a:r>
              <a:rPr lang="ru-RU" sz="2000" b="1" dirty="0" err="1"/>
              <a:t>Кобилянська</a:t>
            </a:r>
            <a:r>
              <a:rPr lang="ru-RU" sz="2000" b="1" dirty="0"/>
              <a:t> в </a:t>
            </a:r>
            <a:r>
              <a:rPr lang="ru-RU" sz="2000" b="1" dirty="0" err="1"/>
              <a:t>літературному</a:t>
            </a:r>
            <a:r>
              <a:rPr lang="ru-RU" sz="2000" b="1" dirty="0"/>
              <a:t> </a:t>
            </a:r>
            <a:r>
              <a:rPr lang="ru-RU" sz="2000" b="1" dirty="0" err="1"/>
              <a:t>оточенні</a:t>
            </a:r>
            <a:r>
              <a:rPr lang="ru-RU" sz="2000" b="1" dirty="0"/>
              <a:t>» </a:t>
            </a:r>
            <a:r>
              <a:rPr lang="ru-RU" sz="2000" dirty="0"/>
              <a:t>(Ж.. і Р., 1928, № 2), </a:t>
            </a:r>
          </a:p>
          <a:p>
            <a:r>
              <a:rPr lang="ru-RU" sz="2000" b="1" dirty="0"/>
              <a:t>«</a:t>
            </a:r>
            <a:r>
              <a:rPr lang="ru-RU" sz="2000" b="1" dirty="0" err="1"/>
              <a:t>Нові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b="1" dirty="0"/>
              <a:t> про І. </a:t>
            </a:r>
            <a:r>
              <a:rPr lang="ru-RU" sz="2000" b="1" dirty="0" err="1"/>
              <a:t>Котляревського</a:t>
            </a:r>
            <a:r>
              <a:rPr lang="ru-RU" sz="2000" b="1" dirty="0"/>
              <a:t>» </a:t>
            </a:r>
            <a:r>
              <a:rPr lang="ru-RU" sz="2000" dirty="0"/>
              <a:t>(Ж.. і Р., 1928, кн. ХІІ), </a:t>
            </a:r>
          </a:p>
          <a:p>
            <a:r>
              <a:rPr lang="ru-RU" sz="2000" b="1" dirty="0"/>
              <a:t>«Перший </a:t>
            </a:r>
            <a:r>
              <a:rPr lang="ru-RU" sz="2000" b="1" dirty="0" err="1"/>
              <a:t>переказ</a:t>
            </a:r>
            <a:r>
              <a:rPr lang="ru-RU" sz="2000" b="1" dirty="0"/>
              <a:t> з </a:t>
            </a:r>
            <a:r>
              <a:rPr lang="ru-RU" sz="2000" b="1" dirty="0" err="1"/>
              <a:t>Шевченка</a:t>
            </a:r>
            <a:r>
              <a:rPr lang="ru-RU" sz="2000" b="1" dirty="0"/>
              <a:t> </a:t>
            </a:r>
            <a:r>
              <a:rPr lang="ru-RU" sz="2000" b="1" dirty="0" err="1"/>
              <a:t>російською</a:t>
            </a:r>
            <a:r>
              <a:rPr lang="ru-RU" sz="2000" b="1" dirty="0"/>
              <a:t> </a:t>
            </a:r>
            <a:r>
              <a:rPr lang="ru-RU" sz="2000" b="1" dirty="0" err="1"/>
              <a:t>мовою</a:t>
            </a:r>
            <a:r>
              <a:rPr lang="ru-RU" sz="2000" b="1" dirty="0"/>
              <a:t>» </a:t>
            </a:r>
            <a:r>
              <a:rPr lang="ru-RU" sz="2000" dirty="0"/>
              <a:t>(З6. Шевченко, І, К., 1928),</a:t>
            </a:r>
          </a:p>
          <a:p>
            <a:r>
              <a:rPr lang="ru-RU" sz="2000" b="1" dirty="0"/>
              <a:t> «</a:t>
            </a:r>
            <a:r>
              <a:rPr lang="ru-RU" sz="2000" b="1" dirty="0" err="1"/>
              <a:t>Аналіз</a:t>
            </a:r>
            <a:r>
              <a:rPr lang="ru-RU" sz="2000" b="1" dirty="0"/>
              <a:t> образу Прометея в </a:t>
            </a:r>
            <a:r>
              <a:rPr lang="ru-RU" sz="2000" b="1" dirty="0" err="1"/>
              <a:t>творах</a:t>
            </a:r>
            <a:r>
              <a:rPr lang="ru-RU" sz="2000" b="1" dirty="0"/>
              <a:t> </a:t>
            </a:r>
            <a:r>
              <a:rPr lang="ru-RU" sz="2000" b="1" dirty="0" err="1"/>
              <a:t>Лесі</a:t>
            </a:r>
            <a:r>
              <a:rPr lang="ru-RU" sz="2000" b="1" dirty="0"/>
              <a:t> </a:t>
            </a:r>
            <a:r>
              <a:rPr lang="ru-RU" sz="2000" b="1" dirty="0" err="1"/>
              <a:t>Українки</a:t>
            </a:r>
            <a:r>
              <a:rPr lang="ru-RU" sz="2000" b="1" dirty="0"/>
              <a:t>»</a:t>
            </a:r>
            <a:r>
              <a:rPr lang="ru-RU" sz="2000" dirty="0"/>
              <a:t> (Ж.. і Р., 1928, кн. </a:t>
            </a:r>
            <a:r>
              <a:rPr lang="en-US" sz="2000" dirty="0"/>
              <a:t>IX), </a:t>
            </a:r>
          </a:p>
          <a:p>
            <a:r>
              <a:rPr lang="en-US" sz="2000" b="1" dirty="0"/>
              <a:t>«</a:t>
            </a:r>
            <a:r>
              <a:rPr lang="ru-RU" sz="2000" b="1" dirty="0" err="1"/>
              <a:t>Українське</a:t>
            </a:r>
            <a:r>
              <a:rPr lang="ru-RU" sz="2000" b="1" dirty="0"/>
              <a:t> </a:t>
            </a:r>
            <a:r>
              <a:rPr lang="ru-RU" sz="2000" b="1" dirty="0" err="1"/>
              <a:t>літературознавство</a:t>
            </a:r>
            <a:r>
              <a:rPr lang="ru-RU" sz="2000" b="1" dirty="0"/>
              <a:t> за 10 </a:t>
            </a:r>
            <a:r>
              <a:rPr lang="ru-RU" sz="2000" b="1" dirty="0" err="1"/>
              <a:t>років</a:t>
            </a:r>
            <a:r>
              <a:rPr lang="ru-RU" sz="2000" b="1" dirty="0"/>
              <a:t> </a:t>
            </a:r>
            <a:r>
              <a:rPr lang="ru-RU" sz="2000" b="1" dirty="0" err="1"/>
              <a:t>революції</a:t>
            </a:r>
            <a:r>
              <a:rPr lang="ru-RU" sz="2000" b="1" dirty="0"/>
              <a:t>» </a:t>
            </a:r>
            <a:r>
              <a:rPr lang="ru-RU" sz="2000" dirty="0"/>
              <a:t>(у </a:t>
            </a:r>
            <a:r>
              <a:rPr lang="ru-RU" sz="2000" dirty="0" err="1"/>
              <a:t>зб</a:t>
            </a:r>
            <a:r>
              <a:rPr lang="ru-RU" sz="2000" dirty="0"/>
              <a:t>. «</a:t>
            </a:r>
            <a:r>
              <a:rPr lang="ru-RU" sz="2000" dirty="0" err="1"/>
              <a:t>Література</a:t>
            </a:r>
            <a:r>
              <a:rPr lang="ru-RU" sz="2000" dirty="0"/>
              <a:t>», І, К., 1928 і </a:t>
            </a:r>
            <a:r>
              <a:rPr lang="ru-RU" sz="2000" dirty="0" err="1"/>
              <a:t>окр</a:t>
            </a:r>
            <a:r>
              <a:rPr lang="ru-RU" sz="2000" dirty="0"/>
              <a:t>.),</a:t>
            </a:r>
          </a:p>
          <a:p>
            <a:r>
              <a:rPr lang="ru-RU" sz="2000" b="1" dirty="0"/>
              <a:t> «З </a:t>
            </a:r>
            <a:r>
              <a:rPr lang="ru-RU" sz="2000" b="1" dirty="0" err="1"/>
              <a:t>новітнього</a:t>
            </a:r>
            <a:r>
              <a:rPr lang="ru-RU" sz="2000" b="1" dirty="0"/>
              <a:t> </a:t>
            </a:r>
            <a:r>
              <a:rPr lang="ru-RU" sz="2000" b="1" dirty="0" err="1"/>
              <a:t>українського</a:t>
            </a:r>
            <a:r>
              <a:rPr lang="ru-RU" sz="2000" b="1" dirty="0"/>
              <a:t> </a:t>
            </a:r>
            <a:r>
              <a:rPr lang="ru-RU" sz="2000" b="1" dirty="0" err="1"/>
              <a:t>письменства</a:t>
            </a:r>
            <a:r>
              <a:rPr lang="ru-RU" sz="2000" b="1" dirty="0"/>
              <a:t>». </a:t>
            </a:r>
          </a:p>
          <a:p>
            <a:r>
              <a:rPr lang="ru-RU" sz="2000" dirty="0" err="1"/>
              <a:t>Історично-літературні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 (1929).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52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2128" y="692696"/>
            <a:ext cx="3818344" cy="59944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Павло</a:t>
            </a:r>
            <a:r>
              <a:rPr lang="ru-RU" sz="3200" dirty="0"/>
              <a:t> </a:t>
            </a:r>
            <a:r>
              <a:rPr lang="ru-RU" sz="3200" dirty="0" err="1" smtClean="0"/>
              <a:t>Филипович</a:t>
            </a:r>
            <a:r>
              <a:rPr lang="ru-RU" sz="3200" dirty="0" smtClean="0"/>
              <a:t> -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5364088" y="1628800"/>
            <a:ext cx="3528392" cy="4752528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 </a:t>
            </a:r>
            <a:r>
              <a:rPr lang="uk-UA" sz="2400" dirty="0" smtClean="0"/>
              <a:t>у</a:t>
            </a:r>
            <a:r>
              <a:rPr lang="ru-RU" sz="2400" dirty="0" err="1" smtClean="0"/>
              <a:t>країнський</a:t>
            </a:r>
            <a:r>
              <a:rPr lang="ru-RU" sz="2400" dirty="0" smtClean="0"/>
              <a:t> </a:t>
            </a:r>
            <a:r>
              <a:rPr lang="ru-RU" sz="2400" dirty="0"/>
              <a:t>поет і </a:t>
            </a:r>
            <a:r>
              <a:rPr lang="ru-RU" sz="2400" dirty="0" err="1"/>
              <a:t>літературознавець</a:t>
            </a:r>
            <a:r>
              <a:rPr lang="ru-RU" sz="2400" dirty="0"/>
              <a:t>, </a:t>
            </a:r>
            <a:r>
              <a:rPr lang="ru-RU" sz="2400" dirty="0" err="1"/>
              <a:t>діяч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відродження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1920-1930</a:t>
            </a:r>
            <a:r>
              <a:rPr lang="ru-RU" sz="2400" dirty="0"/>
              <a:t>-тих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перекладач</a:t>
            </a:r>
            <a:r>
              <a:rPr lang="ru-RU" sz="2400" dirty="0"/>
              <a:t> з </a:t>
            </a:r>
            <a:r>
              <a:rPr lang="ru-RU" sz="2400" dirty="0" err="1"/>
              <a:t>французької</a:t>
            </a:r>
            <a:r>
              <a:rPr lang="ru-RU" sz="2400" dirty="0"/>
              <a:t> та </a:t>
            </a:r>
            <a:r>
              <a:rPr lang="ru-RU" sz="2400" dirty="0" err="1"/>
              <a:t>латинської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, педагог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Жертва </a:t>
            </a:r>
            <a:r>
              <a:rPr lang="ru-RU" sz="2400" dirty="0" err="1">
                <a:solidFill>
                  <a:srgbClr val="FF0000"/>
                </a:solidFill>
              </a:rPr>
              <a:t>сталінського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терору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34584" cy="6073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84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Творче</a:t>
            </a:r>
            <a:r>
              <a:rPr lang="ru-RU" dirty="0" smtClean="0"/>
              <a:t> </a:t>
            </a:r>
            <a:r>
              <a:rPr lang="ru-RU" dirty="0" err="1" smtClean="0"/>
              <a:t>сходження</a:t>
            </a:r>
            <a:r>
              <a:rPr lang="ru-RU" dirty="0" smtClean="0"/>
              <a:t> і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51520" y="332656"/>
            <a:ext cx="8640960" cy="1158727"/>
          </a:xfrm>
        </p:spPr>
        <p:txBody>
          <a:bodyPr>
            <a:normAutofit/>
          </a:bodyPr>
          <a:lstStyle/>
          <a:p>
            <a:r>
              <a:rPr lang="ru-RU" dirty="0" smtClean="0"/>
              <a:t>Почав </a:t>
            </a:r>
            <a:r>
              <a:rPr lang="ru-RU" dirty="0" err="1" smtClean="0"/>
              <a:t>друкуватися</a:t>
            </a:r>
            <a:r>
              <a:rPr lang="ru-RU" dirty="0" smtClean="0"/>
              <a:t> рос. </a:t>
            </a:r>
            <a:r>
              <a:rPr lang="ru-RU" dirty="0" err="1" smtClean="0"/>
              <a:t>мовою</a:t>
            </a:r>
            <a:r>
              <a:rPr lang="ru-RU" dirty="0" smtClean="0"/>
              <a:t> з </a:t>
            </a:r>
            <a:r>
              <a:rPr lang="ru-RU" dirty="0" smtClean="0">
                <a:solidFill>
                  <a:srgbClr val="FF0000"/>
                </a:solidFill>
              </a:rPr>
              <a:t>1910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псевдонімом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П. </a:t>
            </a:r>
            <a:r>
              <a:rPr lang="ru-RU" dirty="0" err="1" smtClean="0">
                <a:solidFill>
                  <a:srgbClr val="FF0000"/>
                </a:solidFill>
              </a:rPr>
              <a:t>Зорєв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 журналах </a:t>
            </a:r>
            <a:r>
              <a:rPr lang="ru-RU" dirty="0" smtClean="0">
                <a:solidFill>
                  <a:srgbClr val="FF0000"/>
                </a:solidFill>
              </a:rPr>
              <a:t>«Вестник Европы», «Заветы», «Куранты».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5810695" cy="421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686735" cy="450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6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874"/>
            <a:ext cx="4320480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676464"/>
            <a:ext cx="3528392" cy="5361459"/>
          </a:xfrm>
        </p:spPr>
        <p:txBody>
          <a:bodyPr/>
          <a:lstStyle/>
          <a:p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поетичні</a:t>
            </a:r>
            <a:r>
              <a:rPr lang="ru-RU" dirty="0"/>
              <a:t> твори Ф. </a:t>
            </a:r>
            <a:r>
              <a:rPr lang="ru-RU" dirty="0" err="1"/>
              <a:t>позначені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символізму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Публікувалися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збірнику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Музагет</a:t>
            </a:r>
            <a:r>
              <a:rPr lang="ru-RU" dirty="0">
                <a:solidFill>
                  <a:srgbClr val="FF0000"/>
                </a:solidFill>
              </a:rPr>
              <a:t>» (1919)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об'єднував</a:t>
            </a:r>
            <a:r>
              <a:rPr lang="ru-RU" dirty="0"/>
              <a:t> </a:t>
            </a:r>
            <a:r>
              <a:rPr lang="ru-RU" dirty="0" err="1"/>
              <a:t>поетів-символістів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58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4176464" cy="5760639"/>
          </a:xfrm>
        </p:spPr>
        <p:txBody>
          <a:bodyPr>
            <a:normAutofit/>
          </a:bodyPr>
          <a:lstStyle/>
          <a:p>
            <a:r>
              <a:rPr lang="ru-RU" dirty="0" smtClean="0"/>
              <a:t>Як поет Ф. належав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неокласиків</a:t>
            </a:r>
            <a:r>
              <a:rPr lang="ru-RU" dirty="0" smtClean="0"/>
              <a:t>,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захищав</a:t>
            </a:r>
            <a:r>
              <a:rPr lang="ru-RU" dirty="0" smtClean="0"/>
              <a:t> у «</a:t>
            </a:r>
            <a:r>
              <a:rPr lang="ru-RU" dirty="0" err="1" smtClean="0"/>
              <a:t>літ</a:t>
            </a:r>
            <a:r>
              <a:rPr lang="ru-RU" dirty="0" smtClean="0"/>
              <a:t>. </a:t>
            </a:r>
            <a:r>
              <a:rPr lang="ru-RU" dirty="0" err="1" smtClean="0"/>
              <a:t>дискусії</a:t>
            </a:r>
            <a:r>
              <a:rPr lang="ru-RU" dirty="0" smtClean="0"/>
              <a:t>» 1925. </a:t>
            </a:r>
          </a:p>
          <a:p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невеликий </a:t>
            </a:r>
            <a:r>
              <a:rPr lang="ru-RU" dirty="0" err="1" smtClean="0"/>
              <a:t>літ</a:t>
            </a:r>
            <a:r>
              <a:rPr lang="ru-RU" dirty="0" smtClean="0"/>
              <a:t>. </a:t>
            </a:r>
            <a:r>
              <a:rPr lang="ru-RU" dirty="0" err="1" smtClean="0"/>
              <a:t>доробок</a:t>
            </a:r>
            <a:r>
              <a:rPr lang="ru-RU" dirty="0" smtClean="0"/>
              <a:t> —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зб</a:t>
            </a:r>
            <a:r>
              <a:rPr lang="ru-RU" dirty="0" smtClean="0"/>
              <a:t>. </a:t>
            </a:r>
            <a:r>
              <a:rPr lang="ru-RU" dirty="0" err="1" smtClean="0"/>
              <a:t>поезій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«Земля і </a:t>
            </a:r>
            <a:r>
              <a:rPr lang="ru-RU" dirty="0" err="1" smtClean="0">
                <a:solidFill>
                  <a:srgbClr val="FF0000"/>
                </a:solidFill>
              </a:rPr>
              <a:t>вітер</a:t>
            </a:r>
            <a:r>
              <a:rPr lang="ru-RU" dirty="0" smtClean="0">
                <a:solidFill>
                  <a:srgbClr val="FF0000"/>
                </a:solidFill>
              </a:rPr>
              <a:t>» (1922) </a:t>
            </a:r>
            <a:r>
              <a:rPr lang="ru-RU" dirty="0" smtClean="0"/>
              <a:t>і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Простір</a:t>
            </a:r>
            <a:r>
              <a:rPr lang="ru-RU" dirty="0" smtClean="0">
                <a:solidFill>
                  <a:srgbClr val="FF0000"/>
                </a:solidFill>
              </a:rPr>
              <a:t>» (1925),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літ</a:t>
            </a:r>
            <a:r>
              <a:rPr lang="ru-RU" dirty="0" smtClean="0"/>
              <a:t>. культурою, </a:t>
            </a:r>
            <a:r>
              <a:rPr lang="ru-RU" dirty="0" err="1" smtClean="0"/>
              <a:t>глибиною</a:t>
            </a:r>
            <a:r>
              <a:rPr lang="ru-RU" dirty="0" smtClean="0"/>
              <a:t> думки й </a:t>
            </a:r>
            <a:r>
              <a:rPr lang="ru-RU" dirty="0" err="1" smtClean="0"/>
              <a:t>досконалістю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5436096" cy="54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933056"/>
            <a:ext cx="7734747" cy="1500187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Матвєєва Вероніка,</a:t>
            </a:r>
          </a:p>
          <a:p>
            <a:pPr algn="r"/>
            <a:r>
              <a:rPr lang="uk-UA" dirty="0" smtClean="0"/>
              <a:t>403,</a:t>
            </a:r>
          </a:p>
          <a:p>
            <a:pPr algn="r"/>
            <a:r>
              <a:rPr lang="uk-UA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6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6408712" cy="1312357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Біографія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174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3384376" cy="444323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err="1" smtClean="0"/>
              <a:t>Народився</a:t>
            </a:r>
            <a:r>
              <a:rPr lang="ru-RU" sz="2800" dirty="0" smtClean="0"/>
              <a:t> у </a:t>
            </a:r>
          </a:p>
          <a:p>
            <a:pPr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с. </a:t>
            </a:r>
            <a:r>
              <a:rPr lang="ru-RU" sz="2800" dirty="0" err="1" smtClean="0">
                <a:solidFill>
                  <a:srgbClr val="FF0000"/>
                </a:solidFill>
              </a:rPr>
              <a:t>Кайтанівці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/>
              <a:t>Звенигородського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Київської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губернії</a:t>
            </a:r>
            <a:r>
              <a:rPr lang="ru-RU" sz="2800" dirty="0" smtClean="0"/>
              <a:t> (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Катеринопільського</a:t>
            </a:r>
            <a:r>
              <a:rPr lang="ru-RU" sz="2800" dirty="0" smtClean="0"/>
              <a:t> району </a:t>
            </a:r>
            <a:r>
              <a:rPr lang="ru-RU" sz="2800" dirty="0" err="1" smtClean="0"/>
              <a:t>Черкаської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) у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священика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536504" cy="349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7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7338" y="115888"/>
            <a:ext cx="8856662" cy="23770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Златопільській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гімназії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та у </a:t>
            </a:r>
            <a:r>
              <a:rPr lang="ru-RU" dirty="0" err="1" smtClean="0">
                <a:solidFill>
                  <a:srgbClr val="FF0000"/>
                </a:solidFill>
              </a:rPr>
              <a:t>Колегії</a:t>
            </a:r>
            <a:r>
              <a:rPr lang="ru-RU" dirty="0" smtClean="0">
                <a:solidFill>
                  <a:srgbClr val="FF0000"/>
                </a:solidFill>
              </a:rPr>
              <a:t> Павла </a:t>
            </a:r>
            <a:r>
              <a:rPr lang="ru-RU" dirty="0" err="1" smtClean="0">
                <a:solidFill>
                  <a:srgbClr val="FF0000"/>
                </a:solidFill>
              </a:rPr>
              <a:t>Ґалаґана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smtClean="0">
                <a:solidFill>
                  <a:srgbClr val="FF0000"/>
                </a:solidFill>
              </a:rPr>
              <a:t>1910-15</a:t>
            </a:r>
            <a:r>
              <a:rPr lang="ru-RU" dirty="0" smtClean="0"/>
              <a:t> </a:t>
            </a:r>
            <a:r>
              <a:rPr lang="ru-RU" dirty="0" err="1" smtClean="0"/>
              <a:t>студіював</a:t>
            </a:r>
            <a:r>
              <a:rPr lang="ru-RU" dirty="0" smtClean="0"/>
              <a:t> </a:t>
            </a:r>
            <a:r>
              <a:rPr lang="ru-RU" dirty="0" err="1" smtClean="0"/>
              <a:t>слов'яно-російську</a:t>
            </a:r>
            <a:r>
              <a:rPr lang="ru-RU" dirty="0" smtClean="0"/>
              <a:t> </a:t>
            </a:r>
            <a:r>
              <a:rPr lang="ru-RU" dirty="0" err="1" smtClean="0"/>
              <a:t>філологію</a:t>
            </a:r>
            <a:r>
              <a:rPr lang="ru-RU" dirty="0" smtClean="0"/>
              <a:t> на </a:t>
            </a:r>
            <a:r>
              <a:rPr lang="ru-RU" dirty="0" err="1" smtClean="0"/>
              <a:t>історично-філологічному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Київського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dirty="0" smtClean="0">
                <a:solidFill>
                  <a:srgbClr val="FF0000"/>
                </a:solidFill>
              </a:rPr>
              <a:t> Святого </a:t>
            </a:r>
            <a:r>
              <a:rPr lang="ru-RU" dirty="0" err="1" smtClean="0">
                <a:solidFill>
                  <a:srgbClr val="FF0000"/>
                </a:solidFill>
              </a:rPr>
              <a:t>Володимира</a:t>
            </a:r>
            <a:r>
              <a:rPr lang="ru-RU" dirty="0" smtClean="0"/>
              <a:t>, як </a:t>
            </a:r>
            <a:r>
              <a:rPr lang="ru-RU" dirty="0" err="1" smtClean="0"/>
              <a:t>учень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Перетца</a:t>
            </a:r>
            <a:r>
              <a:rPr lang="ru-RU" dirty="0" smtClean="0"/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правознавчому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як </a:t>
            </a:r>
            <a:r>
              <a:rPr lang="ru-RU" dirty="0" err="1" smtClean="0"/>
              <a:t>стипендіат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тогочасна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про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Євгена</a:t>
            </a:r>
            <a:r>
              <a:rPr lang="ru-RU" dirty="0" smtClean="0"/>
              <a:t> </a:t>
            </a:r>
            <a:r>
              <a:rPr lang="ru-RU" dirty="0" err="1" smtClean="0"/>
              <a:t>Баратинського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нагороджена</a:t>
            </a:r>
            <a:r>
              <a:rPr lang="ru-RU" dirty="0" smtClean="0"/>
              <a:t> золотою </a:t>
            </a:r>
            <a:r>
              <a:rPr lang="ru-RU" dirty="0" err="1" smtClean="0"/>
              <a:t>медаллю</a:t>
            </a:r>
            <a:r>
              <a:rPr lang="ru-RU" dirty="0" smtClean="0"/>
              <a:t> і в 1917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виданням</a:t>
            </a:r>
            <a:r>
              <a:rPr lang="ru-RU" dirty="0" smtClean="0"/>
              <a:t>), приват-доцент і </a:t>
            </a:r>
            <a:r>
              <a:rPr lang="ru-RU" dirty="0" err="1" smtClean="0"/>
              <a:t>згодом</a:t>
            </a:r>
            <a:r>
              <a:rPr lang="ru-RU" dirty="0" smtClean="0"/>
              <a:t> як </a:t>
            </a:r>
            <a:r>
              <a:rPr lang="ru-RU" dirty="0" err="1" smtClean="0"/>
              <a:t>професор</a:t>
            </a:r>
            <a:r>
              <a:rPr lang="ru-RU" dirty="0" smtClean="0"/>
              <a:t> до </a:t>
            </a:r>
            <a:r>
              <a:rPr lang="ru-RU" dirty="0" smtClean="0">
                <a:solidFill>
                  <a:srgbClr val="FF0000"/>
                </a:solidFill>
              </a:rPr>
              <a:t>1935 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001109" cy="332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96478" cy="32223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1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116667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університеті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rgbClr val="FF0000"/>
                </a:solidFill>
              </a:rPr>
              <a:t>1920 р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перейменований</a:t>
            </a:r>
            <a:r>
              <a:rPr lang="ru-RU" dirty="0" smtClean="0"/>
              <a:t> на </a:t>
            </a:r>
            <a:r>
              <a:rPr lang="ru-RU" dirty="0" smtClean="0">
                <a:solidFill>
                  <a:srgbClr val="FF0000"/>
                </a:solidFill>
              </a:rPr>
              <a:t>ІНО</a:t>
            </a:r>
            <a:r>
              <a:rPr lang="ru-RU" dirty="0" smtClean="0"/>
              <a:t> (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),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Миколою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Зеровим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Филипович</a:t>
            </a:r>
            <a:r>
              <a:rPr lang="ru-RU" dirty="0" smtClean="0"/>
              <a:t> </a:t>
            </a:r>
            <a:r>
              <a:rPr lang="ru-RU" dirty="0" err="1" smtClean="0"/>
              <a:t>вів</a:t>
            </a:r>
            <a:r>
              <a:rPr lang="ru-RU" dirty="0" smtClean="0"/>
              <a:t> </a:t>
            </a:r>
            <a:r>
              <a:rPr lang="ru-RU" dirty="0" err="1" smtClean="0"/>
              <a:t>семінар</a:t>
            </a:r>
            <a:r>
              <a:rPr lang="ru-RU" dirty="0" smtClean="0"/>
              <a:t> з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керуючи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над темами,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стосувалися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19-го ст. і початку 20-го ст. </a:t>
            </a:r>
          </a:p>
          <a:p>
            <a:r>
              <a:rPr lang="ru-RU" dirty="0" smtClean="0"/>
              <a:t>Свою </a:t>
            </a:r>
            <a:r>
              <a:rPr lang="ru-RU" dirty="0" err="1" smtClean="0"/>
              <a:t>поетичну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почав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rgbClr val="FF0000"/>
                </a:solidFill>
              </a:rPr>
              <a:t>1910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псевдонімом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Павел 3орев</a:t>
            </a:r>
            <a:r>
              <a:rPr lang="ru-RU" dirty="0" smtClean="0"/>
              <a:t>, але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1917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87472" cy="5976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0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32656"/>
            <a:ext cx="4248472" cy="63367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літературний</a:t>
            </a:r>
            <a:r>
              <a:rPr lang="ru-RU" dirty="0" smtClean="0"/>
              <a:t> критик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в </a:t>
            </a:r>
            <a:r>
              <a:rPr lang="ru-RU" dirty="0" err="1" smtClean="0"/>
              <a:t>редагованому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Василем Старим </a:t>
            </a:r>
            <a:r>
              <a:rPr lang="ru-RU" dirty="0" smtClean="0"/>
              <a:t>і </a:t>
            </a:r>
            <a:r>
              <a:rPr lang="ru-RU" dirty="0" err="1" smtClean="0">
                <a:solidFill>
                  <a:srgbClr val="FF0000"/>
                </a:solidFill>
              </a:rPr>
              <a:t>Миколою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Зеровим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часописі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Книгар</a:t>
            </a:r>
            <a:r>
              <a:rPr lang="ru-RU" dirty="0" smtClean="0">
                <a:solidFill>
                  <a:srgbClr val="FF0000"/>
                </a:solidFill>
              </a:rPr>
              <a:t>». </a:t>
            </a:r>
          </a:p>
          <a:p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літературознавчу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</a:t>
            </a:r>
            <a:r>
              <a:rPr lang="ru-RU" dirty="0" err="1" smtClean="0"/>
              <a:t>розгорнув</a:t>
            </a:r>
            <a:r>
              <a:rPr lang="ru-RU" dirty="0" smtClean="0"/>
              <a:t> як </a:t>
            </a:r>
            <a:r>
              <a:rPr lang="ru-RU" dirty="0" err="1" smtClean="0"/>
              <a:t>співробітник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ВУАН</a:t>
            </a:r>
            <a:r>
              <a:rPr lang="ru-RU" dirty="0" smtClean="0"/>
              <a:t>, </a:t>
            </a:r>
            <a:r>
              <a:rPr lang="ru-RU" dirty="0" err="1" smtClean="0"/>
              <a:t>публікуючи</a:t>
            </a:r>
            <a:r>
              <a:rPr lang="ru-RU" dirty="0" smtClean="0"/>
              <a:t> низку </a:t>
            </a:r>
            <a:r>
              <a:rPr lang="ru-RU" dirty="0" err="1" smtClean="0"/>
              <a:t>праць</a:t>
            </a:r>
            <a:r>
              <a:rPr lang="ru-RU" dirty="0" smtClean="0"/>
              <a:t> з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і </a:t>
            </a:r>
            <a:r>
              <a:rPr lang="ru-RU" dirty="0" err="1" smtClean="0"/>
              <a:t>редагуючи</a:t>
            </a:r>
            <a:r>
              <a:rPr lang="ru-RU" dirty="0" smtClean="0"/>
              <a:t> ряд </a:t>
            </a:r>
            <a:r>
              <a:rPr lang="ru-RU" dirty="0" err="1" smtClean="0"/>
              <a:t>літературознавчих</a:t>
            </a:r>
            <a:r>
              <a:rPr lang="ru-RU" dirty="0" smtClean="0"/>
              <a:t> </a:t>
            </a:r>
            <a:r>
              <a:rPr lang="ru-RU" dirty="0" err="1" smtClean="0"/>
              <a:t>збірників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працях</a:t>
            </a:r>
            <a:r>
              <a:rPr lang="ru-RU" dirty="0" smtClean="0"/>
              <a:t> </a:t>
            </a:r>
            <a:r>
              <a:rPr lang="ru-RU" dirty="0" err="1" smtClean="0"/>
              <a:t>дотримувався</a:t>
            </a:r>
            <a:r>
              <a:rPr lang="ru-RU" dirty="0" smtClean="0"/>
              <a:t> </a:t>
            </a:r>
            <a:r>
              <a:rPr lang="ru-RU" dirty="0" err="1" smtClean="0"/>
              <a:t>порівняльно-історичного</a:t>
            </a:r>
            <a:r>
              <a:rPr lang="ru-RU" dirty="0" smtClean="0"/>
              <a:t> методу і </a:t>
            </a:r>
            <a:r>
              <a:rPr lang="ru-RU" dirty="0" err="1" smtClean="0">
                <a:solidFill>
                  <a:srgbClr val="FF0000"/>
                </a:solidFill>
              </a:rPr>
              <a:t>був</a:t>
            </a:r>
            <a:r>
              <a:rPr lang="ru-RU" dirty="0" smtClean="0">
                <a:solidFill>
                  <a:srgbClr val="FF0000"/>
                </a:solidFill>
              </a:rPr>
              <a:t> одним </a:t>
            </a:r>
            <a:r>
              <a:rPr lang="ru-RU" dirty="0" err="1" smtClean="0">
                <a:solidFill>
                  <a:srgbClr val="FF0000"/>
                </a:solidFill>
              </a:rPr>
              <a:t>із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найвидатніших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представників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цієї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школи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українському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/>
              <a:t>літературознавстві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692696"/>
            <a:ext cx="387534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032448" cy="61099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оет-</a:t>
            </a:r>
            <a:r>
              <a:rPr lang="ru-RU" dirty="0" err="1" smtClean="0"/>
              <a:t>неокласик</a:t>
            </a:r>
            <a:r>
              <a:rPr lang="ru-RU" dirty="0" smtClean="0"/>
              <a:t> </a:t>
            </a:r>
            <a:r>
              <a:rPr lang="ru-RU" dirty="0" err="1" smtClean="0"/>
              <a:t>Павло</a:t>
            </a:r>
            <a:r>
              <a:rPr lang="ru-RU" dirty="0" smtClean="0"/>
              <a:t> П. </a:t>
            </a:r>
            <a:r>
              <a:rPr lang="ru-RU" dirty="0" err="1" smtClean="0"/>
              <a:t>Филипович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чужий і далекий до </a:t>
            </a:r>
            <a:r>
              <a:rPr lang="ru-RU" dirty="0" err="1" smtClean="0">
                <a:solidFill>
                  <a:srgbClr val="FF0000"/>
                </a:solidFill>
              </a:rPr>
              <a:t>настанов</a:t>
            </a:r>
            <a:r>
              <a:rPr lang="ru-RU" dirty="0" smtClean="0">
                <a:solidFill>
                  <a:srgbClr val="FF0000"/>
                </a:solidFill>
              </a:rPr>
              <a:t> і директив </a:t>
            </a:r>
            <a:r>
              <a:rPr lang="ru-RU" dirty="0" err="1" smtClean="0">
                <a:solidFill>
                  <a:srgbClr val="FF0000"/>
                </a:solidFill>
              </a:rPr>
              <a:t>комуністичного</a:t>
            </a:r>
            <a:r>
              <a:rPr lang="ru-RU" dirty="0" smtClean="0">
                <a:solidFill>
                  <a:srgbClr val="FF0000"/>
                </a:solidFill>
              </a:rPr>
              <a:t> режиму в </a:t>
            </a:r>
            <a:r>
              <a:rPr lang="ru-RU" dirty="0" err="1" smtClean="0">
                <a:solidFill>
                  <a:srgbClr val="FF0000"/>
                </a:solidFill>
              </a:rPr>
              <a:t>літературі</a:t>
            </a:r>
            <a:r>
              <a:rPr lang="ru-RU" dirty="0" smtClean="0"/>
              <a:t> і тому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несприйнятний</a:t>
            </a:r>
            <a:r>
              <a:rPr lang="ru-RU" dirty="0" smtClean="0"/>
              <a:t> і </a:t>
            </a:r>
            <a:r>
              <a:rPr lang="ru-RU" dirty="0" err="1" smtClean="0"/>
              <a:t>ворожий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Попри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Филипович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належав до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і не брав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заарештовано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серпні</a:t>
            </a:r>
            <a:r>
              <a:rPr lang="ru-RU" dirty="0" smtClean="0">
                <a:solidFill>
                  <a:srgbClr val="FF0000"/>
                </a:solidFill>
              </a:rPr>
              <a:t> 1935 року </a:t>
            </a:r>
            <a:r>
              <a:rPr lang="ru-RU" dirty="0" smtClean="0"/>
              <a:t>і </a:t>
            </a:r>
            <a:r>
              <a:rPr lang="ru-RU" dirty="0" err="1" smtClean="0">
                <a:solidFill>
                  <a:srgbClr val="FF0000"/>
                </a:solidFill>
              </a:rPr>
              <a:t>засуджено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Зеровим</a:t>
            </a:r>
            <a:r>
              <a:rPr lang="ru-RU" dirty="0" smtClean="0"/>
              <a:t> на початку </a:t>
            </a:r>
            <a:r>
              <a:rPr lang="ru-RU" dirty="0" smtClean="0">
                <a:solidFill>
                  <a:srgbClr val="FF0000"/>
                </a:solidFill>
              </a:rPr>
              <a:t>1936 року </a:t>
            </a:r>
            <a:r>
              <a:rPr lang="ru-RU" dirty="0" smtClean="0"/>
              <a:t>за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до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шпигунсько-терористичної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організації</a:t>
            </a:r>
            <a:r>
              <a:rPr lang="ru-RU" dirty="0" smtClean="0">
                <a:solidFill>
                  <a:srgbClr val="FF0000"/>
                </a:solidFill>
              </a:rPr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нею </a:t>
            </a:r>
            <a:r>
              <a:rPr lang="ru-RU" dirty="0" err="1" smtClean="0"/>
              <a:t>мав</a:t>
            </a:r>
            <a:r>
              <a:rPr lang="ru-RU" dirty="0" smtClean="0"/>
              <a:t> бути </a:t>
            </a:r>
            <a:r>
              <a:rPr lang="ru-RU" dirty="0" err="1" smtClean="0"/>
              <a:t>нібито</a:t>
            </a:r>
            <a:r>
              <a:rPr lang="ru-RU" dirty="0" smtClean="0"/>
              <a:t> </a:t>
            </a:r>
            <a:r>
              <a:rPr lang="ru-RU" dirty="0" err="1" smtClean="0"/>
              <a:t>семінар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ІНО.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95" y="332656"/>
            <a:ext cx="4476750" cy="619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8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3863314"/>
            <a:ext cx="8788626" cy="2744045"/>
          </a:xfrm>
        </p:spPr>
        <p:txBody>
          <a:bodyPr>
            <a:normAutofit/>
          </a:bodyPr>
          <a:lstStyle/>
          <a:p>
            <a:r>
              <a:rPr lang="ru-RU" dirty="0" smtClean="0"/>
              <a:t>3асуджений на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заслання</a:t>
            </a:r>
            <a:r>
              <a:rPr lang="ru-RU" dirty="0" smtClean="0"/>
              <a:t> в </a:t>
            </a:r>
            <a:r>
              <a:rPr lang="ru-RU" dirty="0" err="1" smtClean="0"/>
              <a:t>концентраційні</a:t>
            </a:r>
            <a:r>
              <a:rPr lang="ru-RU" dirty="0" smtClean="0"/>
              <a:t> </a:t>
            </a:r>
            <a:r>
              <a:rPr lang="ru-RU" dirty="0" err="1" smtClean="0"/>
              <a:t>табори</a:t>
            </a:r>
            <a:r>
              <a:rPr lang="ru-RU" dirty="0" smtClean="0"/>
              <a:t>, </a:t>
            </a:r>
            <a:r>
              <a:rPr lang="ru-RU" dirty="0" err="1" smtClean="0"/>
              <a:t>перебував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Ведмежій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Горі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(на </a:t>
            </a:r>
            <a:r>
              <a:rPr lang="ru-RU" dirty="0" err="1" smtClean="0"/>
              <a:t>північ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Ленінграда</a:t>
            </a:r>
            <a:r>
              <a:rPr lang="ru-RU" dirty="0" smtClean="0"/>
              <a:t>) і </a:t>
            </a:r>
            <a:r>
              <a:rPr lang="ru-RU" dirty="0" err="1" smtClean="0"/>
              <a:t>потім</a:t>
            </a:r>
            <a:r>
              <a:rPr lang="ru-RU" dirty="0" smtClean="0"/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Соловецьких</a:t>
            </a:r>
            <a:r>
              <a:rPr lang="ru-RU" dirty="0" smtClean="0">
                <a:solidFill>
                  <a:srgbClr val="FF0000"/>
                </a:solidFill>
              </a:rPr>
              <a:t> Островах</a:t>
            </a:r>
            <a:r>
              <a:rPr lang="ru-RU" dirty="0" smtClean="0"/>
              <a:t>, де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примусової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літературно</a:t>
            </a:r>
            <a:r>
              <a:rPr lang="ru-RU" dirty="0" smtClean="0"/>
              <a:t> й </a:t>
            </a:r>
            <a:r>
              <a:rPr lang="ru-RU" dirty="0" err="1" smtClean="0"/>
              <a:t>науково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Соловок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вивезений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rgbClr val="FF0000"/>
                </a:solidFill>
              </a:rPr>
              <a:t>1937 р</a:t>
            </a:r>
            <a:r>
              <a:rPr lang="ru-RU" dirty="0" smtClean="0"/>
              <a:t>.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концтаборів</a:t>
            </a:r>
            <a:r>
              <a:rPr lang="ru-RU" dirty="0" smtClean="0"/>
              <a:t>, де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додано </a:t>
            </a:r>
            <a:r>
              <a:rPr lang="ru-RU" dirty="0" err="1" smtClean="0">
                <a:solidFill>
                  <a:srgbClr val="FF0000"/>
                </a:solidFill>
              </a:rPr>
              <a:t>ще</a:t>
            </a:r>
            <a:r>
              <a:rPr lang="ru-RU" dirty="0" smtClean="0">
                <a:solidFill>
                  <a:srgbClr val="FF0000"/>
                </a:solidFill>
              </a:rPr>
              <a:t> 10 </a:t>
            </a:r>
            <a:r>
              <a:rPr lang="ru-RU" dirty="0" err="1" smtClean="0">
                <a:solidFill>
                  <a:srgbClr val="FF0000"/>
                </a:solidFill>
              </a:rPr>
              <a:t>років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ув'язнення</a:t>
            </a:r>
            <a:r>
              <a:rPr lang="ru-RU" dirty="0" smtClean="0">
                <a:solidFill>
                  <a:srgbClr val="FF0000"/>
                </a:solidFill>
              </a:rPr>
              <a:t>. Там </a:t>
            </a:r>
            <a:r>
              <a:rPr lang="ru-RU" dirty="0" err="1" smtClean="0">
                <a:solidFill>
                  <a:srgbClr val="FF0000"/>
                </a:solidFill>
              </a:rPr>
              <a:t>він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загинув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невідомих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обставин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344816" cy="373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3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265</TotalTime>
  <Words>1058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Филипович Павло Петрович</vt:lpstr>
      <vt:lpstr>Павло Филипович -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Праці</vt:lpstr>
      <vt:lpstr>За редакцією П. Филиповича був виданий ряд збірників — </vt:lpstr>
      <vt:lpstr>Найважливіші літературознавчі і критичні праці Филиповича: </vt:lpstr>
      <vt:lpstr>Творче сходження і основний творчий доробок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Филипович Павло Петрович</dc:title>
  <dc:creator>Nika</dc:creator>
  <cp:lastModifiedBy>Nika</cp:lastModifiedBy>
  <cp:revision>15</cp:revision>
  <dcterms:created xsi:type="dcterms:W3CDTF">2013-09-27T11:42:12Z</dcterms:created>
  <dcterms:modified xsi:type="dcterms:W3CDTF">2013-09-27T16:07:32Z</dcterms:modified>
</cp:coreProperties>
</file>