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54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EFF82-1C38-46AA-88B1-E9C3C2295AA2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2B62A-2149-4EEC-989F-5305072FC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37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2B62A-2149-4EEC-989F-5305072FCC5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795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5A76FDA-9CC1-4DA0-BF45-20F761F59CCE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F72A7C-9623-43D6-BA3D-AA811EA4083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880673"/>
            <a:ext cx="5637010" cy="23014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sz="1200" dirty="0" smtClean="0"/>
              <a:t>підготував учень 11-В класу </a:t>
            </a:r>
            <a:r>
              <a:rPr lang="uk-UA" sz="1200" dirty="0" err="1" smtClean="0"/>
              <a:t>Котенко</a:t>
            </a:r>
            <a:r>
              <a:rPr lang="uk-UA" sz="1200" dirty="0" smtClean="0"/>
              <a:t> Роман</a:t>
            </a:r>
            <a:endParaRPr lang="ru-RU" sz="1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" y="1809750"/>
            <a:ext cx="8991600" cy="1884343"/>
          </a:xfrm>
        </p:spPr>
        <p:txBody>
          <a:bodyPr/>
          <a:lstStyle/>
          <a:p>
            <a:r>
              <a:rPr lang="uk-UA" sz="8000" dirty="0" err="1" smtClean="0"/>
              <a:t>Фенілкетонурія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53050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4800" y="4248150"/>
            <a:ext cx="5017168" cy="857250"/>
          </a:xfrm>
        </p:spPr>
        <p:txBody>
          <a:bodyPr/>
          <a:lstStyle/>
          <a:p>
            <a:r>
              <a:rPr lang="uk-UA" dirty="0" smtClean="0"/>
              <a:t>Загальний опис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04800" y="514350"/>
            <a:ext cx="8534400" cy="3200400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400" dirty="0" smtClean="0"/>
              <a:t>	</a:t>
            </a:r>
            <a:r>
              <a:rPr lang="uk-UA" sz="2400" dirty="0" err="1" smtClean="0"/>
              <a:t>Фенілкетонурія</a:t>
            </a:r>
            <a:r>
              <a:rPr lang="uk-UA" sz="2400" dirty="0" smtClean="0"/>
              <a:t> — спадкова хвороба, що зумовлена дефектом гена ферменту </a:t>
            </a:r>
            <a:r>
              <a:rPr lang="uk-UA" sz="2400" dirty="0" err="1" smtClean="0"/>
              <a:t>фенілаланінгідроксилази</a:t>
            </a:r>
            <a:r>
              <a:rPr lang="en-US" sz="2400" dirty="0" smtClean="0"/>
              <a:t>. </a:t>
            </a:r>
            <a:r>
              <a:rPr lang="uk-UA" sz="2400" dirty="0" smtClean="0"/>
              <a:t>Діти, народжені з </a:t>
            </a:r>
            <a:r>
              <a:rPr lang="uk-UA" sz="2400" dirty="0" err="1" smtClean="0"/>
              <a:t>фенілкетонурією</a:t>
            </a:r>
            <a:r>
              <a:rPr lang="uk-UA" sz="2400" dirty="0" smtClean="0"/>
              <a:t>, не здатні </a:t>
            </a:r>
            <a:r>
              <a:rPr lang="uk-UA" sz="2400" dirty="0" err="1" smtClean="0"/>
              <a:t>метаболізувати</a:t>
            </a:r>
            <a:r>
              <a:rPr lang="uk-UA" sz="2400" dirty="0" smtClean="0"/>
              <a:t> фенілаланін (частина протеїну), який через це накопичується в крові. Така ненормальна висока кількість фенілаланіну перешкоджає нормальному розвитку мозку. За умови відсутності лікування, призводить до розумової відсталості.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484869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0"/>
            <a:ext cx="4495800" cy="5261371"/>
          </a:xfrm>
        </p:spPr>
      </p:pic>
    </p:spTree>
    <p:extLst>
      <p:ext uri="{BB962C8B-B14F-4D97-AF65-F5344CB8AC3E}">
        <p14:creationId xmlns:p14="http://schemas.microsoft.com/office/powerpoint/2010/main" val="35123046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01346069"/>
              </p:ext>
            </p:extLst>
          </p:nvPr>
        </p:nvGraphicFramePr>
        <p:xfrm>
          <a:off x="152400" y="133352"/>
          <a:ext cx="8839200" cy="4876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  <a:gridCol w="4419600"/>
              </a:tblGrid>
              <a:tr h="78477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Країна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Частота </a:t>
                      </a:r>
                      <a:r>
                        <a:rPr lang="uk-UA" dirty="0" err="1" smtClean="0"/>
                        <a:t>фенілкетонурії</a:t>
                      </a:r>
                      <a:r>
                        <a:rPr lang="uk-UA" baseline="0" dirty="0" smtClean="0"/>
                        <a:t> серед новонароджених</a:t>
                      </a:r>
                      <a:endParaRPr lang="uk-UA" dirty="0"/>
                    </a:p>
                  </a:txBody>
                  <a:tcPr anchor="ctr"/>
                </a:tc>
              </a:tr>
              <a:tr h="45467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Китай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</a:t>
                      </a:r>
                      <a:r>
                        <a:rPr lang="uk-UA" dirty="0" smtClean="0"/>
                        <a:t> з </a:t>
                      </a:r>
                      <a:r>
                        <a:rPr lang="uk-UA" b="1" dirty="0" smtClean="0"/>
                        <a:t>18</a:t>
                      </a:r>
                      <a:r>
                        <a:rPr lang="uk-UA" b="1" baseline="0" dirty="0" smtClean="0"/>
                        <a:t> 000</a:t>
                      </a:r>
                      <a:endParaRPr lang="uk-UA" b="1" dirty="0"/>
                    </a:p>
                  </a:txBody>
                  <a:tcPr anchor="ctr"/>
                </a:tc>
              </a:tr>
              <a:tr h="45467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Фінляндія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</a:t>
                      </a:r>
                      <a:r>
                        <a:rPr lang="uk-UA" baseline="0" dirty="0" smtClean="0"/>
                        <a:t> зі </a:t>
                      </a:r>
                      <a:r>
                        <a:rPr lang="uk-UA" b="1" baseline="0" dirty="0" smtClean="0"/>
                        <a:t>100 000</a:t>
                      </a:r>
                      <a:endParaRPr lang="uk-UA" b="1" dirty="0"/>
                    </a:p>
                  </a:txBody>
                  <a:tcPr anchor="ctr"/>
                </a:tc>
              </a:tr>
              <a:tr h="45467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Ірландія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</a:t>
                      </a:r>
                      <a:r>
                        <a:rPr lang="uk-UA" dirty="0" smtClean="0"/>
                        <a:t> з </a:t>
                      </a:r>
                      <a:r>
                        <a:rPr lang="uk-UA" b="1" dirty="0" smtClean="0"/>
                        <a:t>4</a:t>
                      </a:r>
                      <a:r>
                        <a:rPr lang="uk-UA" b="1" baseline="0" dirty="0" smtClean="0"/>
                        <a:t> 500</a:t>
                      </a:r>
                      <a:endParaRPr lang="uk-UA" b="1" dirty="0"/>
                    </a:p>
                  </a:txBody>
                  <a:tcPr anchor="ctr"/>
                </a:tc>
              </a:tr>
              <a:tr h="45467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Японія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</a:t>
                      </a:r>
                      <a:r>
                        <a:rPr lang="uk-UA" dirty="0" smtClean="0"/>
                        <a:t> зі</a:t>
                      </a:r>
                      <a:r>
                        <a:rPr lang="uk-UA" baseline="0" dirty="0" smtClean="0"/>
                        <a:t> </a:t>
                      </a:r>
                      <a:r>
                        <a:rPr lang="uk-UA" b="1" baseline="0" dirty="0" smtClean="0"/>
                        <a:t>120 000</a:t>
                      </a:r>
                      <a:endParaRPr lang="uk-UA" b="1" dirty="0"/>
                    </a:p>
                  </a:txBody>
                  <a:tcPr anchor="ctr"/>
                </a:tc>
              </a:tr>
              <a:tr h="45467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Корея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</a:t>
                      </a:r>
                      <a:r>
                        <a:rPr lang="uk-UA" dirty="0" smtClean="0"/>
                        <a:t> з</a:t>
                      </a:r>
                      <a:r>
                        <a:rPr lang="uk-UA" b="0" dirty="0" smtClean="0"/>
                        <a:t> </a:t>
                      </a:r>
                      <a:r>
                        <a:rPr lang="uk-UA" b="1" dirty="0" smtClean="0"/>
                        <a:t>41 000</a:t>
                      </a:r>
                      <a:endParaRPr lang="uk-UA" b="1" dirty="0"/>
                    </a:p>
                  </a:txBody>
                  <a:tcPr anchor="ctr"/>
                </a:tc>
              </a:tr>
              <a:tr h="45467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Норвегія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</a:t>
                      </a:r>
                      <a:r>
                        <a:rPr lang="uk-UA" dirty="0" smtClean="0"/>
                        <a:t> з</a:t>
                      </a:r>
                      <a:r>
                        <a:rPr lang="uk-UA" baseline="0" dirty="0" smtClean="0"/>
                        <a:t> </a:t>
                      </a:r>
                      <a:r>
                        <a:rPr lang="uk-UA" b="1" baseline="0" dirty="0" smtClean="0"/>
                        <a:t>13 000</a:t>
                      </a:r>
                      <a:endParaRPr lang="uk-UA" b="1" dirty="0"/>
                    </a:p>
                  </a:txBody>
                  <a:tcPr anchor="ctr"/>
                </a:tc>
              </a:tr>
              <a:tr h="45467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Туреччина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</a:t>
                      </a:r>
                      <a:r>
                        <a:rPr lang="uk-UA" dirty="0" smtClean="0"/>
                        <a:t> з </a:t>
                      </a:r>
                      <a:r>
                        <a:rPr lang="uk-UA" b="1" dirty="0" smtClean="0"/>
                        <a:t>2 600</a:t>
                      </a:r>
                      <a:endParaRPr lang="uk-UA" b="1" dirty="0"/>
                    </a:p>
                  </a:txBody>
                  <a:tcPr anchor="ctr"/>
                </a:tc>
              </a:tr>
              <a:tr h="45467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Індія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</a:t>
                      </a:r>
                      <a:r>
                        <a:rPr lang="uk-UA" dirty="0" smtClean="0"/>
                        <a:t> з </a:t>
                      </a:r>
                      <a:r>
                        <a:rPr lang="uk-UA" b="1" dirty="0" smtClean="0"/>
                        <a:t>18 300</a:t>
                      </a:r>
                      <a:endParaRPr lang="uk-UA" b="1" dirty="0"/>
                    </a:p>
                  </a:txBody>
                  <a:tcPr anchor="ctr"/>
                </a:tc>
              </a:tr>
              <a:tr h="45467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США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</a:t>
                      </a:r>
                      <a:r>
                        <a:rPr lang="uk-UA" dirty="0" smtClean="0"/>
                        <a:t> з </a:t>
                      </a:r>
                      <a:r>
                        <a:rPr lang="uk-UA" b="1" dirty="0" smtClean="0"/>
                        <a:t>15</a:t>
                      </a:r>
                      <a:r>
                        <a:rPr lang="uk-UA" b="1" baseline="0" dirty="0" smtClean="0"/>
                        <a:t> 000</a:t>
                      </a:r>
                      <a:endParaRPr lang="uk-UA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6177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352800" y="4629150"/>
            <a:ext cx="2031405" cy="661589"/>
          </a:xfrm>
        </p:spPr>
        <p:txBody>
          <a:bodyPr/>
          <a:lstStyle/>
          <a:p>
            <a:r>
              <a:rPr lang="uk-UA" dirty="0" err="1" smtClean="0"/>
              <a:t>стеценко</a:t>
            </a:r>
            <a:r>
              <a:rPr lang="uk-UA" dirty="0" smtClean="0"/>
              <a:t> лох</a:t>
            </a:r>
            <a:endParaRPr lang="uk-UA" dirty="0"/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1504950"/>
            <a:ext cx="8991600" cy="1447800"/>
          </a:xfrm>
        </p:spPr>
        <p:txBody>
          <a:bodyPr/>
          <a:lstStyle/>
          <a:p>
            <a:r>
              <a:rPr lang="uk-UA" sz="7200" dirty="0" smtClean="0"/>
              <a:t>ДЯКУЮ ЗА УВАГУ!</a:t>
            </a:r>
            <a:endParaRPr lang="uk-UA" sz="7200" dirty="0"/>
          </a:p>
        </p:txBody>
      </p:sp>
    </p:spTree>
    <p:extLst>
      <p:ext uri="{BB962C8B-B14F-4D97-AF65-F5344CB8AC3E}">
        <p14:creationId xmlns:p14="http://schemas.microsoft.com/office/powerpoint/2010/main" val="5601700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</TotalTime>
  <Words>66</Words>
  <Application>Microsoft Office PowerPoint</Application>
  <PresentationFormat>Экран (16:9)</PresentationFormat>
  <Paragraphs>27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Фенілкетонурія</vt:lpstr>
      <vt:lpstr>Загальний опис</vt:lpstr>
      <vt:lpstr>Презентация PowerPoint</vt:lpstr>
      <vt:lpstr>Презентация PowerPoint</vt:lpstr>
      <vt:lpstr>ДЯКУЮ ЗА УВАГУ!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Фенілкетонурія</dc:title>
  <dc:creator>Roman</dc:creator>
  <cp:lastModifiedBy>Roman</cp:lastModifiedBy>
  <cp:revision>3</cp:revision>
  <dcterms:created xsi:type="dcterms:W3CDTF">2013-12-22T18:06:54Z</dcterms:created>
  <dcterms:modified xsi:type="dcterms:W3CDTF">2013-12-23T07:47:06Z</dcterms:modified>
</cp:coreProperties>
</file>